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1245715"/>
            <a:ext cx="5010785" cy="436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19520" y="1765808"/>
            <a:ext cx="5146040" cy="424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9672" y="5132844"/>
            <a:ext cx="7764779" cy="172515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400" y="0"/>
            <a:ext cx="4419612" cy="246887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8191" y="944880"/>
            <a:ext cx="4611622" cy="8884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2372" y="489204"/>
            <a:ext cx="4328147" cy="192023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5781294" y="511301"/>
            <a:ext cx="0" cy="1509395"/>
          </a:xfrm>
          <a:custGeom>
            <a:avLst/>
            <a:gdLst/>
            <a:ahLst/>
            <a:cxnLst/>
            <a:rect l="l" t="t" r="r" b="b"/>
            <a:pathLst>
              <a:path h="1509395">
                <a:moveTo>
                  <a:pt x="0" y="0"/>
                </a:moveTo>
                <a:lnTo>
                  <a:pt x="0" y="1508861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51564" y="289559"/>
            <a:ext cx="274318" cy="14081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05843" y="2028444"/>
            <a:ext cx="365758" cy="37718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85000"/>
            <a:ext cx="10141585" cy="5741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F386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7380" y="1390713"/>
            <a:ext cx="7528559" cy="4126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692019" y="6472555"/>
            <a:ext cx="53784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00612" y="6514275"/>
            <a:ext cx="146685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48625" y="6514300"/>
            <a:ext cx="1917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ofest@ltu.edu" TargetMode="External"/><Relationship Id="rId2" Type="http://schemas.openxmlformats.org/officeDocument/2006/relationships/hyperlink" Target="http://www.robofest.ne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www.lifetime.com/lifetime-2901g-6-foot-folding-table-commercia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fest.net/images/2526/BottleSumoTTScoresheet2026.xlsx" TargetMode="External"/><Relationship Id="rId2" Type="http://schemas.openxmlformats.org/officeDocument/2006/relationships/hyperlink" Target="http://www.printyourbrackets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robofest.net/images/2526/BottleSumo2026TTScorecard.pdf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obofest@LTU.edu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bofest.net/RobofestConsentReleaseForm.pdf" TargetMode="External"/><Relationship Id="rId2" Type="http://schemas.openxmlformats.org/officeDocument/2006/relationships/hyperlink" Target="https://www.robofest.net/images/2526/General2026_V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Kqyf0h16gI" TargetMode="External"/><Relationship Id="rId2" Type="http://schemas.openxmlformats.org/officeDocument/2006/relationships/hyperlink" Target="http://charmedlabs.com/default/pixy-for-lego-mindstorm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721" y="3639150"/>
            <a:ext cx="8898255" cy="28575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200" spc="130" dirty="0">
                <a:solidFill>
                  <a:srgbClr val="585858"/>
                </a:solidFill>
                <a:latin typeface="Gill Sans MT"/>
                <a:cs typeface="Gill Sans MT"/>
              </a:rPr>
              <a:t>Autonomous</a:t>
            </a:r>
            <a:r>
              <a:rPr sz="3200" spc="-11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75" dirty="0">
                <a:solidFill>
                  <a:srgbClr val="585858"/>
                </a:solidFill>
                <a:latin typeface="Gill Sans MT"/>
                <a:cs typeface="Gill Sans MT"/>
              </a:rPr>
              <a:t>robots</a:t>
            </a:r>
            <a:r>
              <a:rPr sz="3200" spc="-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155" dirty="0">
                <a:solidFill>
                  <a:srgbClr val="585858"/>
                </a:solidFill>
                <a:latin typeface="Gill Sans MT"/>
                <a:cs typeface="Gill Sans MT"/>
              </a:rPr>
              <a:t>compete</a:t>
            </a:r>
            <a:r>
              <a:rPr sz="3200" spc="-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585858"/>
                </a:solidFill>
                <a:latin typeface="Gill Sans MT"/>
                <a:cs typeface="Gill Sans MT"/>
              </a:rPr>
              <a:t>to</a:t>
            </a:r>
            <a:r>
              <a:rPr sz="3200" spc="-9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225" dirty="0">
                <a:solidFill>
                  <a:srgbClr val="585858"/>
                </a:solidFill>
                <a:latin typeface="Gill Sans MT"/>
                <a:cs typeface="Gill Sans MT"/>
              </a:rPr>
              <a:t>push</a:t>
            </a:r>
            <a:r>
              <a:rPr sz="3200" spc="-10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114" dirty="0">
                <a:solidFill>
                  <a:srgbClr val="585858"/>
                </a:solidFill>
                <a:latin typeface="Gill Sans MT"/>
                <a:cs typeface="Gill Sans MT"/>
              </a:rPr>
              <a:t>bottles</a:t>
            </a:r>
            <a:r>
              <a:rPr sz="3200" spc="-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200" dirty="0">
                <a:solidFill>
                  <a:srgbClr val="585858"/>
                </a:solidFill>
                <a:latin typeface="Gill Sans MT"/>
                <a:cs typeface="Gill Sans MT"/>
              </a:rPr>
              <a:t>and </a:t>
            </a:r>
            <a:r>
              <a:rPr sz="3200" spc="229" dirty="0">
                <a:solidFill>
                  <a:srgbClr val="585858"/>
                </a:solidFill>
                <a:latin typeface="Gill Sans MT"/>
                <a:cs typeface="Gill Sans MT"/>
              </a:rPr>
              <a:t>each</a:t>
            </a:r>
            <a:r>
              <a:rPr sz="3200" spc="-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585858"/>
                </a:solidFill>
                <a:latin typeface="Gill Sans MT"/>
                <a:cs typeface="Gill Sans MT"/>
              </a:rPr>
              <a:t>other</a:t>
            </a:r>
            <a:r>
              <a:rPr sz="3200" spc="-5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220" dirty="0">
                <a:solidFill>
                  <a:srgbClr val="585858"/>
                </a:solidFill>
                <a:latin typeface="Gill Sans MT"/>
                <a:cs typeface="Gill Sans MT"/>
              </a:rPr>
              <a:t>off</a:t>
            </a:r>
            <a:r>
              <a:rPr sz="3200" spc="-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175" dirty="0">
                <a:solidFill>
                  <a:srgbClr val="585858"/>
                </a:solidFill>
                <a:latin typeface="Gill Sans MT"/>
                <a:cs typeface="Gill Sans MT"/>
              </a:rPr>
              <a:t>of</a:t>
            </a:r>
            <a:r>
              <a:rPr sz="3200" spc="-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90" dirty="0">
                <a:solidFill>
                  <a:srgbClr val="585858"/>
                </a:solidFill>
                <a:latin typeface="Gill Sans MT"/>
                <a:cs typeface="Gill Sans MT"/>
              </a:rPr>
              <a:t>the</a:t>
            </a:r>
            <a:r>
              <a:rPr sz="3200" spc="-5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3200" spc="125" dirty="0">
                <a:solidFill>
                  <a:srgbClr val="585858"/>
                </a:solidFill>
                <a:latin typeface="Gill Sans MT"/>
                <a:cs typeface="Gill Sans MT"/>
              </a:rPr>
              <a:t>table</a:t>
            </a:r>
            <a:endParaRPr sz="3200">
              <a:latin typeface="Gill Sans MT"/>
              <a:cs typeface="Gill Sans MT"/>
            </a:endParaRPr>
          </a:p>
          <a:p>
            <a:pPr marL="635" algn="ctr">
              <a:lnSpc>
                <a:spcPct val="100000"/>
              </a:lnSpc>
              <a:spcBef>
                <a:spcPts val="65"/>
              </a:spcBef>
            </a:pPr>
            <a:r>
              <a:rPr sz="3200" dirty="0">
                <a:latin typeface="Calibri"/>
                <a:cs typeface="Calibri"/>
              </a:rPr>
              <a:t>V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2.0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Updated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Version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2026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Season</a:t>
            </a:r>
            <a:endParaRPr sz="3200">
              <a:latin typeface="Calibri"/>
              <a:cs typeface="Calibri"/>
            </a:endParaRPr>
          </a:p>
          <a:p>
            <a:pPr marL="635" algn="ctr">
              <a:lnSpc>
                <a:spcPts val="1825"/>
              </a:lnSpc>
              <a:spcBef>
                <a:spcPts val="1420"/>
              </a:spcBef>
            </a:pPr>
            <a:r>
              <a:rPr sz="1600" dirty="0">
                <a:latin typeface="Calibri"/>
                <a:cs typeface="Calibri"/>
              </a:rPr>
              <a:t>This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file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found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BottleSumo </a:t>
            </a:r>
            <a:r>
              <a:rPr sz="1600" dirty="0">
                <a:latin typeface="Calibri"/>
                <a:cs typeface="Calibri"/>
              </a:rPr>
              <a:t>page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website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ts val="1825"/>
              </a:lnSpc>
            </a:pPr>
            <a:r>
              <a:rPr sz="1600" b="1" dirty="0">
                <a:latin typeface="Calibri"/>
                <a:cs typeface="Calibri"/>
              </a:rPr>
              <a:t>Coaches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are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responsible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for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communicating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rules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updates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participants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latin typeface="Calibri"/>
              <a:cs typeface="Calibri"/>
            </a:endParaRPr>
          </a:p>
          <a:p>
            <a:pPr marR="15240" algn="ctr">
              <a:lnSpc>
                <a:spcPct val="100000"/>
              </a:lnSpc>
              <a:tabLst>
                <a:tab pos="2742565" algn="l"/>
                <a:tab pos="5435600" algn="l"/>
              </a:tabLst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www.robofest.net</a:t>
            </a:r>
            <a:r>
              <a:rPr sz="1600" b="1" u="none" dirty="0">
                <a:latin typeface="Calibri"/>
                <a:cs typeface="Calibri"/>
              </a:rPr>
              <a:t>	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robofest@ltu.edu</a:t>
            </a:r>
            <a:r>
              <a:rPr sz="1600" b="1" u="none" dirty="0">
                <a:latin typeface="Calibri"/>
                <a:cs typeface="Calibri"/>
              </a:rPr>
              <a:t>	</a:t>
            </a:r>
            <a:r>
              <a:rPr sz="1600" u="none" spc="-10" dirty="0">
                <a:latin typeface="Calibri"/>
                <a:cs typeface="Calibri"/>
              </a:rPr>
              <a:t>248-204-</a:t>
            </a:r>
            <a:r>
              <a:rPr sz="1600" u="none" spc="-20" dirty="0">
                <a:latin typeface="Calibri"/>
                <a:cs typeface="Calibri"/>
              </a:rPr>
              <a:t>3568</a:t>
            </a:r>
            <a:endParaRPr sz="1600">
              <a:latin typeface="Calibri"/>
              <a:cs typeface="Calibri"/>
            </a:endParaRPr>
          </a:p>
          <a:p>
            <a:pPr marR="17145" algn="ctr">
              <a:lnSpc>
                <a:spcPct val="100000"/>
              </a:lnSpc>
              <a:spcBef>
                <a:spcPts val="580"/>
              </a:spcBef>
              <a:tabLst>
                <a:tab pos="2620645" algn="l"/>
              </a:tabLst>
            </a:pPr>
            <a:r>
              <a:rPr sz="1200" b="1" dirty="0">
                <a:latin typeface="Calibri"/>
                <a:cs typeface="Calibri"/>
              </a:rPr>
              <a:t>Room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J233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Taubman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Complex,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LTU</a:t>
            </a:r>
            <a:r>
              <a:rPr sz="1200" b="1" dirty="0">
                <a:latin typeface="Calibri"/>
                <a:cs typeface="Calibri"/>
              </a:rPr>
              <a:t>	21000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West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10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Mile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Road,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Southfield,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MI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48075,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USA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0651" y="2340864"/>
            <a:ext cx="6330695" cy="13334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70" y="1187517"/>
            <a:ext cx="7084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Junior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Senior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Divisions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Made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9969" y="5621566"/>
            <a:ext cx="4237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Common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Head</a:t>
            </a:r>
            <a:r>
              <a:rPr sz="1800" spc="-10" dirty="0">
                <a:latin typeface="Arial"/>
                <a:cs typeface="Arial"/>
              </a:rPr>
              <a:t> rounds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4.</a:t>
            </a:r>
            <a:r>
              <a:rPr spc="-90" dirty="0"/>
              <a:t> </a:t>
            </a:r>
            <a:r>
              <a:rPr spc="145" dirty="0"/>
              <a:t>BottleSumo</a:t>
            </a:r>
            <a:r>
              <a:rPr spc="-114" dirty="0"/>
              <a:t> </a:t>
            </a:r>
            <a:r>
              <a:rPr spc="250" dirty="0"/>
              <a:t>Playing</a:t>
            </a:r>
            <a:r>
              <a:rPr spc="-90" dirty="0"/>
              <a:t> </a:t>
            </a:r>
            <a:r>
              <a:rPr spc="210" dirty="0"/>
              <a:t>Fields</a:t>
            </a:r>
            <a:r>
              <a:rPr spc="-90" dirty="0"/>
              <a:t> </a:t>
            </a:r>
            <a:r>
              <a:rPr spc="190" dirty="0"/>
              <a:t>(1/2)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4" y="1758695"/>
            <a:ext cx="7985747" cy="36774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4.</a:t>
            </a:r>
            <a:r>
              <a:rPr spc="-90" dirty="0"/>
              <a:t> </a:t>
            </a:r>
            <a:r>
              <a:rPr spc="145" dirty="0"/>
              <a:t>BottleSumo</a:t>
            </a:r>
            <a:r>
              <a:rPr spc="-114" dirty="0"/>
              <a:t> </a:t>
            </a:r>
            <a:r>
              <a:rPr spc="250" dirty="0"/>
              <a:t>Playing</a:t>
            </a:r>
            <a:r>
              <a:rPr spc="-90" dirty="0"/>
              <a:t> </a:t>
            </a:r>
            <a:r>
              <a:rPr spc="210" dirty="0"/>
              <a:t>Fields</a:t>
            </a:r>
            <a:r>
              <a:rPr spc="-90" dirty="0"/>
              <a:t> </a:t>
            </a:r>
            <a:r>
              <a:rPr spc="190" dirty="0"/>
              <a:t>(2/2)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380" y="1392238"/>
            <a:ext cx="10347960" cy="400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5080" indent="-365760">
              <a:lnSpc>
                <a:spcPct val="100000"/>
              </a:lnSpc>
              <a:spcBef>
                <a:spcPts val="100"/>
              </a:spcBef>
              <a:buSzPct val="83333"/>
              <a:buChar char="●"/>
              <a:tabLst>
                <a:tab pos="378460" algn="l"/>
              </a:tabLst>
            </a:pPr>
            <a:r>
              <a:rPr sz="2100" dirty="0">
                <a:latin typeface="Arial"/>
                <a:cs typeface="Arial"/>
              </a:rPr>
              <a:t>Competition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tables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are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30in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x72in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(actual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size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about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75cm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x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182cm)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plastic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folding tables</a:t>
            </a:r>
            <a:endParaRPr sz="2100">
              <a:latin typeface="Arial"/>
              <a:cs typeface="Arial"/>
            </a:endParaRPr>
          </a:p>
          <a:p>
            <a:pPr marL="378460" marR="1597660" indent="-365760">
              <a:lnSpc>
                <a:spcPct val="100000"/>
              </a:lnSpc>
              <a:spcBef>
                <a:spcPts val="600"/>
              </a:spcBef>
              <a:buSzPct val="83333"/>
              <a:buChar char="●"/>
              <a:tabLst>
                <a:tab pos="378460" algn="l"/>
              </a:tabLst>
            </a:pPr>
            <a:r>
              <a:rPr sz="2100" dirty="0">
                <a:latin typeface="Arial"/>
                <a:cs typeface="Arial"/>
              </a:rPr>
              <a:t>The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recommended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brand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“Lifetime”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which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can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found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at </a:t>
            </a:r>
            <a:r>
              <a:rPr sz="2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https://www.lifetime.com/lifetime-2901g-6-foot-folding-table-commercial</a:t>
            </a:r>
            <a:endParaRPr sz="21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3333"/>
              <a:buChar char="●"/>
              <a:tabLst>
                <a:tab pos="377825" algn="l"/>
              </a:tabLst>
            </a:pPr>
            <a:r>
              <a:rPr sz="2100" dirty="0">
                <a:latin typeface="Arial"/>
                <a:cs typeface="Arial"/>
              </a:rPr>
              <a:t>The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four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corners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table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are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rounded</a:t>
            </a:r>
            <a:endParaRPr sz="21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3333"/>
              <a:buChar char="●"/>
              <a:tabLst>
                <a:tab pos="377825" algn="l"/>
              </a:tabLst>
            </a:pPr>
            <a:r>
              <a:rPr sz="2100" dirty="0">
                <a:latin typeface="Arial"/>
                <a:cs typeface="Arial"/>
              </a:rPr>
              <a:t>The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radius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corner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circle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4cm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~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7cm</a:t>
            </a:r>
            <a:endParaRPr sz="21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3333"/>
              <a:buChar char="●"/>
              <a:tabLst>
                <a:tab pos="377825" algn="l"/>
              </a:tabLst>
            </a:pPr>
            <a:r>
              <a:rPr sz="2100" spc="-40" dirty="0">
                <a:latin typeface="Arial"/>
                <a:cs typeface="Arial"/>
              </a:rPr>
              <a:t>Table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thickness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about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4.5cm</a:t>
            </a:r>
            <a:endParaRPr sz="2100">
              <a:latin typeface="Arial"/>
              <a:cs typeface="Arial"/>
            </a:endParaRPr>
          </a:p>
          <a:p>
            <a:pPr marL="378460" marR="3479165" indent="-365760">
              <a:lnSpc>
                <a:spcPct val="100000"/>
              </a:lnSpc>
              <a:spcBef>
                <a:spcPts val="600"/>
              </a:spcBef>
              <a:buSzPct val="83333"/>
              <a:buChar char="●"/>
              <a:tabLst>
                <a:tab pos="378460" algn="l"/>
              </a:tabLst>
            </a:pPr>
            <a:r>
              <a:rPr sz="2100" spc="-40" dirty="0">
                <a:latin typeface="Arial"/>
                <a:cs typeface="Arial"/>
              </a:rPr>
              <a:t>Table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surface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light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color,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for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example,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almond,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tan, </a:t>
            </a:r>
            <a:r>
              <a:rPr sz="2100" dirty="0">
                <a:latin typeface="Arial"/>
                <a:cs typeface="Arial"/>
              </a:rPr>
              <a:t>or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gray</a:t>
            </a:r>
            <a:endParaRPr sz="2100">
              <a:latin typeface="Arial"/>
              <a:cs typeface="Arial"/>
            </a:endParaRPr>
          </a:p>
          <a:p>
            <a:pPr marL="378460" marR="4147820" indent="-365760">
              <a:lnSpc>
                <a:spcPct val="100000"/>
              </a:lnSpc>
              <a:spcBef>
                <a:spcPts val="600"/>
              </a:spcBef>
              <a:buSzPct val="83333"/>
              <a:buChar char="●"/>
              <a:tabLst>
                <a:tab pos="378460" algn="l"/>
              </a:tabLst>
            </a:pPr>
            <a:r>
              <a:rPr sz="2100" dirty="0">
                <a:latin typeface="Arial"/>
                <a:cs typeface="Arial"/>
              </a:rPr>
              <a:t>Exact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size,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color,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brightness,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edge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shape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are </a:t>
            </a:r>
            <a:r>
              <a:rPr sz="2100" dirty="0">
                <a:latin typeface="Arial"/>
                <a:cs typeface="Arial"/>
              </a:rPr>
              <a:t>unknown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until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day of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10" dirty="0">
                <a:latin typeface="Arial"/>
                <a:cs typeface="Arial"/>
              </a:rPr>
              <a:t> competition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80" y="5446077"/>
            <a:ext cx="106864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5080" indent="-365760">
              <a:lnSpc>
                <a:spcPct val="100000"/>
              </a:lnSpc>
              <a:spcBef>
                <a:spcPts val="100"/>
              </a:spcBef>
              <a:buSzPct val="83333"/>
              <a:buChar char="●"/>
              <a:tabLst>
                <a:tab pos="378460" algn="l"/>
              </a:tabLst>
            </a:pPr>
            <a:r>
              <a:rPr sz="2100" dirty="0">
                <a:latin typeface="Arial"/>
                <a:cs typeface="Arial"/>
              </a:rPr>
              <a:t>The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table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placed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on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dark colored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floor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with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legs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folded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under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raised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up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with </a:t>
            </a:r>
            <a:r>
              <a:rPr sz="2100" dirty="0">
                <a:latin typeface="Arial"/>
                <a:cs typeface="Arial"/>
              </a:rPr>
              <a:t>rolls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packing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tape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(a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stack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three</a:t>
            </a:r>
            <a:r>
              <a:rPr sz="2100" spc="-10" dirty="0">
                <a:latin typeface="Arial"/>
                <a:cs typeface="Arial"/>
              </a:rPr>
              <a:t> recommended)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488168" y="3983735"/>
            <a:ext cx="1100455" cy="1005840"/>
            <a:chOff x="10488168" y="3983735"/>
            <a:chExt cx="1100455" cy="10058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932" y="3983735"/>
              <a:ext cx="836675" cy="3474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03408" y="4189476"/>
              <a:ext cx="339850" cy="3505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14660" y="4158995"/>
              <a:ext cx="859535" cy="4038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8168" y="4372355"/>
              <a:ext cx="1100326" cy="4038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88168" y="4585715"/>
              <a:ext cx="681227" cy="40385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164068" y="3041904"/>
            <a:ext cx="2260600" cy="2025650"/>
            <a:chOff x="8164068" y="3041904"/>
            <a:chExt cx="2260600" cy="202565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4068" y="3041904"/>
              <a:ext cx="2260091" cy="202539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729978" y="3991356"/>
              <a:ext cx="0" cy="509905"/>
            </a:xfrm>
            <a:custGeom>
              <a:avLst/>
              <a:gdLst/>
              <a:ahLst/>
              <a:cxnLst/>
              <a:rect l="l" t="t" r="r" b="b"/>
              <a:pathLst>
                <a:path h="509904">
                  <a:moveTo>
                    <a:pt x="0" y="0"/>
                  </a:moveTo>
                  <a:lnTo>
                    <a:pt x="0" y="509765"/>
                  </a:lnTo>
                </a:path>
              </a:pathLst>
            </a:custGeom>
            <a:ln w="411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68244" y="3888498"/>
              <a:ext cx="123825" cy="715645"/>
            </a:xfrm>
            <a:custGeom>
              <a:avLst/>
              <a:gdLst/>
              <a:ahLst/>
              <a:cxnLst/>
              <a:rect l="l" t="t" r="r" b="b"/>
              <a:pathLst>
                <a:path w="123825" h="715645">
                  <a:moveTo>
                    <a:pt x="123444" y="592048"/>
                  </a:moveTo>
                  <a:lnTo>
                    <a:pt x="0" y="592048"/>
                  </a:lnTo>
                  <a:lnTo>
                    <a:pt x="61722" y="715492"/>
                  </a:lnTo>
                  <a:lnTo>
                    <a:pt x="123444" y="592048"/>
                  </a:lnTo>
                  <a:close/>
                </a:path>
                <a:path w="123825" h="715645">
                  <a:moveTo>
                    <a:pt x="123444" y="123444"/>
                  </a:moveTo>
                  <a:lnTo>
                    <a:pt x="61722" y="0"/>
                  </a:lnTo>
                  <a:lnTo>
                    <a:pt x="0" y="123444"/>
                  </a:lnTo>
                  <a:lnTo>
                    <a:pt x="123444" y="1234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592639" y="4023244"/>
            <a:ext cx="839469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12.75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cm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680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3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stacked packaging tapes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8135138" y="5108200"/>
            <a:ext cx="2405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Raised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Table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Setup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Divisions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44711" y="1510283"/>
            <a:ext cx="2658110" cy="4208145"/>
            <a:chOff x="8744711" y="1510283"/>
            <a:chExt cx="2658110" cy="420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4711" y="1510283"/>
              <a:ext cx="2657855" cy="42077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47987" y="2763011"/>
              <a:ext cx="373380" cy="1988820"/>
            </a:xfrm>
            <a:custGeom>
              <a:avLst/>
              <a:gdLst/>
              <a:ahLst/>
              <a:cxnLst/>
              <a:rect l="l" t="t" r="r" b="b"/>
              <a:pathLst>
                <a:path w="373379" h="1988820">
                  <a:moveTo>
                    <a:pt x="373379" y="1988820"/>
                  </a:moveTo>
                  <a:lnTo>
                    <a:pt x="314369" y="1983346"/>
                  </a:lnTo>
                  <a:lnTo>
                    <a:pt x="263121" y="1968104"/>
                  </a:lnTo>
                  <a:lnTo>
                    <a:pt x="222708" y="1944862"/>
                  </a:lnTo>
                  <a:lnTo>
                    <a:pt x="196207" y="1915390"/>
                  </a:lnTo>
                  <a:lnTo>
                    <a:pt x="186689" y="1881454"/>
                  </a:lnTo>
                  <a:lnTo>
                    <a:pt x="186689" y="1078191"/>
                  </a:lnTo>
                  <a:lnTo>
                    <a:pt x="177172" y="1044256"/>
                  </a:lnTo>
                  <a:lnTo>
                    <a:pt x="150671" y="1014783"/>
                  </a:lnTo>
                  <a:lnTo>
                    <a:pt x="110258" y="991541"/>
                  </a:lnTo>
                  <a:lnTo>
                    <a:pt x="59010" y="976299"/>
                  </a:lnTo>
                  <a:lnTo>
                    <a:pt x="0" y="970826"/>
                  </a:lnTo>
                  <a:lnTo>
                    <a:pt x="59010" y="965352"/>
                  </a:lnTo>
                  <a:lnTo>
                    <a:pt x="110258" y="950109"/>
                  </a:lnTo>
                  <a:lnTo>
                    <a:pt x="150671" y="926866"/>
                  </a:lnTo>
                  <a:lnTo>
                    <a:pt x="177172" y="897389"/>
                  </a:lnTo>
                  <a:lnTo>
                    <a:pt x="186689" y="863447"/>
                  </a:lnTo>
                  <a:lnTo>
                    <a:pt x="186689" y="107365"/>
                  </a:lnTo>
                  <a:lnTo>
                    <a:pt x="196207" y="73429"/>
                  </a:lnTo>
                  <a:lnTo>
                    <a:pt x="222708" y="43957"/>
                  </a:lnTo>
                  <a:lnTo>
                    <a:pt x="263121" y="20715"/>
                  </a:lnTo>
                  <a:lnTo>
                    <a:pt x="314369" y="5473"/>
                  </a:lnTo>
                  <a:lnTo>
                    <a:pt x="373379" y="0"/>
                  </a:lnTo>
                </a:path>
              </a:pathLst>
            </a:custGeom>
            <a:ln w="1524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5.</a:t>
            </a:r>
            <a:r>
              <a:rPr spc="-75" dirty="0"/>
              <a:t> </a:t>
            </a:r>
            <a:r>
              <a:rPr spc="70" dirty="0"/>
              <a:t>Bottle</a:t>
            </a:r>
            <a:r>
              <a:rPr spc="-95" dirty="0"/>
              <a:t> </a:t>
            </a:r>
            <a:r>
              <a:rPr spc="195" dirty="0"/>
              <a:t>Specification:</a:t>
            </a:r>
            <a:r>
              <a:rPr spc="-50" dirty="0"/>
              <a:t> </a:t>
            </a:r>
            <a:r>
              <a:rPr spc="145" dirty="0"/>
              <a:t>Used</a:t>
            </a:r>
            <a:r>
              <a:rPr spc="-85" dirty="0"/>
              <a:t> </a:t>
            </a:r>
            <a:r>
              <a:rPr dirty="0"/>
              <a:t>For</a:t>
            </a:r>
            <a:r>
              <a:rPr spc="-100" dirty="0"/>
              <a:t> </a:t>
            </a:r>
            <a:r>
              <a:rPr spc="140" dirty="0"/>
              <a:t>Time</a:t>
            </a:r>
            <a:r>
              <a:rPr spc="-85" dirty="0"/>
              <a:t> </a:t>
            </a:r>
            <a:r>
              <a:rPr spc="114" dirty="0"/>
              <a:t>Trials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8460" marR="1070610" indent="-365760">
              <a:lnSpc>
                <a:spcPct val="100000"/>
              </a:lnSpc>
              <a:spcBef>
                <a:spcPts val="105"/>
              </a:spcBef>
              <a:buSzPct val="84615"/>
              <a:buChar char="●"/>
              <a:tabLst>
                <a:tab pos="378460" algn="l"/>
              </a:tabLst>
            </a:pPr>
            <a:r>
              <a:rPr dirty="0"/>
              <a:t>A</a:t>
            </a:r>
            <a:r>
              <a:rPr spc="-175" dirty="0"/>
              <a:t> </a:t>
            </a:r>
            <a:r>
              <a:rPr spc="-10" dirty="0"/>
              <a:t>two-</a:t>
            </a:r>
            <a:r>
              <a:rPr dirty="0"/>
              <a:t>liter</a:t>
            </a:r>
            <a:r>
              <a:rPr spc="-40" dirty="0"/>
              <a:t> </a:t>
            </a:r>
            <a:r>
              <a:rPr dirty="0"/>
              <a:t>bottle</a:t>
            </a:r>
            <a:r>
              <a:rPr spc="-25" dirty="0"/>
              <a:t> </a:t>
            </a:r>
            <a:r>
              <a:rPr dirty="0"/>
              <a:t>covered</a:t>
            </a:r>
            <a:r>
              <a:rPr spc="-5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red</a:t>
            </a:r>
            <a:r>
              <a:rPr spc="-30" dirty="0"/>
              <a:t> </a:t>
            </a:r>
            <a:r>
              <a:rPr spc="-10" dirty="0"/>
              <a:t>paper </a:t>
            </a:r>
            <a:r>
              <a:rPr dirty="0"/>
              <a:t>(8.5in</a:t>
            </a:r>
            <a:r>
              <a:rPr spc="-25" dirty="0"/>
              <a:t> </a:t>
            </a:r>
            <a:r>
              <a:rPr dirty="0"/>
              <a:t>x</a:t>
            </a:r>
            <a:r>
              <a:rPr spc="-20" dirty="0"/>
              <a:t> </a:t>
            </a:r>
            <a:r>
              <a:rPr dirty="0"/>
              <a:t>14in,</a:t>
            </a:r>
            <a:r>
              <a:rPr spc="-35" dirty="0"/>
              <a:t> </a:t>
            </a:r>
            <a:r>
              <a:rPr dirty="0"/>
              <a:t>may</a:t>
            </a:r>
            <a:r>
              <a:rPr spc="-30" dirty="0"/>
              <a:t> </a:t>
            </a:r>
            <a:r>
              <a:rPr dirty="0"/>
              <a:t>take</a:t>
            </a:r>
            <a:r>
              <a:rPr spc="-20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pieces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paper)</a:t>
            </a:r>
          </a:p>
          <a:p>
            <a:pPr marL="378460" marR="5080" indent="-365760">
              <a:lnSpc>
                <a:spcPct val="100000"/>
              </a:lnSpc>
              <a:spcBef>
                <a:spcPts val="595"/>
              </a:spcBef>
              <a:buSzPct val="84615"/>
              <a:buChar char="●"/>
              <a:tabLst>
                <a:tab pos="378460" algn="l"/>
              </a:tabLst>
            </a:pPr>
            <a:r>
              <a:rPr dirty="0"/>
              <a:t>The</a:t>
            </a:r>
            <a:r>
              <a:rPr spc="-35" dirty="0"/>
              <a:t> </a:t>
            </a:r>
            <a:r>
              <a:rPr dirty="0"/>
              <a:t>exact</a:t>
            </a:r>
            <a:r>
              <a:rPr spc="-30" dirty="0"/>
              <a:t> </a:t>
            </a:r>
            <a:r>
              <a:rPr dirty="0"/>
              <a:t>color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red</a:t>
            </a:r>
            <a:r>
              <a:rPr spc="-20" dirty="0"/>
              <a:t> </a:t>
            </a:r>
            <a:r>
              <a:rPr dirty="0"/>
              <a:t>paper</a:t>
            </a:r>
            <a:r>
              <a:rPr spc="-3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unknown</a:t>
            </a:r>
            <a:r>
              <a:rPr spc="-50" dirty="0"/>
              <a:t> </a:t>
            </a:r>
            <a:r>
              <a:rPr spc="-10" dirty="0"/>
              <a:t>until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competition</a:t>
            </a:r>
            <a:r>
              <a:rPr spc="-65" dirty="0"/>
              <a:t> </a:t>
            </a:r>
            <a:r>
              <a:rPr spc="-25" dirty="0"/>
              <a:t>day</a:t>
            </a: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4615"/>
              <a:buChar char="●"/>
              <a:tabLst>
                <a:tab pos="377825" algn="l"/>
              </a:tabLst>
            </a:pPr>
            <a:r>
              <a:rPr dirty="0"/>
              <a:t>Bottle</a:t>
            </a:r>
            <a:r>
              <a:rPr spc="-20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filled</a:t>
            </a:r>
            <a:r>
              <a:rPr spc="-15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1</a:t>
            </a:r>
            <a:r>
              <a:rPr spc="-15" dirty="0"/>
              <a:t> </a:t>
            </a:r>
            <a:r>
              <a:rPr dirty="0"/>
              <a:t>kg</a:t>
            </a:r>
            <a:r>
              <a:rPr spc="-4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20" dirty="0"/>
              <a:t>sand</a:t>
            </a: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4615"/>
              <a:buChar char="●"/>
              <a:tabLst>
                <a:tab pos="377825" algn="l"/>
              </a:tabLst>
            </a:pPr>
            <a:r>
              <a:rPr dirty="0"/>
              <a:t>FOR</a:t>
            </a:r>
            <a:r>
              <a:rPr spc="-25" dirty="0"/>
              <a:t> </a:t>
            </a:r>
            <a:r>
              <a:rPr dirty="0"/>
              <a:t>LOCAL</a:t>
            </a:r>
            <a:r>
              <a:rPr spc="-114" dirty="0"/>
              <a:t> </a:t>
            </a:r>
            <a:r>
              <a:rPr spc="-10" dirty="0"/>
              <a:t>EVENTS:</a:t>
            </a:r>
          </a:p>
          <a:p>
            <a:pPr marL="743585" marR="75565" lvl="1" indent="-36576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743585" algn="l"/>
              </a:tabLst>
            </a:pPr>
            <a:r>
              <a:rPr sz="2200" dirty="0">
                <a:latin typeface="Arial"/>
                <a:cs typeface="Arial"/>
              </a:rPr>
              <a:t>If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two-</a:t>
            </a:r>
            <a:r>
              <a:rPr sz="2200" dirty="0">
                <a:latin typeface="Arial"/>
                <a:cs typeface="Arial"/>
              </a:rPr>
              <a:t>liter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bottle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shown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right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available,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a </a:t>
            </a:r>
            <a:r>
              <a:rPr sz="2200" dirty="0">
                <a:latin typeface="Arial"/>
                <a:cs typeface="Arial"/>
              </a:rPr>
              <a:t>slimmer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bottle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modified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using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materials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like </a:t>
            </a:r>
            <a:r>
              <a:rPr sz="2200" dirty="0">
                <a:latin typeface="Arial"/>
                <a:cs typeface="Arial"/>
              </a:rPr>
              <a:t>yoga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mats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sponge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sheets</a:t>
            </a:r>
            <a:endParaRPr sz="2200" dirty="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  <a:spcBef>
                <a:spcPts val="600"/>
              </a:spcBef>
            </a:pPr>
            <a:r>
              <a:rPr sz="2200" spc="-25" dirty="0"/>
              <a:t>OR</a:t>
            </a:r>
            <a:endParaRPr sz="2200" dirty="0"/>
          </a:p>
        </p:txBody>
      </p:sp>
      <p:sp>
        <p:nvSpPr>
          <p:cNvPr id="7" name="object 7"/>
          <p:cNvSpPr txBox="1"/>
          <p:nvPr/>
        </p:nvSpPr>
        <p:spPr>
          <a:xfrm>
            <a:off x="992861" y="5567665"/>
            <a:ext cx="70453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77825" algn="l"/>
              </a:tabLst>
            </a:pPr>
            <a:r>
              <a:rPr sz="2200" dirty="0">
                <a:latin typeface="Arial"/>
                <a:cs typeface="Arial"/>
              </a:rPr>
              <a:t>Thinner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bottles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may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also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used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without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modification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2040" y="3430681"/>
            <a:ext cx="63055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>
              <a:lnSpc>
                <a:spcPct val="114999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21.6cm (8.5”)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87966" y="5802890"/>
            <a:ext cx="14585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Bottle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Dimensions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6.</a:t>
            </a:r>
            <a:r>
              <a:rPr spc="-100" dirty="0"/>
              <a:t> </a:t>
            </a:r>
            <a:r>
              <a:rPr spc="60" dirty="0"/>
              <a:t>Robot</a:t>
            </a:r>
            <a:r>
              <a:rPr spc="-110" dirty="0"/>
              <a:t> </a:t>
            </a:r>
            <a:r>
              <a:rPr spc="125" dirty="0"/>
              <a:t>Start</a:t>
            </a:r>
            <a:r>
              <a:rPr spc="-120" dirty="0"/>
              <a:t> </a:t>
            </a:r>
            <a:r>
              <a:rPr spc="204" dirty="0"/>
              <a:t>Task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281594"/>
            <a:ext cx="10857865" cy="476567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1010"/>
              </a:spcBef>
              <a:buSzPct val="84615"/>
              <a:buChar char="●"/>
              <a:tabLst>
                <a:tab pos="377825" algn="l"/>
              </a:tabLst>
            </a:pPr>
            <a:r>
              <a:rPr sz="2600" dirty="0">
                <a:latin typeface="Arial"/>
                <a:cs typeface="Arial"/>
              </a:rPr>
              <a:t>Robots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have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3-</a:t>
            </a:r>
            <a:r>
              <a:rPr sz="2600" dirty="0">
                <a:latin typeface="Arial"/>
                <a:cs typeface="Arial"/>
              </a:rPr>
              <a:t>second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delay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before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moving</a:t>
            </a:r>
            <a:endParaRPr sz="2600" dirty="0">
              <a:latin typeface="Arial"/>
              <a:cs typeface="Arial"/>
            </a:endParaRPr>
          </a:p>
          <a:p>
            <a:pPr marL="378460" marR="762635" indent="-365760">
              <a:lnSpc>
                <a:spcPct val="110000"/>
              </a:lnSpc>
              <a:spcBef>
                <a:spcPts val="600"/>
              </a:spcBef>
              <a:buSzPct val="84615"/>
              <a:buChar char="●"/>
              <a:tabLst>
                <a:tab pos="378460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3-</a:t>
            </a:r>
            <a:r>
              <a:rPr sz="2600" dirty="0">
                <a:latin typeface="Arial"/>
                <a:cs typeface="Arial"/>
              </a:rPr>
              <a:t>second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delay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required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Time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Trials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Head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matches</a:t>
            </a:r>
            <a:endParaRPr sz="2600" dirty="0">
              <a:latin typeface="Arial"/>
              <a:cs typeface="Arial"/>
            </a:endParaRPr>
          </a:p>
          <a:p>
            <a:pPr marL="378460" marR="95885" indent="-365760">
              <a:lnSpc>
                <a:spcPct val="110000"/>
              </a:lnSpc>
              <a:spcBef>
                <a:spcPts val="600"/>
              </a:spcBef>
              <a:buSzPct val="84615"/>
              <a:buChar char="●"/>
              <a:tabLst>
                <a:tab pos="378460" algn="l"/>
              </a:tabLst>
            </a:pPr>
            <a:r>
              <a:rPr sz="2600" dirty="0">
                <a:latin typeface="Arial"/>
                <a:cs typeface="Arial"/>
              </a:rPr>
              <a:t>All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values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preprogrammed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before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impound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ends.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After </a:t>
            </a:r>
            <a:r>
              <a:rPr sz="2600" dirty="0">
                <a:latin typeface="Arial"/>
                <a:cs typeface="Arial"/>
              </a:rPr>
              <a:t>impound,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on-</a:t>
            </a:r>
            <a:r>
              <a:rPr sz="2600" dirty="0">
                <a:latin typeface="Arial"/>
                <a:cs typeface="Arial"/>
              </a:rPr>
              <a:t>field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calibration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adjustments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(using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buttons,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switches, </a:t>
            </a:r>
            <a:r>
              <a:rPr sz="2600" dirty="0">
                <a:latin typeface="Arial"/>
                <a:cs typeface="Arial"/>
              </a:rPr>
              <a:t>etc.)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allowed.</a:t>
            </a:r>
            <a:endParaRPr sz="2600" dirty="0">
              <a:latin typeface="Arial"/>
              <a:cs typeface="Arial"/>
            </a:endParaRPr>
          </a:p>
          <a:p>
            <a:pPr marL="378460" marR="485775" indent="-365760">
              <a:lnSpc>
                <a:spcPct val="110000"/>
              </a:lnSpc>
              <a:spcBef>
                <a:spcPts val="600"/>
              </a:spcBef>
              <a:buSzPct val="84615"/>
              <a:buChar char="●"/>
              <a:tabLst>
                <a:tab pos="378460" algn="l"/>
              </a:tabLst>
            </a:pPr>
            <a:r>
              <a:rPr sz="2600" dirty="0">
                <a:latin typeface="Arial"/>
                <a:cs typeface="Arial"/>
              </a:rPr>
              <a:t>Robots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started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same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(same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button,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switch,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etc.)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for </a:t>
            </a:r>
            <a:r>
              <a:rPr sz="2600" dirty="0">
                <a:latin typeface="Arial"/>
                <a:cs typeface="Arial"/>
              </a:rPr>
              <a:t>each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time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trial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game</a:t>
            </a:r>
            <a:endParaRPr sz="2600" dirty="0">
              <a:latin typeface="Arial"/>
              <a:cs typeface="Arial"/>
            </a:endParaRPr>
          </a:p>
          <a:p>
            <a:pPr marL="378460" marR="5080" indent="-365760">
              <a:lnSpc>
                <a:spcPct val="110000"/>
              </a:lnSpc>
              <a:spcBef>
                <a:spcPts val="600"/>
              </a:spcBef>
              <a:buSzPct val="84615"/>
              <a:buChar char="●"/>
              <a:tabLst>
                <a:tab pos="378460" algn="l"/>
              </a:tabLst>
            </a:pPr>
            <a:r>
              <a:rPr sz="2600" dirty="0">
                <a:latin typeface="Arial"/>
                <a:cs typeface="Arial"/>
              </a:rPr>
              <a:t>Any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motion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same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each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game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(for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example: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robot </a:t>
            </a:r>
            <a:r>
              <a:rPr sz="2600" dirty="0">
                <a:latin typeface="Arial"/>
                <a:cs typeface="Arial"/>
              </a:rPr>
              <a:t>initially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turns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90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degrees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robot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turns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until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object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detected)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7.</a:t>
            </a:r>
            <a:r>
              <a:rPr spc="-80" dirty="0"/>
              <a:t> </a:t>
            </a:r>
            <a:r>
              <a:rPr spc="75" dirty="0"/>
              <a:t>Competition</a:t>
            </a:r>
            <a:r>
              <a:rPr spc="-95" dirty="0"/>
              <a:t> </a:t>
            </a:r>
            <a:r>
              <a:rPr spc="140" dirty="0"/>
              <a:t>Procedures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354946"/>
            <a:ext cx="10807700" cy="483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84455" indent="-365760">
              <a:lnSpc>
                <a:spcPct val="120000"/>
              </a:lnSpc>
              <a:spcBef>
                <a:spcPts val="100"/>
              </a:spcBef>
              <a:buSzPct val="84090"/>
              <a:buChar char="●"/>
              <a:tabLst>
                <a:tab pos="378460" algn="l"/>
              </a:tabLst>
            </a:pPr>
            <a:r>
              <a:rPr sz="2200" dirty="0">
                <a:latin typeface="Arial"/>
                <a:cs typeface="Arial"/>
              </a:rPr>
              <a:t>Only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participants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allowed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access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pit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area,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team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tables,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practice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fields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and </a:t>
            </a:r>
            <a:r>
              <a:rPr sz="2200" dirty="0">
                <a:latin typeface="Arial"/>
                <a:cs typeface="Arial"/>
              </a:rPr>
              <a:t>official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game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fields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throughout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competition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day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including: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setup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time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before </a:t>
            </a:r>
            <a:r>
              <a:rPr sz="2200" dirty="0">
                <a:latin typeface="Arial"/>
                <a:cs typeface="Arial"/>
              </a:rPr>
              <a:t>opening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ceremony,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work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time,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breaks</a:t>
            </a:r>
            <a:endParaRPr sz="2200" dirty="0">
              <a:latin typeface="Arial"/>
              <a:cs typeface="Arial"/>
            </a:endParaRPr>
          </a:p>
          <a:p>
            <a:pPr marL="378460" marR="471170" indent="-365760">
              <a:lnSpc>
                <a:spcPct val="120000"/>
              </a:lnSpc>
              <a:spcBef>
                <a:spcPts val="600"/>
              </a:spcBef>
              <a:buSzPct val="84090"/>
              <a:buChar char="●"/>
              <a:tabLst>
                <a:tab pos="378460" algn="l"/>
              </a:tabLst>
            </a:pPr>
            <a:r>
              <a:rPr sz="2200" dirty="0">
                <a:latin typeface="Arial"/>
                <a:cs typeface="Arial"/>
              </a:rPr>
              <a:t>Immediately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after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opening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ceremony,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15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minute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(30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World </a:t>
            </a:r>
            <a:r>
              <a:rPr sz="2200" dirty="0">
                <a:latin typeface="Arial"/>
                <a:cs typeface="Arial"/>
              </a:rPr>
              <a:t>Championship)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timer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start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teams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make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final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adjustments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robots</a:t>
            </a:r>
            <a:endParaRPr sz="22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1125"/>
              </a:spcBef>
              <a:buSzPct val="84090"/>
              <a:buChar char="●"/>
              <a:tabLst>
                <a:tab pos="377825" algn="l"/>
              </a:tabLst>
            </a:pPr>
            <a:r>
              <a:rPr sz="2200" dirty="0">
                <a:latin typeface="Arial"/>
                <a:cs typeface="Arial"/>
              </a:rPr>
              <a:t>After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work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period,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robots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inspected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impounded</a:t>
            </a:r>
            <a:endParaRPr sz="2200" dirty="0">
              <a:latin typeface="Arial"/>
              <a:cs typeface="Arial"/>
            </a:endParaRPr>
          </a:p>
          <a:p>
            <a:pPr marL="378460" marR="5080" indent="-365760">
              <a:lnSpc>
                <a:spcPct val="120000"/>
              </a:lnSpc>
              <a:spcBef>
                <a:spcPts val="600"/>
              </a:spcBef>
              <a:buSzPct val="84090"/>
              <a:buChar char="●"/>
              <a:tabLst>
                <a:tab pos="378460" algn="l"/>
              </a:tabLst>
            </a:pPr>
            <a:r>
              <a:rPr sz="2200" dirty="0">
                <a:latin typeface="Arial"/>
                <a:cs typeface="Arial"/>
              </a:rPr>
              <a:t>During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impound,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robot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inspected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size,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weight,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labels.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Judges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will </a:t>
            </a:r>
            <a:r>
              <a:rPr sz="2200" dirty="0">
                <a:latin typeface="Arial"/>
                <a:cs typeface="Arial"/>
              </a:rPr>
              <a:t>also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inspect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robot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illegal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materials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document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program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(name/slot </a:t>
            </a:r>
            <a:r>
              <a:rPr sz="2200" dirty="0">
                <a:latin typeface="Arial"/>
                <a:cs typeface="Arial"/>
              </a:rPr>
              <a:t>number)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that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used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method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starting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robot</a:t>
            </a:r>
            <a:endParaRPr sz="22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1125"/>
              </a:spcBef>
              <a:buSzPct val="84090"/>
              <a:buChar char="●"/>
              <a:tabLst>
                <a:tab pos="377825" algn="l"/>
              </a:tabLst>
            </a:pPr>
            <a:r>
              <a:rPr sz="2200" dirty="0">
                <a:latin typeface="Arial"/>
                <a:cs typeface="Arial"/>
              </a:rPr>
              <a:t>Battery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charging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allowed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impound</a:t>
            </a:r>
            <a:endParaRPr sz="22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1130"/>
              </a:spcBef>
              <a:buSzPct val="84090"/>
              <a:buChar char="●"/>
              <a:tabLst>
                <a:tab pos="377825" algn="l"/>
              </a:tabLst>
            </a:pPr>
            <a:r>
              <a:rPr sz="2200" dirty="0">
                <a:latin typeface="Arial"/>
                <a:cs typeface="Arial"/>
              </a:rPr>
              <a:t>Participants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should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pick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up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robot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until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instructed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Judge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8.1</a:t>
            </a:r>
            <a:r>
              <a:rPr spc="-85" dirty="0"/>
              <a:t> </a:t>
            </a:r>
            <a:r>
              <a:rPr spc="140" dirty="0"/>
              <a:t>Time</a:t>
            </a:r>
            <a:r>
              <a:rPr spc="-105" dirty="0"/>
              <a:t> </a:t>
            </a:r>
            <a:r>
              <a:rPr spc="60" dirty="0"/>
              <a:t>Trial</a:t>
            </a:r>
            <a:r>
              <a:rPr spc="-114" dirty="0"/>
              <a:t> </a:t>
            </a:r>
            <a:r>
              <a:rPr spc="120" dirty="0"/>
              <a:t>Round</a:t>
            </a:r>
            <a:r>
              <a:rPr spc="-120" dirty="0"/>
              <a:t> </a:t>
            </a:r>
            <a:r>
              <a:rPr spc="180" dirty="0"/>
              <a:t>Rules</a:t>
            </a:r>
            <a:r>
              <a:rPr spc="-90" dirty="0"/>
              <a:t> </a:t>
            </a:r>
            <a:r>
              <a:rPr spc="190" dirty="0"/>
              <a:t>(1/2)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1134050"/>
            <a:ext cx="10904220" cy="491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marR="138430" indent="-365760">
              <a:lnSpc>
                <a:spcPct val="110000"/>
              </a:lnSpc>
              <a:spcBef>
                <a:spcPts val="95"/>
              </a:spcBef>
              <a:buSzPct val="85000"/>
              <a:buAutoNum type="alphaUcPeriod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Trial,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Judge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announce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(a)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location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(b) </a:t>
            </a:r>
            <a:r>
              <a:rPr sz="2000" dirty="0">
                <a:latin typeface="Arial"/>
                <a:cs typeface="Arial"/>
              </a:rPr>
              <a:t>orientation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robot.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same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location/orientation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trials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during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 </a:t>
            </a:r>
            <a:r>
              <a:rPr sz="2000" spc="-10" dirty="0">
                <a:latin typeface="Arial"/>
                <a:cs typeface="Arial"/>
              </a:rPr>
              <a:t>event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45"/>
              </a:spcBef>
              <a:buSzPct val="85000"/>
              <a:buAutoNum type="alphaUcPeriod"/>
              <a:tabLst>
                <a:tab pos="377825" algn="l"/>
              </a:tabLst>
            </a:pPr>
            <a:r>
              <a:rPr sz="2000" spc="-35" dirty="0">
                <a:latin typeface="Arial"/>
                <a:cs typeface="Arial"/>
              </a:rPr>
              <a:t>Teams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place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field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according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Judge’s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instructions</a:t>
            </a:r>
            <a:endParaRPr sz="2000" dirty="0">
              <a:latin typeface="Arial"/>
              <a:cs typeface="Arial"/>
            </a:endParaRPr>
          </a:p>
          <a:p>
            <a:pPr marL="377825" marR="603885" indent="-365760">
              <a:lnSpc>
                <a:spcPct val="110000"/>
              </a:lnSpc>
              <a:spcBef>
                <a:spcPts val="600"/>
              </a:spcBef>
              <a:buSzPct val="85000"/>
              <a:buAutoNum type="alphaUcPeriod"/>
              <a:tabLst>
                <a:tab pos="377825" algn="l"/>
                <a:tab pos="847217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bottle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locations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announced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impound.</a:t>
            </a:r>
            <a:r>
              <a:rPr sz="2000" dirty="0">
                <a:latin typeface="Arial"/>
                <a:cs typeface="Arial"/>
              </a:rPr>
              <a:t>	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same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bottle </a:t>
            </a:r>
            <a:r>
              <a:rPr sz="2000" dirty="0">
                <a:latin typeface="Arial"/>
                <a:cs typeface="Arial"/>
              </a:rPr>
              <a:t>arrangement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during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event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40"/>
              </a:spcBef>
              <a:buSzPct val="85000"/>
              <a:buAutoNum type="alphaUcPeriod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Judge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measure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taken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(one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table)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push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bottles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table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40"/>
              </a:spcBef>
              <a:buSzPct val="85000"/>
              <a:buAutoNum type="alphaUcPeriod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Time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recorded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1/100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second,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zero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40"/>
              </a:spcBef>
              <a:buSzPct val="85000"/>
              <a:buAutoNum type="alphaUcPeriod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Maximum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given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minutes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(120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seconds)</a:t>
            </a:r>
            <a:endParaRPr sz="2000" dirty="0">
              <a:latin typeface="Arial"/>
              <a:cs typeface="Arial"/>
            </a:endParaRPr>
          </a:p>
          <a:p>
            <a:pPr marL="377825" marR="365760" indent="-365760">
              <a:lnSpc>
                <a:spcPct val="110000"/>
              </a:lnSpc>
              <a:spcBef>
                <a:spcPts val="600"/>
              </a:spcBef>
              <a:buSzPct val="85000"/>
              <a:buAutoNum type="alphaUcPeriod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falls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knock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bottles,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survival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number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bottles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pushed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recorded.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(See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examples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#9.2)</a:t>
            </a:r>
            <a:endParaRPr sz="2000" dirty="0">
              <a:latin typeface="Arial"/>
              <a:cs typeface="Arial"/>
            </a:endParaRPr>
          </a:p>
          <a:p>
            <a:pPr marL="377825" marR="75565" indent="-365760">
              <a:lnSpc>
                <a:spcPct val="110000"/>
              </a:lnSpc>
              <a:spcBef>
                <a:spcPts val="600"/>
              </a:spcBef>
              <a:buSzPct val="85000"/>
              <a:buAutoNum type="alphaUcPeriod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Robot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remain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intact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seconds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bottle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pushed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off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penalized.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seconds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recorded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8.1</a:t>
            </a:r>
            <a:r>
              <a:rPr spc="-85" dirty="0"/>
              <a:t> </a:t>
            </a:r>
            <a:r>
              <a:rPr spc="140" dirty="0"/>
              <a:t>Time</a:t>
            </a:r>
            <a:r>
              <a:rPr spc="-105" dirty="0"/>
              <a:t> </a:t>
            </a:r>
            <a:r>
              <a:rPr spc="60" dirty="0"/>
              <a:t>Trial</a:t>
            </a:r>
            <a:r>
              <a:rPr spc="-114" dirty="0"/>
              <a:t> </a:t>
            </a:r>
            <a:r>
              <a:rPr spc="120" dirty="0"/>
              <a:t>Round</a:t>
            </a:r>
            <a:r>
              <a:rPr spc="-120" dirty="0"/>
              <a:t> </a:t>
            </a:r>
            <a:r>
              <a:rPr spc="180" dirty="0"/>
              <a:t>Rules</a:t>
            </a:r>
            <a:r>
              <a:rPr spc="-90" dirty="0"/>
              <a:t> </a:t>
            </a:r>
            <a:r>
              <a:rPr spc="190" dirty="0"/>
              <a:t>(2/2)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073402"/>
            <a:ext cx="10848340" cy="488696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780"/>
              </a:spcBef>
              <a:buSzPct val="85000"/>
              <a:buAutoNum type="alphaUcPeriod" startAt="9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Time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measured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until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following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occurs:</a:t>
            </a:r>
            <a:endParaRPr sz="2000" dirty="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743585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fifth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bottle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knocked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“Completion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Time”</a:t>
            </a:r>
            <a:endParaRPr sz="1800" dirty="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buAutoNum type="arabicPeriod"/>
              <a:tabLst>
                <a:tab pos="743585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falls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(Survival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Time)</a:t>
            </a:r>
            <a:endParaRPr sz="1800" dirty="0">
              <a:latin typeface="Arial"/>
              <a:cs typeface="Arial"/>
            </a:endParaRPr>
          </a:p>
          <a:p>
            <a:pPr marL="743585" lvl="1" indent="-365125">
              <a:lnSpc>
                <a:spcPts val="2155"/>
              </a:lnSpc>
              <a:buAutoNum type="arabicPeriod"/>
              <a:tabLst>
                <a:tab pos="743585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stays 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still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running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(“120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Survival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Time”)</a:t>
            </a:r>
            <a:endParaRPr sz="1800" dirty="0">
              <a:latin typeface="Arial"/>
              <a:cs typeface="Arial"/>
            </a:endParaRPr>
          </a:p>
          <a:p>
            <a:pPr marL="378460" marR="401955" indent="-365760">
              <a:lnSpc>
                <a:spcPts val="2400"/>
              </a:lnSpc>
              <a:spcBef>
                <a:spcPts val="80"/>
              </a:spcBef>
              <a:buSzPct val="85000"/>
              <a:buAutoNum type="alphaUcPeriod" startAt="9"/>
              <a:tabLst>
                <a:tab pos="378460" algn="l"/>
              </a:tabLst>
            </a:pPr>
            <a:r>
              <a:rPr sz="2000" dirty="0">
                <a:latin typeface="Arial"/>
                <a:cs typeface="Arial"/>
              </a:rPr>
              <a:t>After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completed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Trial,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15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minutes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modify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program</a:t>
            </a:r>
            <a:endParaRPr sz="2000" dirty="0">
              <a:latin typeface="Arial"/>
              <a:cs typeface="Arial"/>
            </a:endParaRPr>
          </a:p>
          <a:p>
            <a:pPr marL="378460" marR="5080" indent="-365760">
              <a:lnSpc>
                <a:spcPct val="100000"/>
              </a:lnSpc>
              <a:spcBef>
                <a:spcPts val="520"/>
              </a:spcBef>
              <a:buSzPct val="85000"/>
              <a:buAutoNum type="alphaUcPeriod" startAt="9"/>
              <a:tabLst>
                <a:tab pos="378460" algn="l"/>
              </a:tabLst>
            </a:pPr>
            <a:r>
              <a:rPr sz="2000" dirty="0">
                <a:latin typeface="Arial"/>
                <a:cs typeface="Arial"/>
              </a:rPr>
              <a:t>During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single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elimination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seeded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tournament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bracket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 be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created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rankings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Trials.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http://www.printyourbrackets.com</a:t>
            </a:r>
            <a:r>
              <a:rPr sz="2000" u="none" spc="-10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5000"/>
              <a:buAutoNum type="alphaUcPeriod" startAt="9"/>
              <a:tabLst>
                <a:tab pos="377825" algn="l"/>
              </a:tabLst>
            </a:pPr>
            <a:r>
              <a:rPr sz="2000" spc="-35" dirty="0">
                <a:latin typeface="Arial"/>
                <a:cs typeface="Arial"/>
              </a:rPr>
              <a:t>Teams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seeded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(ranked)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following:</a:t>
            </a:r>
            <a:endParaRPr sz="2000" dirty="0">
              <a:latin typeface="Arial"/>
              <a:cs typeface="Arial"/>
            </a:endParaRPr>
          </a:p>
          <a:p>
            <a:pPr marL="1017905" lvl="1" indent="-45720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1017905" algn="l"/>
              </a:tabLst>
            </a:pPr>
            <a:r>
              <a:rPr sz="1800" dirty="0">
                <a:latin typeface="Arial"/>
                <a:cs typeface="Arial"/>
              </a:rPr>
              <a:t>Start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Task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completion</a:t>
            </a:r>
            <a:endParaRPr sz="1800" dirty="0">
              <a:latin typeface="Arial"/>
              <a:cs typeface="Arial"/>
            </a:endParaRPr>
          </a:p>
          <a:p>
            <a:pPr marL="1017905" lvl="1" indent="-457200">
              <a:lnSpc>
                <a:spcPct val="100000"/>
              </a:lnSpc>
              <a:buAutoNum type="arabicPeriod"/>
              <a:tabLst>
                <a:tab pos="1017905" algn="l"/>
              </a:tabLst>
            </a:pPr>
            <a:r>
              <a:rPr sz="1800" dirty="0">
                <a:latin typeface="Arial"/>
                <a:cs typeface="Arial"/>
              </a:rPr>
              <a:t>Number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bottles</a:t>
            </a:r>
            <a:endParaRPr sz="1800" dirty="0">
              <a:latin typeface="Arial"/>
              <a:cs typeface="Arial"/>
            </a:endParaRPr>
          </a:p>
          <a:p>
            <a:pPr marL="1017905" lvl="1" indent="-457200">
              <a:lnSpc>
                <a:spcPct val="100000"/>
              </a:lnSpc>
              <a:buAutoNum type="arabicPeriod"/>
              <a:tabLst>
                <a:tab pos="1017905" algn="l"/>
              </a:tabLst>
            </a:pPr>
            <a:r>
              <a:rPr sz="1800" dirty="0">
                <a:latin typeface="Arial"/>
                <a:cs typeface="Arial"/>
              </a:rPr>
              <a:t>Staying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seconds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pushing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bottle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off</a:t>
            </a:r>
            <a:endParaRPr sz="1800" dirty="0">
              <a:latin typeface="Arial"/>
              <a:cs typeface="Arial"/>
            </a:endParaRPr>
          </a:p>
          <a:p>
            <a:pPr marL="1017905" lvl="1" indent="-457200">
              <a:lnSpc>
                <a:spcPct val="100000"/>
              </a:lnSpc>
              <a:buAutoNum type="arabicPeriod"/>
              <a:tabLst>
                <a:tab pos="1017905" algn="l"/>
              </a:tabLst>
            </a:pPr>
            <a:r>
              <a:rPr sz="1800" dirty="0">
                <a:latin typeface="Arial"/>
                <a:cs typeface="Arial"/>
              </a:rPr>
              <a:t>Completion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Survival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Time</a:t>
            </a:r>
            <a:endParaRPr sz="1800" dirty="0">
              <a:latin typeface="Arial"/>
              <a:cs typeface="Arial"/>
            </a:endParaRPr>
          </a:p>
          <a:p>
            <a:pPr marL="378460" marR="2175510" indent="-365760">
              <a:lnSpc>
                <a:spcPct val="110000"/>
              </a:lnSpc>
              <a:spcBef>
                <a:spcPts val="390"/>
              </a:spcBef>
              <a:buSzPct val="85000"/>
              <a:buAutoNum type="alphaUcPeriod" startAt="9"/>
              <a:tabLst>
                <a:tab pos="378460" algn="l"/>
              </a:tabLst>
            </a:pPr>
            <a:r>
              <a:rPr sz="2000" spc="-10" dirty="0">
                <a:latin typeface="Arial"/>
                <a:cs typeface="Arial"/>
              </a:rPr>
              <a:t>Time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calculations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Scoresheet: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https://www.robofest.net/images/2526/BottleSumo2026TTScoresheet.xlsx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8.2</a:t>
            </a:r>
            <a:r>
              <a:rPr spc="-85" dirty="0"/>
              <a:t> </a:t>
            </a:r>
            <a:r>
              <a:rPr spc="204" dirty="0"/>
              <a:t>Example</a:t>
            </a:r>
            <a:r>
              <a:rPr spc="-105" dirty="0"/>
              <a:t> </a:t>
            </a:r>
            <a:r>
              <a:rPr spc="140" dirty="0"/>
              <a:t>Time</a:t>
            </a:r>
            <a:r>
              <a:rPr spc="-105" dirty="0"/>
              <a:t> </a:t>
            </a:r>
            <a:r>
              <a:rPr spc="60" dirty="0"/>
              <a:t>Trial</a:t>
            </a:r>
            <a:r>
              <a:rPr spc="-95" dirty="0"/>
              <a:t> </a:t>
            </a:r>
            <a:r>
              <a:rPr spc="210" dirty="0"/>
              <a:t>Set</a:t>
            </a:r>
            <a:r>
              <a:rPr spc="-100" dirty="0"/>
              <a:t> </a:t>
            </a:r>
            <a:r>
              <a:rPr spc="-25" dirty="0"/>
              <a:t>Up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536" y="1620011"/>
            <a:ext cx="9143999" cy="36743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2114" y="5514035"/>
            <a:ext cx="893064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Bottle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locations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unknown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(announced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impound).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bottle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arrangement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teams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event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5940" y="385064"/>
            <a:ext cx="5163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9.1</a:t>
            </a:r>
            <a:r>
              <a:rPr spc="-90" dirty="0"/>
              <a:t> </a:t>
            </a:r>
            <a:r>
              <a:rPr spc="140" dirty="0"/>
              <a:t>Time</a:t>
            </a:r>
            <a:r>
              <a:rPr spc="-105" dirty="0"/>
              <a:t> </a:t>
            </a:r>
            <a:r>
              <a:rPr spc="60" dirty="0"/>
              <a:t>Trial</a:t>
            </a:r>
            <a:r>
              <a:rPr spc="-114" dirty="0"/>
              <a:t> </a:t>
            </a:r>
            <a:r>
              <a:rPr spc="150" dirty="0"/>
              <a:t>Score</a:t>
            </a:r>
            <a:r>
              <a:rPr spc="-105" dirty="0"/>
              <a:t> </a:t>
            </a:r>
            <a:r>
              <a:rPr spc="-20" dirty="0"/>
              <a:t>Card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9565" y="729878"/>
            <a:ext cx="53435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  <a:hlinkClick r:id="rId2"/>
              </a:rPr>
              <a:t>https://www.robofest.net/images/2526/BottleSumo2026TTScorecard.pdf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7503" y="1286412"/>
            <a:ext cx="6488280" cy="49295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9.2</a:t>
            </a:r>
            <a:r>
              <a:rPr spc="-90" dirty="0"/>
              <a:t> </a:t>
            </a:r>
            <a:r>
              <a:rPr spc="140" dirty="0"/>
              <a:t>Time</a:t>
            </a:r>
            <a:r>
              <a:rPr spc="-105" dirty="0"/>
              <a:t> </a:t>
            </a:r>
            <a:r>
              <a:rPr spc="60" dirty="0"/>
              <a:t>Trial</a:t>
            </a:r>
            <a:r>
              <a:rPr spc="-120" dirty="0"/>
              <a:t> </a:t>
            </a:r>
            <a:r>
              <a:rPr spc="204" dirty="0"/>
              <a:t>Ranking</a:t>
            </a:r>
            <a:r>
              <a:rPr spc="-105" dirty="0"/>
              <a:t> </a:t>
            </a:r>
            <a:r>
              <a:rPr spc="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130" y="5158120"/>
            <a:ext cx="10222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(*)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Team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16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ranked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ahead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Team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15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because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Team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15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survive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</a:t>
            </a:r>
            <a:r>
              <a:rPr sz="1800" spc="-25" dirty="0">
                <a:latin typeface="Arial"/>
                <a:cs typeface="Arial"/>
              </a:rPr>
              <a:t> the </a:t>
            </a:r>
            <a:r>
              <a:rPr sz="1800" dirty="0">
                <a:latin typeface="Arial"/>
                <a:cs typeface="Arial"/>
              </a:rPr>
              <a:t>bottle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off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" y="1351788"/>
            <a:ext cx="10942319" cy="30617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>
                <a:solidFill>
                  <a:srgbClr val="001F5F"/>
                </a:solidFill>
              </a:rPr>
              <a:t>1.</a:t>
            </a:r>
            <a:r>
              <a:rPr spc="-55" dirty="0">
                <a:solidFill>
                  <a:srgbClr val="001F5F"/>
                </a:solidFill>
              </a:rPr>
              <a:t> </a:t>
            </a:r>
            <a:r>
              <a:rPr spc="145" dirty="0">
                <a:solidFill>
                  <a:srgbClr val="001F5F"/>
                </a:solidFill>
              </a:rPr>
              <a:t>BottleSumo</a:t>
            </a:r>
            <a:r>
              <a:rPr spc="-7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Overview</a:t>
            </a:r>
            <a:r>
              <a:rPr spc="-45" dirty="0">
                <a:solidFill>
                  <a:srgbClr val="001F5F"/>
                </a:solidFill>
              </a:rPr>
              <a:t> </a:t>
            </a:r>
            <a:r>
              <a:rPr spc="190" dirty="0">
                <a:solidFill>
                  <a:srgbClr val="001F5F"/>
                </a:solidFill>
              </a:rPr>
              <a:t>(1/2)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700"/>
              </a:spcBef>
            </a:pPr>
            <a:r>
              <a:rPr dirty="0"/>
              <a:t>Learning</a:t>
            </a:r>
            <a:r>
              <a:rPr spc="-85" dirty="0"/>
              <a:t> </a:t>
            </a:r>
            <a:r>
              <a:rPr spc="-10" dirty="0"/>
              <a:t>Objectives: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b="0" dirty="0">
                <a:latin typeface="Arial"/>
                <a:cs typeface="Arial"/>
              </a:rPr>
              <a:t>STEAM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subjects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including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physics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b="0" dirty="0">
                <a:latin typeface="Arial"/>
                <a:cs typeface="Arial"/>
              </a:rPr>
              <a:t>Autonomous</a:t>
            </a:r>
            <a:r>
              <a:rPr b="0" spc="-114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navigation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b="0" dirty="0">
                <a:latin typeface="Arial"/>
                <a:cs typeface="Arial"/>
              </a:rPr>
              <a:t>Computer</a:t>
            </a:r>
            <a:r>
              <a:rPr b="0" spc="-1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programming</a:t>
            </a:r>
            <a:r>
              <a:rPr b="0" spc="-13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logic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b="0" dirty="0">
                <a:latin typeface="Arial"/>
                <a:cs typeface="Arial"/>
              </a:rPr>
              <a:t>Edge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detection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b="0" dirty="0">
                <a:latin typeface="Arial"/>
                <a:cs typeface="Arial"/>
              </a:rPr>
              <a:t>Object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detection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b="0" dirty="0">
                <a:latin typeface="Arial"/>
                <a:cs typeface="Arial"/>
              </a:rPr>
              <a:t>Autonomous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search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algorithms</a:t>
            </a:r>
          </a:p>
          <a:p>
            <a:pPr marL="355600" marR="1056005" indent="-342900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5600" algn="l"/>
              </a:tabLst>
            </a:pPr>
            <a:r>
              <a:rPr b="0" dirty="0">
                <a:latin typeface="Arial"/>
                <a:cs typeface="Arial"/>
              </a:rPr>
              <a:t>Adjusting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environmental conditions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b="0" dirty="0">
                <a:latin typeface="Arial"/>
                <a:cs typeface="Arial"/>
              </a:rPr>
              <a:t>Problem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solving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8100" y="1323744"/>
            <a:ext cx="1477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Synopsis: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296545" indent="-340995" algn="just">
              <a:lnSpc>
                <a:spcPct val="100000"/>
              </a:lnSpc>
              <a:spcBef>
                <a:spcPts val="100"/>
              </a:spcBef>
              <a:buSzPct val="79166"/>
              <a:buFont typeface="Arial"/>
              <a:buChar char="•"/>
              <a:tabLst>
                <a:tab pos="355600" algn="l"/>
              </a:tabLst>
            </a:pPr>
            <a:r>
              <a:rPr b="1" dirty="0">
                <a:latin typeface="Arial"/>
                <a:cs typeface="Arial"/>
              </a:rPr>
              <a:t>An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Open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Category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spc="-10" dirty="0"/>
              <a:t>competition, 	</a:t>
            </a:r>
            <a:r>
              <a:rPr dirty="0"/>
              <a:t>which</a:t>
            </a:r>
            <a:r>
              <a:rPr spc="-2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take</a:t>
            </a:r>
            <a:r>
              <a:rPr spc="-55" dirty="0"/>
              <a:t> </a:t>
            </a:r>
            <a:r>
              <a:rPr dirty="0"/>
              <a:t>place</a:t>
            </a:r>
            <a:r>
              <a:rPr spc="-20" dirty="0"/>
              <a:t> </a:t>
            </a:r>
            <a:r>
              <a:rPr dirty="0"/>
              <a:t>at</a:t>
            </a:r>
            <a:r>
              <a:rPr spc="-5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spc="-10" dirty="0"/>
              <a:t>World 	</a:t>
            </a:r>
            <a:r>
              <a:rPr dirty="0"/>
              <a:t>Robofest</a:t>
            </a:r>
            <a:r>
              <a:rPr spc="-100" dirty="0"/>
              <a:t> </a:t>
            </a:r>
            <a:r>
              <a:rPr spc="-10" dirty="0"/>
              <a:t>Championship</a:t>
            </a: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SzPct val="79166"/>
              <a:buChar char="•"/>
              <a:tabLst>
                <a:tab pos="354965" algn="l"/>
              </a:tabLst>
            </a:pPr>
            <a:r>
              <a:rPr dirty="0"/>
              <a:t>Local</a:t>
            </a:r>
            <a:r>
              <a:rPr spc="-55" dirty="0"/>
              <a:t> </a:t>
            </a:r>
            <a:r>
              <a:rPr dirty="0"/>
              <a:t>events</a:t>
            </a:r>
            <a:r>
              <a:rPr spc="-55" dirty="0"/>
              <a:t> </a:t>
            </a:r>
            <a:r>
              <a:rPr dirty="0"/>
              <a:t>may</a:t>
            </a:r>
            <a:r>
              <a:rPr spc="-55" dirty="0"/>
              <a:t> </a:t>
            </a:r>
            <a:r>
              <a:rPr dirty="0"/>
              <a:t>host</a:t>
            </a:r>
            <a:r>
              <a:rPr spc="-65" dirty="0"/>
              <a:t> </a:t>
            </a:r>
            <a:r>
              <a:rPr spc="-10" dirty="0"/>
              <a:t>BottleSumo, </a:t>
            </a:r>
            <a:r>
              <a:rPr dirty="0"/>
              <a:t>but</a:t>
            </a:r>
            <a:r>
              <a:rPr spc="-50" dirty="0"/>
              <a:t> </a:t>
            </a:r>
            <a:r>
              <a:rPr dirty="0"/>
              <a:t>there</a:t>
            </a:r>
            <a:r>
              <a:rPr spc="-40" dirty="0"/>
              <a:t> </a:t>
            </a:r>
            <a:r>
              <a:rPr dirty="0"/>
              <a:t>are</a:t>
            </a:r>
            <a:r>
              <a:rPr spc="-45" dirty="0"/>
              <a:t> </a:t>
            </a:r>
            <a:r>
              <a:rPr dirty="0"/>
              <a:t>no</a:t>
            </a:r>
            <a:r>
              <a:rPr spc="-40" dirty="0"/>
              <a:t> </a:t>
            </a:r>
            <a:r>
              <a:rPr spc="-10" dirty="0"/>
              <a:t>qualifying </a:t>
            </a:r>
            <a:r>
              <a:rPr dirty="0"/>
              <a:t>competitions.</a:t>
            </a:r>
            <a:r>
              <a:rPr spc="-75" dirty="0"/>
              <a:t> </a:t>
            </a:r>
            <a:r>
              <a:rPr spc="-45" dirty="0"/>
              <a:t>(Teams</a:t>
            </a:r>
            <a:r>
              <a:rPr spc="-80" dirty="0"/>
              <a:t> </a:t>
            </a:r>
            <a:r>
              <a:rPr dirty="0"/>
              <a:t>must</a:t>
            </a:r>
            <a:r>
              <a:rPr spc="-100" dirty="0"/>
              <a:t> </a:t>
            </a:r>
            <a:r>
              <a:rPr spc="-25" dirty="0"/>
              <a:t>re-</a:t>
            </a:r>
            <a:r>
              <a:rPr dirty="0"/>
              <a:t>register</a:t>
            </a:r>
            <a:r>
              <a:rPr spc="-65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dirty="0"/>
              <a:t>World</a:t>
            </a:r>
            <a:r>
              <a:rPr spc="-60" dirty="0"/>
              <a:t> </a:t>
            </a:r>
            <a:r>
              <a:rPr spc="-10" dirty="0"/>
              <a:t>Championship event)</a:t>
            </a:r>
          </a:p>
          <a:p>
            <a:pPr marL="355600" marR="208279" indent="-342900">
              <a:lnSpc>
                <a:spcPct val="100400"/>
              </a:lnSpc>
              <a:spcBef>
                <a:spcPts val="685"/>
              </a:spcBef>
              <a:buSzPct val="79166"/>
              <a:buChar char="•"/>
              <a:tabLst>
                <a:tab pos="355600" algn="l"/>
              </a:tabLst>
            </a:pPr>
            <a:r>
              <a:rPr dirty="0"/>
              <a:t>The</a:t>
            </a:r>
            <a:r>
              <a:rPr spc="-55" dirty="0"/>
              <a:t> </a:t>
            </a:r>
            <a:r>
              <a:rPr dirty="0"/>
              <a:t>objective</a:t>
            </a:r>
            <a:r>
              <a:rPr spc="-4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BottleSumo</a:t>
            </a:r>
            <a:r>
              <a:rPr spc="-50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25" dirty="0"/>
              <a:t>be </a:t>
            </a:r>
            <a:r>
              <a:rPr sz="2500" dirty="0"/>
              <a:t>the</a:t>
            </a:r>
            <a:r>
              <a:rPr sz="2500" spc="-25" dirty="0"/>
              <a:t> </a:t>
            </a:r>
            <a:r>
              <a:rPr sz="2500" dirty="0"/>
              <a:t>last</a:t>
            </a:r>
            <a:r>
              <a:rPr sz="2500" spc="-30" dirty="0"/>
              <a:t> </a:t>
            </a:r>
            <a:r>
              <a:rPr sz="2500" dirty="0"/>
              <a:t>robot</a:t>
            </a:r>
            <a:r>
              <a:rPr sz="2500" spc="-15" dirty="0"/>
              <a:t> </a:t>
            </a:r>
            <a:r>
              <a:rPr sz="2500" dirty="0"/>
              <a:t>remaining</a:t>
            </a:r>
            <a:r>
              <a:rPr sz="2500" spc="-40" dirty="0"/>
              <a:t> </a:t>
            </a:r>
            <a:r>
              <a:rPr sz="2500" dirty="0"/>
              <a:t>on</a:t>
            </a:r>
            <a:r>
              <a:rPr sz="2500" spc="-25" dirty="0"/>
              <a:t> the </a:t>
            </a:r>
            <a:r>
              <a:rPr sz="2500" spc="-10" dirty="0"/>
              <a:t>table</a:t>
            </a:r>
            <a:endParaRPr sz="2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70" dirty="0"/>
              <a:t>10.</a:t>
            </a:r>
            <a:r>
              <a:rPr sz="3200" spc="-90" dirty="0"/>
              <a:t> </a:t>
            </a:r>
            <a:r>
              <a:rPr sz="3200" spc="150" dirty="0"/>
              <a:t>Game</a:t>
            </a:r>
            <a:r>
              <a:rPr sz="3200" spc="-90" dirty="0"/>
              <a:t> </a:t>
            </a:r>
            <a:r>
              <a:rPr sz="3200" spc="130" dirty="0"/>
              <a:t>(Head</a:t>
            </a:r>
            <a:r>
              <a:rPr sz="3200" spc="-70" dirty="0"/>
              <a:t> </a:t>
            </a:r>
            <a:r>
              <a:rPr sz="3200" dirty="0"/>
              <a:t>to</a:t>
            </a:r>
            <a:r>
              <a:rPr sz="3200" spc="-60" dirty="0"/>
              <a:t> </a:t>
            </a:r>
            <a:r>
              <a:rPr sz="3200" spc="135" dirty="0"/>
              <a:t>Head)</a:t>
            </a:r>
            <a:r>
              <a:rPr sz="3200" spc="-85" dirty="0"/>
              <a:t> </a:t>
            </a:r>
            <a:r>
              <a:rPr sz="3200" spc="140" dirty="0"/>
              <a:t>Rules:</a:t>
            </a:r>
            <a:r>
              <a:rPr sz="3200" spc="-70" dirty="0"/>
              <a:t> </a:t>
            </a:r>
            <a:r>
              <a:rPr sz="3200" dirty="0"/>
              <a:t>Two</a:t>
            </a:r>
            <a:r>
              <a:rPr sz="3200" spc="-85" dirty="0"/>
              <a:t> </a:t>
            </a:r>
            <a:r>
              <a:rPr sz="3200" spc="100" dirty="0"/>
              <a:t>Robots/No</a:t>
            </a:r>
            <a:r>
              <a:rPr sz="3200" spc="-65" dirty="0"/>
              <a:t> </a:t>
            </a:r>
            <a:r>
              <a:rPr sz="3200" spc="100" dirty="0"/>
              <a:t>Bottles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312991"/>
            <a:ext cx="10847705" cy="48901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735"/>
              </a:spcBef>
              <a:buSzPct val="83333"/>
              <a:buAutoNum type="alphaUcPeriod"/>
              <a:tabLst>
                <a:tab pos="377825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maximum 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given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game</a:t>
            </a:r>
            <a:endParaRPr sz="1800">
              <a:latin typeface="Arial"/>
              <a:cs typeface="Arial"/>
            </a:endParaRPr>
          </a:p>
          <a:p>
            <a:pPr marL="378460" marR="316230" indent="-365760">
              <a:lnSpc>
                <a:spcPct val="110000"/>
              </a:lnSpc>
              <a:spcBef>
                <a:spcPts val="420"/>
              </a:spcBef>
              <a:buSzPct val="83333"/>
              <a:buAutoNum type="alphaUcPeriod"/>
              <a:tabLst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start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Judge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announce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orientation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robots.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orientation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game</a:t>
            </a:r>
            <a:endParaRPr sz="18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15"/>
              </a:spcBef>
              <a:buSzPct val="83333"/>
              <a:buAutoNum type="alphaUcPeriod"/>
              <a:tabLst>
                <a:tab pos="377825" algn="l"/>
              </a:tabLst>
            </a:pPr>
            <a:r>
              <a:rPr sz="1800" spc="-30" dirty="0">
                <a:latin typeface="Arial"/>
                <a:cs typeface="Arial"/>
              </a:rPr>
              <a:t>Teams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field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according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Judge’s</a:t>
            </a:r>
            <a:r>
              <a:rPr sz="1800" spc="-10" dirty="0">
                <a:latin typeface="Arial"/>
                <a:cs typeface="Arial"/>
              </a:rPr>
              <a:t> instructions</a:t>
            </a:r>
            <a:endParaRPr sz="18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15"/>
              </a:spcBef>
              <a:buSzPct val="83333"/>
              <a:buAutoNum type="alphaUcPeriod"/>
              <a:tabLst>
                <a:tab pos="377825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3-</a:t>
            </a:r>
            <a:r>
              <a:rPr sz="1800" dirty="0">
                <a:latin typeface="Arial"/>
                <a:cs typeface="Arial"/>
              </a:rPr>
              <a:t>second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delay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10" dirty="0">
                <a:latin typeface="Arial"/>
                <a:cs typeface="Arial"/>
              </a:rPr>
              <a:t> moving</a:t>
            </a:r>
            <a:endParaRPr sz="1800">
              <a:latin typeface="Arial"/>
              <a:cs typeface="Arial"/>
            </a:endParaRPr>
          </a:p>
          <a:p>
            <a:pPr marL="378460" marR="441325" indent="-365760">
              <a:lnSpc>
                <a:spcPct val="110000"/>
              </a:lnSpc>
              <a:spcBef>
                <a:spcPts val="600"/>
              </a:spcBef>
              <a:buSzPct val="83333"/>
              <a:buAutoNum type="alphaUcPeriod"/>
              <a:tabLst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fails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move,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automatically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unless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also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fails</a:t>
            </a:r>
            <a:r>
              <a:rPr sz="1800" spc="-25" dirty="0">
                <a:latin typeface="Arial"/>
                <a:cs typeface="Arial"/>
              </a:rPr>
              <a:t> to </a:t>
            </a:r>
            <a:r>
              <a:rPr sz="1800" dirty="0">
                <a:latin typeface="Arial"/>
                <a:cs typeface="Arial"/>
              </a:rPr>
              <a:t>move,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tie</a:t>
            </a:r>
            <a:endParaRPr sz="1800">
              <a:latin typeface="Arial"/>
              <a:cs typeface="Arial"/>
            </a:endParaRPr>
          </a:p>
          <a:p>
            <a:pPr marL="378460" marR="215900" indent="-365760">
              <a:lnSpc>
                <a:spcPct val="110000"/>
              </a:lnSpc>
              <a:spcBef>
                <a:spcPts val="600"/>
              </a:spcBef>
              <a:buSzPct val="83333"/>
              <a:buAutoNum type="alphaUcPeriod"/>
              <a:tabLst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3-</a:t>
            </a:r>
            <a:r>
              <a:rPr sz="1800" dirty="0">
                <a:latin typeface="Arial"/>
                <a:cs typeface="Arial"/>
              </a:rPr>
              <a:t>second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delay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requirement,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automatically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unless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other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also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fails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3-</a:t>
            </a:r>
            <a:r>
              <a:rPr sz="1800" dirty="0">
                <a:latin typeface="Arial"/>
                <a:cs typeface="Arial"/>
              </a:rPr>
              <a:t>second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delay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requirement,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tie</a:t>
            </a:r>
            <a:endParaRPr sz="1800">
              <a:latin typeface="Arial"/>
              <a:cs typeface="Arial"/>
            </a:endParaRPr>
          </a:p>
          <a:p>
            <a:pPr marL="378460" marR="353695" indent="-365760">
              <a:lnSpc>
                <a:spcPct val="110000"/>
              </a:lnSpc>
              <a:spcBef>
                <a:spcPts val="600"/>
              </a:spcBef>
              <a:buSzPct val="83333"/>
              <a:buAutoNum type="alphaUcPeriod"/>
              <a:tabLst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After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start,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students/Judges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away from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edges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until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</a:t>
            </a:r>
            <a:r>
              <a:rPr sz="1800" spc="-25" dirty="0">
                <a:latin typeface="Arial"/>
                <a:cs typeface="Arial"/>
              </a:rPr>
              <a:t> the </a:t>
            </a:r>
            <a:r>
              <a:rPr sz="1800" dirty="0">
                <a:latin typeface="Arial"/>
                <a:cs typeface="Arial"/>
              </a:rPr>
              <a:t>end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game</a:t>
            </a:r>
            <a:endParaRPr sz="1800">
              <a:latin typeface="Arial"/>
              <a:cs typeface="Arial"/>
            </a:endParaRPr>
          </a:p>
          <a:p>
            <a:pPr marL="378460" marR="5080" indent="-365760">
              <a:lnSpc>
                <a:spcPct val="110000"/>
              </a:lnSpc>
              <a:spcBef>
                <a:spcPts val="600"/>
              </a:spcBef>
              <a:buSzPct val="83333"/>
              <a:buAutoNum type="alphaUcPeriod"/>
              <a:tabLst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piece/part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robot,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subsequently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falls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floor,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opposing</a:t>
            </a:r>
            <a:r>
              <a:rPr sz="1800" spc="-10" dirty="0">
                <a:latin typeface="Arial"/>
                <a:cs typeface="Arial"/>
              </a:rPr>
              <a:t> robot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IMMEDIATELY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declared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winner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game</a:t>
            </a:r>
            <a:endParaRPr sz="18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15"/>
              </a:spcBef>
              <a:buSzPct val="83333"/>
              <a:buAutoNum type="alphaUcPeriod"/>
              <a:tabLst>
                <a:tab pos="377825" algn="l"/>
              </a:tabLst>
            </a:pPr>
            <a:r>
              <a:rPr sz="1800" dirty="0">
                <a:latin typeface="Arial"/>
                <a:cs typeface="Arial"/>
              </a:rPr>
              <a:t>One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battery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change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Pneumatics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refill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allowed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matches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11.</a:t>
            </a:r>
            <a:r>
              <a:rPr spc="-100" dirty="0"/>
              <a:t> </a:t>
            </a:r>
            <a:r>
              <a:rPr spc="100" dirty="0"/>
              <a:t>Determining</a:t>
            </a:r>
            <a:r>
              <a:rPr spc="-140" dirty="0"/>
              <a:t> </a:t>
            </a:r>
            <a:r>
              <a:rPr spc="105" dirty="0"/>
              <a:t>the</a:t>
            </a:r>
            <a:r>
              <a:rPr spc="-125" dirty="0"/>
              <a:t> </a:t>
            </a:r>
            <a:r>
              <a:rPr spc="-10" dirty="0"/>
              <a:t>Winner</a:t>
            </a:r>
            <a:r>
              <a:rPr spc="-110" dirty="0"/>
              <a:t> </a:t>
            </a:r>
            <a:r>
              <a:rPr spc="195" dirty="0"/>
              <a:t>of</a:t>
            </a:r>
            <a:r>
              <a:rPr spc="-125" dirty="0"/>
              <a:t> </a:t>
            </a:r>
            <a:r>
              <a:rPr spc="415" dirty="0"/>
              <a:t>a</a:t>
            </a:r>
            <a:r>
              <a:rPr spc="-125" dirty="0"/>
              <a:t> </a:t>
            </a:r>
            <a:r>
              <a:rPr spc="160" dirty="0"/>
              <a:t>Game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1240863"/>
            <a:ext cx="10885805" cy="446151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1160"/>
              </a:spcBef>
              <a:buSzPct val="85416"/>
              <a:buChar char="●"/>
              <a:tabLst>
                <a:tab pos="37782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robot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declared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winner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game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following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criteria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met:</a:t>
            </a:r>
            <a:endParaRPr sz="2400">
              <a:latin typeface="Arial"/>
              <a:cs typeface="Arial"/>
            </a:endParaRPr>
          </a:p>
          <a:p>
            <a:pPr marL="743585" lvl="1" indent="-365760">
              <a:lnSpc>
                <a:spcPct val="100000"/>
              </a:lnSpc>
              <a:spcBef>
                <a:spcPts val="894"/>
              </a:spcBef>
              <a:buFont typeface="Wingdings"/>
              <a:buChar char=""/>
              <a:tabLst>
                <a:tab pos="743585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satisfies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requirement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opponent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fails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requirement</a:t>
            </a:r>
            <a:endParaRPr sz="2000">
              <a:latin typeface="Arial"/>
              <a:cs typeface="Arial"/>
            </a:endParaRPr>
          </a:p>
          <a:p>
            <a:pPr marL="743585" marR="101600" lvl="1" indent="-365760">
              <a:lnSpc>
                <a:spcPct val="11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2000" dirty="0">
                <a:latin typeface="Arial"/>
                <a:cs typeface="Arial"/>
              </a:rPr>
              <a:t>It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pushes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opponent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remains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intact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3 </a:t>
            </a:r>
            <a:r>
              <a:rPr sz="2000" spc="-10" dirty="0">
                <a:latin typeface="Arial"/>
                <a:cs typeface="Arial"/>
              </a:rPr>
              <a:t>seconds</a:t>
            </a:r>
            <a:endParaRPr sz="2000">
              <a:latin typeface="Arial"/>
              <a:cs typeface="Arial"/>
            </a:endParaRPr>
          </a:p>
          <a:p>
            <a:pPr marL="743585" marR="339725" lvl="1" indent="-365760">
              <a:lnSpc>
                <a:spcPct val="11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2000" dirty="0">
                <a:latin typeface="Arial"/>
                <a:cs typeface="Arial"/>
              </a:rPr>
              <a:t>It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remains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intact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seconds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opponent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fallen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off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table</a:t>
            </a:r>
            <a:endParaRPr sz="2000">
              <a:latin typeface="Arial"/>
              <a:cs typeface="Arial"/>
            </a:endParaRPr>
          </a:p>
          <a:p>
            <a:pPr marL="743585" marR="304800" lvl="1" indent="-365760">
              <a:lnSpc>
                <a:spcPct val="11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result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unclear,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game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declared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(see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instructions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match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on </a:t>
            </a:r>
            <a:r>
              <a:rPr sz="2000" dirty="0">
                <a:latin typeface="Arial"/>
                <a:cs typeface="Arial"/>
              </a:rPr>
              <a:t>page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20)</a:t>
            </a:r>
            <a:endParaRPr sz="2000">
              <a:latin typeface="Arial"/>
              <a:cs typeface="Arial"/>
            </a:endParaRPr>
          </a:p>
          <a:p>
            <a:pPr marL="377825" marR="5080" indent="-365760">
              <a:lnSpc>
                <a:spcPct val="110000"/>
              </a:lnSpc>
              <a:spcBef>
                <a:spcPts val="550"/>
              </a:spcBef>
              <a:buSzPct val="85416"/>
              <a:buChar char="●"/>
              <a:tabLst>
                <a:tab pos="377825" algn="l"/>
              </a:tabLst>
            </a:pPr>
            <a:r>
              <a:rPr sz="2400" dirty="0">
                <a:latin typeface="Arial"/>
                <a:cs typeface="Arial"/>
              </a:rPr>
              <a:t>NOTE: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Judge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timing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device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display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timer,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cell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phone </a:t>
            </a:r>
            <a:r>
              <a:rPr sz="2400" dirty="0">
                <a:latin typeface="Arial"/>
                <a:cs typeface="Arial"/>
              </a:rPr>
              <a:t>app,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stopwatch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insure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requirement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been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before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declaring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winner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12.</a:t>
            </a:r>
            <a:r>
              <a:rPr spc="-85" dirty="0"/>
              <a:t> </a:t>
            </a:r>
            <a:r>
              <a:rPr spc="175" dirty="0"/>
              <a:t>Game</a:t>
            </a:r>
            <a:r>
              <a:rPr spc="-105" dirty="0"/>
              <a:t> </a:t>
            </a:r>
            <a:r>
              <a:rPr spc="180" dirty="0"/>
              <a:t>Rules</a:t>
            </a:r>
            <a:r>
              <a:rPr spc="-90" dirty="0"/>
              <a:t> </a:t>
            </a:r>
            <a:r>
              <a:rPr spc="-180" dirty="0"/>
              <a:t>-</a:t>
            </a:r>
            <a:r>
              <a:rPr spc="-114" dirty="0"/>
              <a:t> </a:t>
            </a:r>
            <a:r>
              <a:rPr spc="145" dirty="0"/>
              <a:t>Ties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281293"/>
            <a:ext cx="10822940" cy="464947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969"/>
              </a:spcBef>
              <a:buSzPct val="83333"/>
              <a:buChar char="●"/>
              <a:tabLst>
                <a:tab pos="377825" algn="l"/>
              </a:tabLst>
            </a:pPr>
            <a:r>
              <a:rPr sz="2100" dirty="0">
                <a:latin typeface="Arial"/>
                <a:cs typeface="Arial"/>
              </a:rPr>
              <a:t>A</a:t>
            </a:r>
            <a:r>
              <a:rPr sz="2100" spc="-1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tie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game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will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declared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if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judge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determines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that:</a:t>
            </a:r>
            <a:endParaRPr sz="2100">
              <a:latin typeface="Arial"/>
              <a:cs typeface="Arial"/>
            </a:endParaRPr>
          </a:p>
          <a:p>
            <a:pPr marL="744220" marR="5080" lvl="1" indent="-365760">
              <a:lnSpc>
                <a:spcPct val="100000"/>
              </a:lnSpc>
              <a:spcBef>
                <a:spcPts val="625"/>
              </a:spcBef>
              <a:buFont typeface="Wingdings"/>
              <a:buChar char=""/>
              <a:tabLst>
                <a:tab pos="744220" algn="l"/>
              </a:tabLst>
            </a:pPr>
            <a:r>
              <a:rPr sz="1500" dirty="0">
                <a:latin typeface="Arial"/>
                <a:cs typeface="Arial"/>
              </a:rPr>
              <a:t>Both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robots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same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moment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have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any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their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parts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touch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floor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(except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case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piece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robot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falling </a:t>
            </a:r>
            <a:r>
              <a:rPr sz="1500" dirty="0">
                <a:latin typeface="Arial"/>
                <a:cs typeface="Arial"/>
              </a:rPr>
              <a:t>on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floor,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section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10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rule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H)</a:t>
            </a:r>
            <a:endParaRPr sz="150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500" dirty="0">
                <a:latin typeface="Arial"/>
                <a:cs typeface="Arial"/>
              </a:rPr>
              <a:t>The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robots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both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fall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off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table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within three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seconds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each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other</a:t>
            </a:r>
            <a:endParaRPr sz="150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500" dirty="0">
                <a:latin typeface="Arial"/>
                <a:cs typeface="Arial"/>
              </a:rPr>
              <a:t>NO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progress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being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made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seconds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Judge’s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discretion</a:t>
            </a:r>
            <a:endParaRPr sz="150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500" dirty="0">
                <a:latin typeface="Arial"/>
                <a:cs typeface="Arial"/>
              </a:rPr>
              <a:t>BOTH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robots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fail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start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(do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move)</a:t>
            </a:r>
            <a:endParaRPr sz="150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500" dirty="0">
                <a:latin typeface="Arial"/>
                <a:cs typeface="Arial"/>
              </a:rPr>
              <a:t>BOTH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robots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fail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Start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requirement</a:t>
            </a:r>
            <a:endParaRPr sz="150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500" dirty="0">
                <a:latin typeface="Arial"/>
                <a:cs typeface="Arial"/>
              </a:rPr>
              <a:t>One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robot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fails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start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(does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not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move)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other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robot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fails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Start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requirement</a:t>
            </a:r>
            <a:endParaRPr sz="150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500" dirty="0">
                <a:latin typeface="Arial"/>
                <a:cs typeface="Arial"/>
              </a:rPr>
              <a:t>There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winner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after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two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minutes</a:t>
            </a:r>
            <a:endParaRPr sz="150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500" dirty="0">
                <a:latin typeface="Arial"/>
                <a:cs typeface="Arial"/>
              </a:rPr>
              <a:t>The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result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unclear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too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close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call</a:t>
            </a:r>
            <a:endParaRPr sz="15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590"/>
              </a:spcBef>
              <a:buSzPct val="83333"/>
              <a:buChar char="●"/>
              <a:tabLst>
                <a:tab pos="377825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breakers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(1)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result</a:t>
            </a:r>
            <a:endParaRPr sz="18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(2)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additional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(3)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tie-</a:t>
            </a:r>
            <a:r>
              <a:rPr sz="1800" dirty="0">
                <a:latin typeface="Arial"/>
                <a:cs typeface="Arial"/>
              </a:rPr>
              <a:t>breaker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bottle.</a:t>
            </a:r>
            <a:endParaRPr sz="1800">
              <a:latin typeface="Arial"/>
              <a:cs typeface="Arial"/>
            </a:endParaRPr>
          </a:p>
          <a:p>
            <a:pPr marL="378460" marR="126364" indent="-365760">
              <a:lnSpc>
                <a:spcPct val="100000"/>
              </a:lnSpc>
              <a:spcBef>
                <a:spcPts val="600"/>
              </a:spcBef>
              <a:buSzPct val="83333"/>
              <a:buChar char="●"/>
              <a:tabLst>
                <a:tab pos="37846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Judge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his/her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discretion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decisions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situations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documented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these </a:t>
            </a:r>
            <a:r>
              <a:rPr sz="1800" dirty="0">
                <a:latin typeface="Arial"/>
                <a:cs typeface="Arial"/>
              </a:rPr>
              <a:t>rules.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Judges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right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disqualify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teams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break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following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judge’s </a:t>
            </a:r>
            <a:r>
              <a:rPr sz="1800" dirty="0">
                <a:latin typeface="Arial"/>
                <a:cs typeface="Arial"/>
              </a:rPr>
              <a:t>instructions.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Judges’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rulings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final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13.</a:t>
            </a:r>
            <a:r>
              <a:rPr spc="-70" dirty="0"/>
              <a:t> </a:t>
            </a:r>
            <a:r>
              <a:rPr spc="-90" dirty="0"/>
              <a:t>FAQ</a:t>
            </a:r>
            <a:r>
              <a:rPr spc="-110" dirty="0"/>
              <a:t> </a:t>
            </a:r>
            <a:r>
              <a:rPr spc="110" dirty="0"/>
              <a:t>(Frequently</a:t>
            </a:r>
            <a:r>
              <a:rPr spc="-120" dirty="0"/>
              <a:t> </a:t>
            </a:r>
            <a:r>
              <a:rPr spc="160" dirty="0"/>
              <a:t>Asked</a:t>
            </a:r>
            <a:r>
              <a:rPr spc="-85" dirty="0"/>
              <a:t> </a:t>
            </a:r>
            <a:r>
              <a:rPr spc="110" dirty="0"/>
              <a:t>Questions)</a:t>
            </a:r>
            <a:r>
              <a:rPr spc="-85" dirty="0"/>
              <a:t> </a:t>
            </a:r>
            <a:r>
              <a:rPr spc="190" dirty="0"/>
              <a:t>(1/2)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67031"/>
            <a:ext cx="10994390" cy="442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468630" indent="-228600">
              <a:lnSpc>
                <a:spcPct val="110000"/>
              </a:lnSpc>
              <a:spcBef>
                <a:spcPts val="95"/>
              </a:spcBef>
              <a:buSzPct val="85000"/>
              <a:buChar char="●"/>
              <a:tabLst>
                <a:tab pos="241300" algn="l"/>
                <a:tab pos="8429625" algn="l"/>
              </a:tabLst>
            </a:pPr>
            <a:r>
              <a:rPr sz="2000" dirty="0">
                <a:latin typeface="Arial"/>
                <a:cs typeface="Arial"/>
              </a:rPr>
              <a:t>Can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multiple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select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game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starts?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No,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robot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use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same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program</a:t>
            </a:r>
            <a:r>
              <a:rPr sz="20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start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same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way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each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game.</a:t>
            </a:r>
            <a:endParaRPr sz="2000">
              <a:latin typeface="Arial"/>
              <a:cs typeface="Arial"/>
            </a:endParaRPr>
          </a:p>
          <a:p>
            <a:pPr marL="241300" marR="242570" indent="-228600">
              <a:lnSpc>
                <a:spcPct val="110000"/>
              </a:lnSpc>
              <a:spcBef>
                <a:spcPts val="605"/>
              </a:spcBef>
              <a:buSzPct val="85000"/>
              <a:buChar char="●"/>
              <a:tabLst>
                <a:tab pos="241300" algn="l"/>
                <a:tab pos="1689100" algn="l"/>
                <a:tab pos="9966325" algn="l"/>
              </a:tabLst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pushes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before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seconds.</a:t>
            </a:r>
            <a:r>
              <a:rPr sz="2000" dirty="0">
                <a:latin typeface="Arial"/>
                <a:cs typeface="Arial"/>
              </a:rPr>
              <a:t>	Who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winner?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Tie</a:t>
            </a:r>
            <a:r>
              <a:rPr sz="2000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Game.</a:t>
            </a:r>
            <a:endParaRPr sz="2000">
              <a:latin typeface="Arial"/>
              <a:cs typeface="Arial"/>
            </a:endParaRPr>
          </a:p>
          <a:p>
            <a:pPr marL="241300" marR="67945" indent="-228600">
              <a:lnSpc>
                <a:spcPct val="110000"/>
              </a:lnSpc>
              <a:spcBef>
                <a:spcPts val="600"/>
              </a:spcBef>
              <a:buSzPct val="85000"/>
              <a:buChar char="●"/>
              <a:tabLst>
                <a:tab pos="241300" algn="l"/>
                <a:tab pos="1607820" algn="l"/>
                <a:tab pos="4426585" algn="l"/>
              </a:tabLst>
            </a:pPr>
            <a:r>
              <a:rPr sz="2000" spc="-10" dirty="0">
                <a:latin typeface="Arial"/>
                <a:cs typeface="Arial"/>
              </a:rPr>
              <a:t>Robot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failed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requirement.</a:t>
            </a:r>
            <a:r>
              <a:rPr sz="2000" dirty="0">
                <a:latin typeface="Arial"/>
                <a:cs typeface="Arial"/>
              </a:rPr>
              <a:t>	Robot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successful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survived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least </a:t>
            </a:r>
            <a:r>
              <a:rPr sz="2000" dirty="0">
                <a:latin typeface="Arial"/>
                <a:cs typeface="Arial"/>
              </a:rPr>
              <a:t>3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seconds.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B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winner.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SzPct val="85000"/>
              <a:buChar char="●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Both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failed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requirement.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Tie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Game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marR="213995" indent="-228600">
              <a:lnSpc>
                <a:spcPct val="110000"/>
              </a:lnSpc>
              <a:spcBef>
                <a:spcPts val="600"/>
              </a:spcBef>
              <a:buSzPct val="85000"/>
              <a:buChar char="●"/>
              <a:tabLst>
                <a:tab pos="241300" algn="l"/>
                <a:tab pos="5054600" algn="l"/>
              </a:tabLst>
            </a:pPr>
            <a:r>
              <a:rPr sz="2000" dirty="0">
                <a:latin typeface="Arial"/>
                <a:cs typeface="Arial"/>
              </a:rPr>
              <a:t>My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button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pressed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correctly.</a:t>
            </a:r>
            <a:r>
              <a:rPr sz="2000" dirty="0">
                <a:latin typeface="Arial"/>
                <a:cs typeface="Arial"/>
              </a:rPr>
              <a:t>	Can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touch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game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started?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No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general,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but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up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Judge’s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discretion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110000"/>
              </a:lnSpc>
              <a:spcBef>
                <a:spcPts val="600"/>
              </a:spcBef>
              <a:buSzPct val="85000"/>
              <a:buChar char="●"/>
              <a:tabLst>
                <a:tab pos="241300" algn="l"/>
                <a:tab pos="8603615" algn="l"/>
                <a:tab pos="9189720" algn="l"/>
              </a:tabLst>
            </a:pPr>
            <a:r>
              <a:rPr sz="2000" dirty="0">
                <a:latin typeface="Arial"/>
                <a:cs typeface="Arial"/>
              </a:rPr>
              <a:t>Do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VEX IQ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Touch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LEDs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sensors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(for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Classic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sensor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limits)?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If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Touch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LED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is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used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an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output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(light)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it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will not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count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against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4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sensor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limit.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However,</a:t>
            </a:r>
            <a:r>
              <a:rPr sz="20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it</a:t>
            </a:r>
            <a:r>
              <a:rPr sz="20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will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count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if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used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touch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sensor.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13.</a:t>
            </a:r>
            <a:r>
              <a:rPr spc="-70" dirty="0"/>
              <a:t> </a:t>
            </a:r>
            <a:r>
              <a:rPr spc="-90" dirty="0"/>
              <a:t>FAQ</a:t>
            </a:r>
            <a:r>
              <a:rPr spc="-110" dirty="0"/>
              <a:t> </a:t>
            </a:r>
            <a:r>
              <a:rPr spc="110" dirty="0"/>
              <a:t>(Frequently</a:t>
            </a:r>
            <a:r>
              <a:rPr spc="-120" dirty="0"/>
              <a:t> </a:t>
            </a:r>
            <a:r>
              <a:rPr spc="160" dirty="0"/>
              <a:t>Asked</a:t>
            </a:r>
            <a:r>
              <a:rPr spc="-85" dirty="0"/>
              <a:t> </a:t>
            </a:r>
            <a:r>
              <a:rPr spc="110" dirty="0"/>
              <a:t>Questions)</a:t>
            </a:r>
            <a:r>
              <a:rPr spc="-85" dirty="0"/>
              <a:t> </a:t>
            </a:r>
            <a:r>
              <a:rPr spc="190" dirty="0"/>
              <a:t>(2/2)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67471" y="1112821"/>
            <a:ext cx="10747375" cy="2814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682625" indent="-228600">
              <a:lnSpc>
                <a:spcPct val="120000"/>
              </a:lnSpc>
              <a:spcBef>
                <a:spcPts val="95"/>
              </a:spcBef>
              <a:buSzPct val="85000"/>
              <a:buChar char="●"/>
              <a:tabLst>
                <a:tab pos="241300" algn="l"/>
                <a:tab pos="8335009" algn="l"/>
              </a:tabLst>
            </a:pPr>
            <a:r>
              <a:rPr sz="2000" dirty="0">
                <a:latin typeface="Arial"/>
                <a:cs typeface="Arial"/>
              </a:rPr>
              <a:t>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trial,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stop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bottle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off?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No,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time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will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be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measured</a:t>
            </a:r>
            <a:r>
              <a:rPr sz="20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when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last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bottle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hits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ground.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85"/>
              </a:spcBef>
              <a:buSzPct val="85000"/>
              <a:buChar char="●"/>
              <a:tabLst>
                <a:tab pos="241300" algn="l"/>
                <a:tab pos="4823460" algn="l"/>
              </a:tabLst>
            </a:pPr>
            <a:r>
              <a:rPr sz="2000" dirty="0">
                <a:latin typeface="Arial"/>
                <a:cs typeface="Arial"/>
              </a:rPr>
              <a:t>Are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pneumatics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flywheels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allowed?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Yes,</a:t>
            </a:r>
            <a:r>
              <a:rPr sz="20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all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divisions.</a:t>
            </a:r>
            <a:endParaRPr sz="2000">
              <a:latin typeface="Arial"/>
              <a:cs typeface="Arial"/>
            </a:endParaRPr>
          </a:p>
          <a:p>
            <a:pPr marL="241300" marR="462280" indent="-228600">
              <a:lnSpc>
                <a:spcPct val="120000"/>
              </a:lnSpc>
              <a:spcBef>
                <a:spcPts val="600"/>
              </a:spcBef>
              <a:buSzPct val="85000"/>
              <a:buChar char="●"/>
              <a:tabLst>
                <a:tab pos="241300" algn="l"/>
                <a:tab pos="9557385" algn="l"/>
              </a:tabLst>
            </a:pP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unknown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competitions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World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Championship?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No,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all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competitions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will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use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sec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delay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start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this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season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120000"/>
              </a:lnSpc>
              <a:spcBef>
                <a:spcPts val="600"/>
              </a:spcBef>
              <a:buSzPct val="85000"/>
              <a:buChar char="●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Can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expand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stays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size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limit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expansion?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Yes,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robots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may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expand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or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change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dimensions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during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game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long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they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remain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within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maximum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size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allowed.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13888" y="2450592"/>
            <a:ext cx="3282950" cy="2673350"/>
            <a:chOff x="2913888" y="2450592"/>
            <a:chExt cx="3282950" cy="2673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3888" y="2682240"/>
              <a:ext cx="2278379" cy="24414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33086" y="2456688"/>
              <a:ext cx="2057400" cy="1094740"/>
            </a:xfrm>
            <a:custGeom>
              <a:avLst/>
              <a:gdLst/>
              <a:ahLst/>
              <a:cxnLst/>
              <a:rect l="l" t="t" r="r" b="b"/>
              <a:pathLst>
                <a:path w="2057400" h="1094739">
                  <a:moveTo>
                    <a:pt x="1086142" y="0"/>
                  </a:moveTo>
                  <a:lnTo>
                    <a:pt x="986523" y="1612"/>
                  </a:lnTo>
                  <a:lnTo>
                    <a:pt x="938326" y="4826"/>
                  </a:lnTo>
                  <a:lnTo>
                    <a:pt x="890117" y="9652"/>
                  </a:lnTo>
                  <a:lnTo>
                    <a:pt x="842721" y="15278"/>
                  </a:lnTo>
                  <a:lnTo>
                    <a:pt x="796937" y="20104"/>
                  </a:lnTo>
                  <a:lnTo>
                    <a:pt x="708558" y="36982"/>
                  </a:lnTo>
                  <a:lnTo>
                    <a:pt x="664375" y="46634"/>
                  </a:lnTo>
                  <a:lnTo>
                    <a:pt x="623404" y="56273"/>
                  </a:lnTo>
                  <a:lnTo>
                    <a:pt x="582434" y="67538"/>
                  </a:lnTo>
                  <a:lnTo>
                    <a:pt x="543064" y="80403"/>
                  </a:lnTo>
                  <a:lnTo>
                    <a:pt x="505307" y="93268"/>
                  </a:lnTo>
                  <a:lnTo>
                    <a:pt x="467550" y="107734"/>
                  </a:lnTo>
                  <a:lnTo>
                    <a:pt x="399275" y="136677"/>
                  </a:lnTo>
                  <a:lnTo>
                    <a:pt x="336613" y="170446"/>
                  </a:lnTo>
                  <a:lnTo>
                    <a:pt x="281178" y="206629"/>
                  </a:lnTo>
                  <a:lnTo>
                    <a:pt x="231368" y="246024"/>
                  </a:lnTo>
                  <a:lnTo>
                    <a:pt x="191198" y="287832"/>
                  </a:lnTo>
                  <a:lnTo>
                    <a:pt x="158267" y="329641"/>
                  </a:lnTo>
                  <a:lnTo>
                    <a:pt x="134162" y="375462"/>
                  </a:lnTo>
                  <a:lnTo>
                    <a:pt x="119697" y="422897"/>
                  </a:lnTo>
                  <a:lnTo>
                    <a:pt x="114884" y="470331"/>
                  </a:lnTo>
                  <a:lnTo>
                    <a:pt x="115684" y="490435"/>
                  </a:lnTo>
                  <a:lnTo>
                    <a:pt x="122110" y="530631"/>
                  </a:lnTo>
                  <a:lnTo>
                    <a:pt x="136575" y="570026"/>
                  </a:lnTo>
                  <a:lnTo>
                    <a:pt x="157454" y="607822"/>
                  </a:lnTo>
                  <a:lnTo>
                    <a:pt x="200037" y="663295"/>
                  </a:lnTo>
                  <a:lnTo>
                    <a:pt x="236994" y="699477"/>
                  </a:lnTo>
                  <a:lnTo>
                    <a:pt x="279565" y="733234"/>
                  </a:lnTo>
                  <a:lnTo>
                    <a:pt x="328574" y="766203"/>
                  </a:lnTo>
                  <a:lnTo>
                    <a:pt x="0" y="1094232"/>
                  </a:lnTo>
                  <a:lnTo>
                    <a:pt x="612165" y="881176"/>
                  </a:lnTo>
                  <a:lnTo>
                    <a:pt x="666788" y="895642"/>
                  </a:lnTo>
                  <a:lnTo>
                    <a:pt x="723823" y="907707"/>
                  </a:lnTo>
                  <a:lnTo>
                    <a:pt x="781672" y="917359"/>
                  </a:lnTo>
                  <a:lnTo>
                    <a:pt x="841121" y="926198"/>
                  </a:lnTo>
                  <a:lnTo>
                    <a:pt x="901369" y="932624"/>
                  </a:lnTo>
                  <a:lnTo>
                    <a:pt x="962418" y="938263"/>
                  </a:lnTo>
                  <a:lnTo>
                    <a:pt x="1023480" y="940663"/>
                  </a:lnTo>
                  <a:lnTo>
                    <a:pt x="1086142" y="941476"/>
                  </a:lnTo>
                  <a:lnTo>
                    <a:pt x="1135951" y="940663"/>
                  </a:lnTo>
                  <a:lnTo>
                    <a:pt x="1185760" y="939063"/>
                  </a:lnTo>
                  <a:lnTo>
                    <a:pt x="1233157" y="935850"/>
                  </a:lnTo>
                  <a:lnTo>
                    <a:pt x="1281353" y="931824"/>
                  </a:lnTo>
                  <a:lnTo>
                    <a:pt x="1374546" y="920572"/>
                  </a:lnTo>
                  <a:lnTo>
                    <a:pt x="1464525" y="904494"/>
                  </a:lnTo>
                  <a:lnTo>
                    <a:pt x="1507096" y="895642"/>
                  </a:lnTo>
                  <a:lnTo>
                    <a:pt x="1548879" y="885190"/>
                  </a:lnTo>
                  <a:lnTo>
                    <a:pt x="1589049" y="873937"/>
                  </a:lnTo>
                  <a:lnTo>
                    <a:pt x="1628406" y="861072"/>
                  </a:lnTo>
                  <a:lnTo>
                    <a:pt x="1703920" y="834542"/>
                  </a:lnTo>
                  <a:lnTo>
                    <a:pt x="1739265" y="819264"/>
                  </a:lnTo>
                  <a:lnTo>
                    <a:pt x="1804339" y="787908"/>
                  </a:lnTo>
                  <a:lnTo>
                    <a:pt x="1863788" y="752538"/>
                  </a:lnTo>
                  <a:lnTo>
                    <a:pt x="1916010" y="714743"/>
                  </a:lnTo>
                  <a:lnTo>
                    <a:pt x="1960994" y="675347"/>
                  </a:lnTo>
                  <a:lnTo>
                    <a:pt x="1997951" y="632739"/>
                  </a:lnTo>
                  <a:lnTo>
                    <a:pt x="2026869" y="588518"/>
                  </a:lnTo>
                  <a:lnTo>
                    <a:pt x="2046147" y="542696"/>
                  </a:lnTo>
                  <a:lnTo>
                    <a:pt x="2055799" y="494449"/>
                  </a:lnTo>
                  <a:lnTo>
                    <a:pt x="2057400" y="470331"/>
                  </a:lnTo>
                  <a:lnTo>
                    <a:pt x="2055799" y="446214"/>
                  </a:lnTo>
                  <a:lnTo>
                    <a:pt x="2046147" y="398780"/>
                  </a:lnTo>
                  <a:lnTo>
                    <a:pt x="2026869" y="352958"/>
                  </a:lnTo>
                  <a:lnTo>
                    <a:pt x="1997951" y="307924"/>
                  </a:lnTo>
                  <a:lnTo>
                    <a:pt x="1960994" y="266928"/>
                  </a:lnTo>
                  <a:lnTo>
                    <a:pt x="1891106" y="206629"/>
                  </a:lnTo>
                  <a:lnTo>
                    <a:pt x="1834870" y="170446"/>
                  </a:lnTo>
                  <a:lnTo>
                    <a:pt x="1773008" y="136677"/>
                  </a:lnTo>
                  <a:lnTo>
                    <a:pt x="1666963" y="93268"/>
                  </a:lnTo>
                  <a:lnTo>
                    <a:pt x="1589049" y="67538"/>
                  </a:lnTo>
                  <a:lnTo>
                    <a:pt x="1548879" y="56273"/>
                  </a:lnTo>
                  <a:lnTo>
                    <a:pt x="1464525" y="36982"/>
                  </a:lnTo>
                  <a:lnTo>
                    <a:pt x="1374546" y="20104"/>
                  </a:lnTo>
                  <a:lnTo>
                    <a:pt x="1328750" y="15278"/>
                  </a:lnTo>
                  <a:lnTo>
                    <a:pt x="1281353" y="9652"/>
                  </a:lnTo>
                  <a:lnTo>
                    <a:pt x="1233157" y="4826"/>
                  </a:lnTo>
                  <a:lnTo>
                    <a:pt x="1185760" y="1612"/>
                  </a:lnTo>
                  <a:lnTo>
                    <a:pt x="1086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33086" y="2456688"/>
              <a:ext cx="2057400" cy="1094740"/>
            </a:xfrm>
            <a:custGeom>
              <a:avLst/>
              <a:gdLst/>
              <a:ahLst/>
              <a:cxnLst/>
              <a:rect l="l" t="t" r="r" b="b"/>
              <a:pathLst>
                <a:path w="2057400" h="1094739">
                  <a:moveTo>
                    <a:pt x="328574" y="766203"/>
                  </a:moveTo>
                  <a:lnTo>
                    <a:pt x="303669" y="749325"/>
                  </a:lnTo>
                  <a:lnTo>
                    <a:pt x="279565" y="733234"/>
                  </a:lnTo>
                  <a:lnTo>
                    <a:pt x="257873" y="717156"/>
                  </a:lnTo>
                  <a:lnTo>
                    <a:pt x="217716" y="681786"/>
                  </a:lnTo>
                  <a:lnTo>
                    <a:pt x="184772" y="644804"/>
                  </a:lnTo>
                  <a:lnTo>
                    <a:pt x="157454" y="607822"/>
                  </a:lnTo>
                  <a:lnTo>
                    <a:pt x="136575" y="570026"/>
                  </a:lnTo>
                  <a:lnTo>
                    <a:pt x="122110" y="530631"/>
                  </a:lnTo>
                  <a:lnTo>
                    <a:pt x="115684" y="490435"/>
                  </a:lnTo>
                  <a:lnTo>
                    <a:pt x="114884" y="470331"/>
                  </a:lnTo>
                  <a:lnTo>
                    <a:pt x="115684" y="446214"/>
                  </a:lnTo>
                  <a:lnTo>
                    <a:pt x="125323" y="398780"/>
                  </a:lnTo>
                  <a:lnTo>
                    <a:pt x="145415" y="352958"/>
                  </a:lnTo>
                  <a:lnTo>
                    <a:pt x="173532" y="307924"/>
                  </a:lnTo>
                  <a:lnTo>
                    <a:pt x="210477" y="266928"/>
                  </a:lnTo>
                  <a:lnTo>
                    <a:pt x="255473" y="226720"/>
                  </a:lnTo>
                  <a:lnTo>
                    <a:pt x="308495" y="188137"/>
                  </a:lnTo>
                  <a:lnTo>
                    <a:pt x="367131" y="153568"/>
                  </a:lnTo>
                  <a:lnTo>
                    <a:pt x="433006" y="121399"/>
                  </a:lnTo>
                  <a:lnTo>
                    <a:pt x="505307" y="93268"/>
                  </a:lnTo>
                  <a:lnTo>
                    <a:pt x="543064" y="80403"/>
                  </a:lnTo>
                  <a:lnTo>
                    <a:pt x="582434" y="67538"/>
                  </a:lnTo>
                  <a:lnTo>
                    <a:pt x="623404" y="56273"/>
                  </a:lnTo>
                  <a:lnTo>
                    <a:pt x="664375" y="46634"/>
                  </a:lnTo>
                  <a:lnTo>
                    <a:pt x="708558" y="36982"/>
                  </a:lnTo>
                  <a:lnTo>
                    <a:pt x="796937" y="20104"/>
                  </a:lnTo>
                  <a:lnTo>
                    <a:pt x="842721" y="15278"/>
                  </a:lnTo>
                  <a:lnTo>
                    <a:pt x="890117" y="9652"/>
                  </a:lnTo>
                  <a:lnTo>
                    <a:pt x="938326" y="4826"/>
                  </a:lnTo>
                  <a:lnTo>
                    <a:pt x="986523" y="1612"/>
                  </a:lnTo>
                  <a:lnTo>
                    <a:pt x="1035532" y="800"/>
                  </a:lnTo>
                  <a:lnTo>
                    <a:pt x="1086142" y="0"/>
                  </a:lnTo>
                  <a:lnTo>
                    <a:pt x="1135951" y="800"/>
                  </a:lnTo>
                  <a:lnTo>
                    <a:pt x="1185760" y="1612"/>
                  </a:lnTo>
                  <a:lnTo>
                    <a:pt x="1233157" y="4826"/>
                  </a:lnTo>
                  <a:lnTo>
                    <a:pt x="1281353" y="9652"/>
                  </a:lnTo>
                  <a:lnTo>
                    <a:pt x="1328750" y="15278"/>
                  </a:lnTo>
                  <a:lnTo>
                    <a:pt x="1374546" y="20104"/>
                  </a:lnTo>
                  <a:lnTo>
                    <a:pt x="1464525" y="36982"/>
                  </a:lnTo>
                  <a:lnTo>
                    <a:pt x="1507096" y="46634"/>
                  </a:lnTo>
                  <a:lnTo>
                    <a:pt x="1548879" y="56273"/>
                  </a:lnTo>
                  <a:lnTo>
                    <a:pt x="1589049" y="67538"/>
                  </a:lnTo>
                  <a:lnTo>
                    <a:pt x="1628406" y="80403"/>
                  </a:lnTo>
                  <a:lnTo>
                    <a:pt x="1666963" y="93268"/>
                  </a:lnTo>
                  <a:lnTo>
                    <a:pt x="1703920" y="107734"/>
                  </a:lnTo>
                  <a:lnTo>
                    <a:pt x="1739265" y="121399"/>
                  </a:lnTo>
                  <a:lnTo>
                    <a:pt x="1804339" y="153568"/>
                  </a:lnTo>
                  <a:lnTo>
                    <a:pt x="1863788" y="188137"/>
                  </a:lnTo>
                  <a:lnTo>
                    <a:pt x="1916010" y="226720"/>
                  </a:lnTo>
                  <a:lnTo>
                    <a:pt x="1940115" y="246024"/>
                  </a:lnTo>
                  <a:lnTo>
                    <a:pt x="1980272" y="287832"/>
                  </a:lnTo>
                  <a:lnTo>
                    <a:pt x="2013216" y="329641"/>
                  </a:lnTo>
                  <a:lnTo>
                    <a:pt x="2037321" y="375462"/>
                  </a:lnTo>
                  <a:lnTo>
                    <a:pt x="2051773" y="422897"/>
                  </a:lnTo>
                  <a:lnTo>
                    <a:pt x="2057400" y="470331"/>
                  </a:lnTo>
                  <a:lnTo>
                    <a:pt x="2055799" y="494449"/>
                  </a:lnTo>
                  <a:lnTo>
                    <a:pt x="2046147" y="542696"/>
                  </a:lnTo>
                  <a:lnTo>
                    <a:pt x="2026869" y="588518"/>
                  </a:lnTo>
                  <a:lnTo>
                    <a:pt x="1997951" y="632739"/>
                  </a:lnTo>
                  <a:lnTo>
                    <a:pt x="1960994" y="675347"/>
                  </a:lnTo>
                  <a:lnTo>
                    <a:pt x="1916010" y="714743"/>
                  </a:lnTo>
                  <a:lnTo>
                    <a:pt x="1863788" y="752538"/>
                  </a:lnTo>
                  <a:lnTo>
                    <a:pt x="1804339" y="787908"/>
                  </a:lnTo>
                  <a:lnTo>
                    <a:pt x="1739265" y="819264"/>
                  </a:lnTo>
                  <a:lnTo>
                    <a:pt x="1703920" y="834542"/>
                  </a:lnTo>
                  <a:lnTo>
                    <a:pt x="1666963" y="847407"/>
                  </a:lnTo>
                  <a:lnTo>
                    <a:pt x="1628406" y="861072"/>
                  </a:lnTo>
                  <a:lnTo>
                    <a:pt x="1589049" y="873937"/>
                  </a:lnTo>
                  <a:lnTo>
                    <a:pt x="1548879" y="885190"/>
                  </a:lnTo>
                  <a:lnTo>
                    <a:pt x="1507096" y="895642"/>
                  </a:lnTo>
                  <a:lnTo>
                    <a:pt x="1464525" y="904494"/>
                  </a:lnTo>
                  <a:lnTo>
                    <a:pt x="1374546" y="920572"/>
                  </a:lnTo>
                  <a:lnTo>
                    <a:pt x="1328750" y="926198"/>
                  </a:lnTo>
                  <a:lnTo>
                    <a:pt x="1281353" y="931824"/>
                  </a:lnTo>
                  <a:lnTo>
                    <a:pt x="1233157" y="935850"/>
                  </a:lnTo>
                  <a:lnTo>
                    <a:pt x="1185760" y="939063"/>
                  </a:lnTo>
                  <a:lnTo>
                    <a:pt x="1135951" y="940663"/>
                  </a:lnTo>
                  <a:lnTo>
                    <a:pt x="1086142" y="941476"/>
                  </a:lnTo>
                  <a:lnTo>
                    <a:pt x="1023480" y="940663"/>
                  </a:lnTo>
                  <a:lnTo>
                    <a:pt x="962418" y="938263"/>
                  </a:lnTo>
                  <a:lnTo>
                    <a:pt x="901369" y="932624"/>
                  </a:lnTo>
                  <a:lnTo>
                    <a:pt x="841121" y="926198"/>
                  </a:lnTo>
                  <a:lnTo>
                    <a:pt x="781672" y="917359"/>
                  </a:lnTo>
                  <a:lnTo>
                    <a:pt x="723823" y="907707"/>
                  </a:lnTo>
                  <a:lnTo>
                    <a:pt x="666788" y="895642"/>
                  </a:lnTo>
                  <a:lnTo>
                    <a:pt x="612165" y="881176"/>
                  </a:lnTo>
                  <a:lnTo>
                    <a:pt x="0" y="1094232"/>
                  </a:lnTo>
                  <a:lnTo>
                    <a:pt x="328574" y="76620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82972" y="2707580"/>
            <a:ext cx="138557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10" dirty="0">
                <a:latin typeface="Georgia"/>
                <a:cs typeface="Georgia"/>
              </a:rPr>
              <a:t>Questions?</a:t>
            </a:r>
            <a:endParaRPr sz="18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1757" y="2509098"/>
            <a:ext cx="3766820" cy="2498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BottleSumo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Committee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Members</a:t>
            </a:r>
            <a:r>
              <a:rPr sz="2000" u="none" spc="-1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Prof.</a:t>
            </a:r>
            <a:r>
              <a:rPr sz="2000" u="none" spc="-4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Elmer</a:t>
            </a:r>
            <a:r>
              <a:rPr sz="2000" u="none" spc="-2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Santos</a:t>
            </a:r>
            <a:r>
              <a:rPr sz="2000" u="none" spc="-30" dirty="0">
                <a:latin typeface="Arial"/>
                <a:cs typeface="Arial"/>
              </a:rPr>
              <a:t> </a:t>
            </a:r>
            <a:r>
              <a:rPr sz="2000" u="none" spc="-50" dirty="0">
                <a:latin typeface="Arial"/>
                <a:cs typeface="Arial"/>
              </a:rPr>
              <a:t>*</a:t>
            </a:r>
            <a:endParaRPr sz="2000">
              <a:latin typeface="Arial"/>
              <a:cs typeface="Arial"/>
            </a:endParaRPr>
          </a:p>
          <a:p>
            <a:pPr marL="12700" marR="16052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Priya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Boopalan </a:t>
            </a:r>
            <a:r>
              <a:rPr sz="2000" dirty="0">
                <a:latin typeface="Arial"/>
                <a:cs typeface="Arial"/>
              </a:rPr>
              <a:t>David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Carbery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P.E. </a:t>
            </a:r>
            <a:r>
              <a:rPr sz="2000" dirty="0">
                <a:latin typeface="Arial"/>
                <a:cs typeface="Arial"/>
              </a:rPr>
              <a:t>Karthik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Devaraj</a:t>
            </a:r>
            <a:endParaRPr sz="2000">
              <a:latin typeface="Arial"/>
              <a:cs typeface="Arial"/>
            </a:endParaRPr>
          </a:p>
          <a:p>
            <a:pPr marL="12700" marR="140144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Prof.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Guenther </a:t>
            </a:r>
            <a:r>
              <a:rPr sz="2000" dirty="0">
                <a:latin typeface="Arial"/>
                <a:cs typeface="Arial"/>
              </a:rPr>
              <a:t>Chris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Parker</a:t>
            </a:r>
            <a:endParaRPr sz="20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1095"/>
              </a:spcBef>
            </a:pPr>
            <a:r>
              <a:rPr sz="1300" dirty="0">
                <a:latin typeface="Arial"/>
                <a:cs typeface="Arial"/>
              </a:rPr>
              <a:t>*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Committee</a:t>
            </a:r>
            <a:r>
              <a:rPr sz="1300" spc="8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Chair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9723" y="5663285"/>
            <a:ext cx="3895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Send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questions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to: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  <a:hlinkClick r:id="rId3"/>
              </a:rPr>
              <a:t>robofest@LTU.edu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1524" y="638555"/>
            <a:ext cx="3531107" cy="688835"/>
          </a:xfrm>
          <a:prstGeom prst="rect">
            <a:avLst/>
          </a:prstGeom>
        </p:spPr>
      </p:pic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3301281" y="1665056"/>
            <a:ext cx="48088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60" dirty="0"/>
              <a:t>Little</a:t>
            </a:r>
            <a:r>
              <a:rPr sz="3200" spc="-95" dirty="0"/>
              <a:t> </a:t>
            </a:r>
            <a:r>
              <a:rPr sz="3200" spc="85" dirty="0"/>
              <a:t>Robots,</a:t>
            </a:r>
            <a:r>
              <a:rPr sz="3200" spc="-75" dirty="0"/>
              <a:t> </a:t>
            </a:r>
            <a:r>
              <a:rPr sz="3200" spc="220" dirty="0"/>
              <a:t>Big</a:t>
            </a:r>
            <a:r>
              <a:rPr sz="3200" spc="-100" dirty="0"/>
              <a:t> </a:t>
            </a:r>
            <a:r>
              <a:rPr sz="3200" spc="220" dirty="0"/>
              <a:t>Missions</a:t>
            </a:r>
            <a:endParaRPr sz="32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1.</a:t>
            </a:r>
            <a:r>
              <a:rPr spc="-55" dirty="0"/>
              <a:t> </a:t>
            </a:r>
            <a:r>
              <a:rPr spc="145" dirty="0"/>
              <a:t>BottleSumo</a:t>
            </a:r>
            <a:r>
              <a:rPr spc="-75" dirty="0"/>
              <a:t> </a:t>
            </a:r>
            <a:r>
              <a:rPr dirty="0"/>
              <a:t>Overview</a:t>
            </a:r>
            <a:r>
              <a:rPr spc="-45" dirty="0"/>
              <a:t> </a:t>
            </a:r>
            <a:r>
              <a:rPr spc="190" dirty="0"/>
              <a:t>(2/2)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89280" y="1299454"/>
            <a:ext cx="10967085" cy="43554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415925" indent="-365125">
              <a:lnSpc>
                <a:spcPct val="100000"/>
              </a:lnSpc>
              <a:spcBef>
                <a:spcPts val="815"/>
              </a:spcBef>
              <a:buSzPct val="83928"/>
              <a:buChar char="●"/>
              <a:tabLst>
                <a:tab pos="415925" algn="l"/>
              </a:tabLst>
            </a:pPr>
            <a:r>
              <a:rPr sz="2800" dirty="0">
                <a:latin typeface="Arial"/>
                <a:cs typeface="Arial"/>
              </a:rPr>
              <a:t>BottleSumo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competition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two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sessions:</a:t>
            </a:r>
            <a:endParaRPr sz="2800" dirty="0">
              <a:latin typeface="Arial"/>
              <a:cs typeface="Arial"/>
            </a:endParaRPr>
          </a:p>
          <a:p>
            <a:pPr marL="781685" marR="1363980" lvl="1" indent="-365760">
              <a:lnSpc>
                <a:spcPct val="100000"/>
              </a:lnSpc>
              <a:spcBef>
                <a:spcPts val="615"/>
              </a:spcBef>
              <a:buFont typeface="Wingdings"/>
              <a:buChar char=""/>
              <a:tabLst>
                <a:tab pos="781685" algn="l"/>
              </a:tabLst>
            </a:pPr>
            <a:r>
              <a:rPr sz="2400" spc="-10" dirty="0">
                <a:latin typeface="Arial"/>
                <a:cs typeface="Arial"/>
              </a:rPr>
              <a:t>Time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Trial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rank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robots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based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pushing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bottles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tournament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bracket.</a:t>
            </a:r>
            <a:r>
              <a:rPr sz="2400" spc="-85" dirty="0"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  <a:p>
            <a:pPr marL="782320" marR="93980" lvl="1" indent="-36576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82320" algn="l"/>
              </a:tabLst>
            </a:pPr>
            <a:r>
              <a:rPr sz="2400" dirty="0">
                <a:latin typeface="Arial"/>
                <a:cs typeface="Arial"/>
              </a:rPr>
              <a:t>Single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Elimination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Tournament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“head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head”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games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bottles.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teams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award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trophies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(1</a:t>
            </a:r>
            <a:r>
              <a:rPr sz="2400" baseline="24305" dirty="0">
                <a:latin typeface="Arial"/>
                <a:cs typeface="Arial"/>
              </a:rPr>
              <a:t>st</a:t>
            </a:r>
            <a:r>
              <a:rPr sz="2400" spc="232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baseline="24305" dirty="0">
                <a:latin typeface="Arial"/>
                <a:cs typeface="Arial"/>
              </a:rPr>
              <a:t>nd</a:t>
            </a:r>
            <a:r>
              <a:rPr sz="2400" spc="240" baseline="243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Place)</a:t>
            </a:r>
            <a:endParaRPr sz="2400" dirty="0">
              <a:latin typeface="Arial"/>
              <a:cs typeface="Arial"/>
            </a:endParaRPr>
          </a:p>
          <a:p>
            <a:pPr marL="415925" indent="-365125">
              <a:lnSpc>
                <a:spcPct val="100000"/>
              </a:lnSpc>
              <a:spcBef>
                <a:spcPts val="585"/>
              </a:spcBef>
              <a:buSzPct val="83928"/>
              <a:buChar char="●"/>
              <a:tabLst>
                <a:tab pos="415925" algn="l"/>
              </a:tabLst>
            </a:pPr>
            <a:r>
              <a:rPr sz="2800" spc="-10" dirty="0">
                <a:latin typeface="Arial"/>
                <a:cs typeface="Arial"/>
              </a:rPr>
              <a:t>Definitions:</a:t>
            </a:r>
            <a:endParaRPr sz="2800" dirty="0">
              <a:latin typeface="Arial"/>
              <a:cs typeface="Arial"/>
            </a:endParaRPr>
          </a:p>
          <a:p>
            <a:pPr marL="781685" lvl="1" indent="-365125">
              <a:lnSpc>
                <a:spcPct val="100000"/>
              </a:lnSpc>
              <a:spcBef>
                <a:spcPts val="615"/>
              </a:spcBef>
              <a:buFont typeface="Wingdings"/>
              <a:buChar char=""/>
              <a:tabLst>
                <a:tab pos="781685" algn="l"/>
              </a:tabLst>
            </a:pPr>
            <a:r>
              <a:rPr sz="2400" dirty="0">
                <a:latin typeface="Arial"/>
                <a:cs typeface="Arial"/>
              </a:rPr>
              <a:t>Game: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single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round</a:t>
            </a:r>
            <a:endParaRPr sz="2400" dirty="0">
              <a:latin typeface="Arial"/>
              <a:cs typeface="Arial"/>
            </a:endParaRPr>
          </a:p>
          <a:p>
            <a:pPr marL="782320" marR="283210" lvl="1" indent="-36576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82320" algn="l"/>
              </a:tabLst>
            </a:pPr>
            <a:r>
              <a:rPr sz="2400" dirty="0">
                <a:latin typeface="Arial"/>
                <a:cs typeface="Arial"/>
              </a:rPr>
              <a:t>Match: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series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games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determine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which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team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advances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tournament</a:t>
            </a:r>
            <a:endParaRPr sz="2400" dirty="0">
              <a:latin typeface="Arial"/>
              <a:cs typeface="Arial"/>
            </a:endParaRPr>
          </a:p>
          <a:p>
            <a:pPr marL="7816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81685" algn="l"/>
              </a:tabLst>
            </a:pPr>
            <a:r>
              <a:rPr sz="2400" dirty="0">
                <a:latin typeface="Arial"/>
                <a:cs typeface="Arial"/>
              </a:rPr>
              <a:t>Match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Winner: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first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team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games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2.</a:t>
            </a:r>
            <a:r>
              <a:rPr spc="-95" dirty="0"/>
              <a:t> </a:t>
            </a:r>
            <a:r>
              <a:rPr spc="190" dirty="0"/>
              <a:t>Age</a:t>
            </a:r>
            <a:r>
              <a:rPr spc="-90" dirty="0"/>
              <a:t> </a:t>
            </a:r>
            <a:r>
              <a:rPr spc="110" dirty="0"/>
              <a:t>Divisions,</a:t>
            </a:r>
            <a:r>
              <a:rPr spc="-95" dirty="0"/>
              <a:t> </a:t>
            </a:r>
            <a:r>
              <a:rPr spc="220" dirty="0"/>
              <a:t>Team</a:t>
            </a:r>
            <a:r>
              <a:rPr spc="-90" dirty="0"/>
              <a:t> </a:t>
            </a:r>
            <a:r>
              <a:rPr spc="245" dirty="0"/>
              <a:t>Size</a:t>
            </a:r>
            <a:r>
              <a:rPr spc="-100" dirty="0"/>
              <a:t> </a:t>
            </a:r>
            <a:r>
              <a:rPr spc="254" dirty="0"/>
              <a:t>and</a:t>
            </a:r>
            <a:r>
              <a:rPr spc="-105" dirty="0"/>
              <a:t> </a:t>
            </a:r>
            <a:r>
              <a:rPr spc="254" dirty="0"/>
              <a:t>Fees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299272"/>
            <a:ext cx="10851515" cy="441467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825"/>
              </a:spcBef>
              <a:buSzPct val="84615"/>
              <a:buChar char="●"/>
              <a:tabLst>
                <a:tab pos="377825" algn="l"/>
              </a:tabLst>
            </a:pPr>
            <a:r>
              <a:rPr sz="2600" dirty="0">
                <a:latin typeface="Arial"/>
                <a:cs typeface="Arial"/>
              </a:rPr>
              <a:t>Three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Divisions</a:t>
            </a:r>
            <a:endParaRPr sz="2600" dirty="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2200" dirty="0">
                <a:latin typeface="Arial"/>
                <a:cs typeface="Arial"/>
              </a:rPr>
              <a:t>Junior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Classic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Division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</a:t>
            </a:r>
            <a:r>
              <a:rPr lang="es-MX" sz="2200" dirty="0">
                <a:latin typeface="Arial"/>
                <a:cs typeface="Arial"/>
              </a:rPr>
              <a:t>6 -14 años</a:t>
            </a:r>
            <a:r>
              <a:rPr sz="2200" spc="-25" dirty="0">
                <a:latin typeface="Arial"/>
                <a:cs typeface="Arial"/>
              </a:rPr>
              <a:t>)</a:t>
            </a:r>
            <a:endParaRPr sz="2200" dirty="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2200" dirty="0">
                <a:latin typeface="Arial"/>
                <a:cs typeface="Arial"/>
              </a:rPr>
              <a:t>Junior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Unlimited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Division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</a:t>
            </a:r>
            <a:r>
              <a:rPr lang="es-MX" sz="2200" dirty="0">
                <a:latin typeface="Arial"/>
                <a:cs typeface="Arial"/>
              </a:rPr>
              <a:t>6-14 años</a:t>
            </a:r>
            <a:r>
              <a:rPr sz="2200" dirty="0">
                <a:latin typeface="Arial"/>
                <a:cs typeface="Arial"/>
              </a:rPr>
              <a:t>)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(New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for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2026!)</a:t>
            </a:r>
            <a:endParaRPr sz="2200" dirty="0">
              <a:latin typeface="Arial"/>
              <a:cs typeface="Arial"/>
            </a:endParaRPr>
          </a:p>
          <a:p>
            <a:pPr marL="743585" lvl="1" indent="-36576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2200" dirty="0">
                <a:latin typeface="Arial"/>
                <a:cs typeface="Arial"/>
              </a:rPr>
              <a:t>Senior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Classic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Division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</a:t>
            </a:r>
            <a:r>
              <a:rPr lang="es-MX" sz="2200" dirty="0">
                <a:latin typeface="Arial"/>
                <a:cs typeface="Arial"/>
              </a:rPr>
              <a:t>15-19 a</a:t>
            </a:r>
            <a:r>
              <a:rPr sz="2200" spc="-25" dirty="0">
                <a:latin typeface="Arial"/>
                <a:cs typeface="Arial"/>
              </a:rPr>
              <a:t>)</a:t>
            </a:r>
            <a:endParaRPr sz="2200" dirty="0">
              <a:latin typeface="Arial"/>
              <a:cs typeface="Arial"/>
            </a:endParaRPr>
          </a:p>
          <a:p>
            <a:pPr marL="743585" lvl="1" indent="-36576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2200" dirty="0">
                <a:latin typeface="Arial"/>
                <a:cs typeface="Arial"/>
              </a:rPr>
              <a:t>Senior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Unlimited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Division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(Grades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lang="es-MX" sz="2200" spc="-10" dirty="0">
                <a:latin typeface="Arial"/>
                <a:cs typeface="Arial"/>
              </a:rPr>
              <a:t>15-19</a:t>
            </a:r>
            <a:r>
              <a:rPr sz="2200" spc="-25" dirty="0">
                <a:latin typeface="Arial"/>
                <a:cs typeface="Arial"/>
              </a:rPr>
              <a:t>)</a:t>
            </a:r>
            <a:endParaRPr lang="es-MX" sz="2200" spc="-25" dirty="0">
              <a:latin typeface="Arial"/>
              <a:cs typeface="Arial"/>
            </a:endParaRPr>
          </a:p>
          <a:p>
            <a:pPr marL="743585" lvl="1" indent="-365760"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lang="en-US" sz="2200" b="1" u="sng" dirty="0">
                <a:latin typeface="Arial"/>
                <a:cs typeface="Arial"/>
              </a:rPr>
              <a:t>UNIVERSITARIOS</a:t>
            </a:r>
            <a:r>
              <a:rPr lang="en-US" sz="2200" spc="-8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Unlimited</a:t>
            </a:r>
            <a:r>
              <a:rPr lang="en-US" sz="2200" spc="-6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Division</a:t>
            </a:r>
            <a:r>
              <a:rPr lang="en-US" sz="2200" spc="-75" dirty="0">
                <a:latin typeface="Arial"/>
                <a:cs typeface="Arial"/>
              </a:rPr>
              <a:t> ** </a:t>
            </a:r>
            <a:r>
              <a:rPr lang="en-US" sz="2200" b="1" spc="-75" dirty="0">
                <a:highlight>
                  <a:srgbClr val="FFFF00"/>
                </a:highlight>
                <a:latin typeface="Arial"/>
                <a:cs typeface="Arial"/>
              </a:rPr>
              <a:t>NO CLASIFICATORIO A LTU</a:t>
            </a:r>
            <a:endParaRPr sz="2200" b="1" dirty="0">
              <a:highlight>
                <a:srgbClr val="FFFF00"/>
              </a:highlight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4615"/>
              <a:buChar char="●"/>
              <a:tabLst>
                <a:tab pos="377825" algn="l"/>
              </a:tabLst>
            </a:pPr>
            <a:r>
              <a:rPr sz="2600" spc="-50" dirty="0">
                <a:latin typeface="Arial"/>
                <a:cs typeface="Arial"/>
              </a:rPr>
              <a:t>Team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Size: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Maximum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three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(3)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members</a:t>
            </a:r>
            <a:endParaRPr sz="26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Char char="●"/>
              <a:tabLst>
                <a:tab pos="377825" algn="l"/>
              </a:tabLst>
            </a:pPr>
            <a:r>
              <a:rPr sz="2600" spc="-35" dirty="0">
                <a:latin typeface="Arial"/>
                <a:cs typeface="Arial"/>
              </a:rPr>
              <a:t>Teams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review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abide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by: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Robofest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2026</a:t>
            </a:r>
            <a:r>
              <a:rPr sz="2600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General</a:t>
            </a:r>
            <a:r>
              <a:rPr sz="2600" u="sng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6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Rules</a:t>
            </a:r>
            <a:endParaRPr sz="2600" dirty="0">
              <a:latin typeface="Arial"/>
              <a:cs typeface="Arial"/>
            </a:endParaRPr>
          </a:p>
          <a:p>
            <a:pPr marL="378460" marR="939165" indent="-366395">
              <a:lnSpc>
                <a:spcPct val="100000"/>
              </a:lnSpc>
              <a:spcBef>
                <a:spcPts val="600"/>
              </a:spcBef>
              <a:buSzPct val="84615"/>
              <a:buChar char="●"/>
              <a:tabLst>
                <a:tab pos="378460" algn="l"/>
              </a:tabLst>
            </a:pPr>
            <a:r>
              <a:rPr sz="2600" dirty="0">
                <a:latin typeface="Arial"/>
                <a:cs typeface="Arial"/>
                <a:hlinkClick r:id="rId3"/>
              </a:rPr>
              <a:t>Each</a:t>
            </a:r>
            <a:r>
              <a:rPr sz="2600" spc="-45" dirty="0">
                <a:latin typeface="Arial"/>
                <a:cs typeface="Arial"/>
                <a:hlinkClick r:id="rId3"/>
              </a:rPr>
              <a:t> </a:t>
            </a:r>
            <a:r>
              <a:rPr sz="2600" dirty="0">
                <a:latin typeface="Arial"/>
                <a:cs typeface="Arial"/>
                <a:hlinkClick r:id="rId3"/>
              </a:rPr>
              <a:t>team</a:t>
            </a:r>
            <a:r>
              <a:rPr sz="2600" spc="-35" dirty="0">
                <a:latin typeface="Arial"/>
                <a:cs typeface="Arial"/>
                <a:hlinkClick r:id="rId3"/>
              </a:rPr>
              <a:t> </a:t>
            </a:r>
            <a:r>
              <a:rPr sz="2600" dirty="0">
                <a:latin typeface="Arial"/>
                <a:cs typeface="Arial"/>
                <a:hlinkClick r:id="rId3"/>
              </a:rPr>
              <a:t>member</a:t>
            </a:r>
            <a:r>
              <a:rPr sz="2600" spc="-65" dirty="0">
                <a:latin typeface="Arial"/>
                <a:cs typeface="Arial"/>
                <a:hlinkClick r:id="rId3"/>
              </a:rPr>
              <a:t> </a:t>
            </a:r>
            <a:r>
              <a:rPr sz="2600" dirty="0">
                <a:latin typeface="Arial"/>
                <a:cs typeface="Arial"/>
                <a:hlinkClick r:id="rId3"/>
              </a:rPr>
              <a:t>must</a:t>
            </a:r>
            <a:r>
              <a:rPr sz="2600" spc="-50" dirty="0">
                <a:latin typeface="Arial"/>
                <a:cs typeface="Arial"/>
                <a:hlinkClick r:id="rId3"/>
              </a:rPr>
              <a:t> </a:t>
            </a:r>
            <a:r>
              <a:rPr sz="2600" dirty="0">
                <a:latin typeface="Arial"/>
                <a:cs typeface="Arial"/>
                <a:hlinkClick r:id="rId3"/>
              </a:rPr>
              <a:t>bring</a:t>
            </a:r>
            <a:r>
              <a:rPr sz="2600" spc="-35" dirty="0">
                <a:latin typeface="Arial"/>
                <a:cs typeface="Arial"/>
                <a:hlinkClick r:id="rId3"/>
              </a:rPr>
              <a:t> </a:t>
            </a:r>
            <a:r>
              <a:rPr sz="2600" dirty="0">
                <a:latin typeface="Arial"/>
                <a:cs typeface="Arial"/>
                <a:hlinkClick r:id="rId3"/>
              </a:rPr>
              <a:t>the</a:t>
            </a:r>
            <a:r>
              <a:rPr sz="2600" spc="-25" dirty="0">
                <a:latin typeface="Arial"/>
                <a:cs typeface="Arial"/>
                <a:hlinkClick r:id="rId3"/>
              </a:rPr>
              <a:t> </a:t>
            </a:r>
            <a:r>
              <a:rPr sz="2600" dirty="0">
                <a:latin typeface="Arial"/>
                <a:cs typeface="Arial"/>
                <a:hlinkClick r:id="rId3"/>
              </a:rPr>
              <a:t>signed</a:t>
            </a:r>
            <a:r>
              <a:rPr sz="2600" spc="-60" dirty="0">
                <a:latin typeface="Arial"/>
                <a:cs typeface="Arial"/>
                <a:hlinkClick r:id="rId3"/>
              </a:rPr>
              <a:t> </a:t>
            </a:r>
            <a:r>
              <a:rPr sz="2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Robofest</a:t>
            </a:r>
            <a:r>
              <a:rPr sz="2600" u="sng" spc="-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Consent</a:t>
            </a:r>
            <a:r>
              <a:rPr sz="2600" u="sng" spc="-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6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and</a:t>
            </a:r>
            <a:r>
              <a:rPr sz="2600" u="none" spc="-25" dirty="0">
                <a:solidFill>
                  <a:srgbClr val="05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2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Release</a:t>
            </a:r>
            <a:r>
              <a:rPr sz="2600" u="sng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6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Form</a:t>
            </a:r>
            <a:r>
              <a:rPr sz="2600" u="none" spc="-50" dirty="0">
                <a:solidFill>
                  <a:srgbClr val="05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on</a:t>
            </a:r>
            <a:r>
              <a:rPr sz="2600" u="none" spc="-35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the</a:t>
            </a:r>
            <a:r>
              <a:rPr sz="2600" u="none" spc="-30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day</a:t>
            </a:r>
            <a:r>
              <a:rPr sz="2600" u="none" spc="-35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of</a:t>
            </a:r>
            <a:r>
              <a:rPr sz="2600" u="none" spc="-25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the</a:t>
            </a:r>
            <a:r>
              <a:rPr sz="2600" u="none" spc="-35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event,</a:t>
            </a:r>
            <a:r>
              <a:rPr sz="2600" u="none" spc="-40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if</a:t>
            </a:r>
            <a:r>
              <a:rPr sz="2600" u="none" spc="-30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not</a:t>
            </a:r>
            <a:r>
              <a:rPr sz="2600" u="none" spc="-40" dirty="0">
                <a:latin typeface="Arial"/>
                <a:cs typeface="Arial"/>
                <a:hlinkClick r:id="rId3"/>
              </a:rPr>
              <a:t> </a:t>
            </a:r>
            <a:r>
              <a:rPr sz="2600" u="none" dirty="0">
                <a:latin typeface="Arial"/>
                <a:cs typeface="Arial"/>
                <a:hlinkClick r:id="rId3"/>
              </a:rPr>
              <a:t>completed</a:t>
            </a:r>
            <a:r>
              <a:rPr sz="2600" u="none" spc="-45" dirty="0">
                <a:latin typeface="Arial"/>
                <a:cs typeface="Arial"/>
                <a:hlinkClick r:id="rId3"/>
              </a:rPr>
              <a:t> </a:t>
            </a:r>
            <a:r>
              <a:rPr sz="2600" u="none" spc="-10" dirty="0">
                <a:latin typeface="Arial"/>
                <a:cs typeface="Arial"/>
                <a:hlinkClick r:id="rId3"/>
              </a:rPr>
              <a:t>online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3.1</a:t>
            </a:r>
            <a:r>
              <a:rPr spc="-85" dirty="0"/>
              <a:t> </a:t>
            </a:r>
            <a:r>
              <a:rPr spc="60" dirty="0"/>
              <a:t>Robot</a:t>
            </a:r>
            <a:r>
              <a:rPr spc="-110" dirty="0"/>
              <a:t> </a:t>
            </a:r>
            <a:r>
              <a:rPr spc="150" dirty="0"/>
              <a:t>Requirements</a:t>
            </a:r>
            <a:r>
              <a:rPr spc="-110" dirty="0"/>
              <a:t> </a:t>
            </a:r>
            <a:r>
              <a:rPr spc="190" dirty="0"/>
              <a:t>(1/3)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392237"/>
            <a:ext cx="10812780" cy="443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8460" marR="250190" indent="-365760">
              <a:lnSpc>
                <a:spcPct val="100000"/>
              </a:lnSpc>
              <a:spcBef>
                <a:spcPts val="105"/>
              </a:spcBef>
              <a:buSzPct val="85000"/>
              <a:buChar char="●"/>
              <a:tabLst>
                <a:tab pos="378460" algn="l"/>
              </a:tabLst>
            </a:pPr>
            <a:r>
              <a:rPr sz="2000" dirty="0">
                <a:latin typeface="Arial"/>
                <a:cs typeface="Arial"/>
              </a:rPr>
              <a:t>Robots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created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students.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identified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similar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another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(including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same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organization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divisions)</a:t>
            </a:r>
            <a:r>
              <a:rPr sz="2000" spc="-25" dirty="0">
                <a:latin typeface="Arial"/>
                <a:cs typeface="Arial"/>
              </a:rPr>
              <a:t> or </a:t>
            </a:r>
            <a:r>
              <a:rPr sz="2000" dirty="0">
                <a:latin typeface="Arial"/>
                <a:cs typeface="Arial"/>
              </a:rPr>
              <a:t>clearly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own,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subject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investigation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(design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code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interviews)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possible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changes,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penalties,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disqualification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5000"/>
              <a:buChar char="●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Robot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fully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constructed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arrival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competition</a:t>
            </a:r>
            <a:endParaRPr sz="2000" dirty="0">
              <a:latin typeface="Arial"/>
              <a:cs typeface="Arial"/>
            </a:endParaRPr>
          </a:p>
          <a:p>
            <a:pPr marL="378460" marR="5080" indent="-365760">
              <a:lnSpc>
                <a:spcPct val="100000"/>
              </a:lnSpc>
              <a:spcBef>
                <a:spcPts val="600"/>
              </a:spcBef>
              <a:buSzPct val="85000"/>
              <a:buChar char="●"/>
              <a:tabLst>
                <a:tab pos="378460" algn="l"/>
              </a:tabLst>
            </a:pPr>
            <a:r>
              <a:rPr sz="2000" dirty="0">
                <a:latin typeface="Arial"/>
                <a:cs typeface="Arial"/>
              </a:rPr>
              <a:t>Robot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fully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autonomous.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human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control,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signal,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remote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computer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control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(tele-</a:t>
            </a:r>
            <a:r>
              <a:rPr sz="2000" spc="-25" dirty="0">
                <a:latin typeface="Arial"/>
                <a:cs typeface="Arial"/>
              </a:rPr>
              <a:t>op)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595"/>
              </a:spcBef>
              <a:buSzPct val="85000"/>
              <a:buChar char="●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One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(same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entire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tournament)</a:t>
            </a:r>
            <a:endParaRPr sz="2000" dirty="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SzPct val="85000"/>
              <a:buChar char="●"/>
              <a:tabLst>
                <a:tab pos="377825" algn="l"/>
              </a:tabLst>
            </a:pPr>
            <a:r>
              <a:rPr sz="2000" dirty="0">
                <a:latin typeface="Arial"/>
                <a:cs typeface="Arial"/>
              </a:rPr>
              <a:t>Labeling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requirements:</a:t>
            </a:r>
            <a:endParaRPr sz="2000" dirty="0">
              <a:latin typeface="Arial"/>
              <a:cs typeface="Arial"/>
            </a:endParaRPr>
          </a:p>
          <a:p>
            <a:pPr marL="743585" lvl="1" indent="-365125">
              <a:lnSpc>
                <a:spcPct val="100000"/>
              </a:lnSpc>
              <a:spcBef>
                <a:spcPts val="615"/>
              </a:spcBef>
              <a:buFont typeface="Wingdings"/>
              <a:buChar char=""/>
              <a:tabLst>
                <a:tab pos="743585" algn="l"/>
              </a:tabLst>
            </a:pPr>
            <a:r>
              <a:rPr sz="1700" dirty="0">
                <a:latin typeface="Arial"/>
                <a:cs typeface="Arial"/>
              </a:rPr>
              <a:t>Robofest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Team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ID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any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visible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surface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–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(Team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Name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optional)</a:t>
            </a:r>
            <a:endParaRPr sz="1700" dirty="0">
              <a:latin typeface="Arial"/>
              <a:cs typeface="Arial"/>
            </a:endParaRPr>
          </a:p>
          <a:p>
            <a:pPr marL="743585" lvl="1" indent="-36576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43585" algn="l"/>
              </a:tabLst>
            </a:pPr>
            <a:r>
              <a:rPr sz="1700" dirty="0">
                <a:latin typeface="Arial"/>
                <a:cs typeface="Arial"/>
              </a:rPr>
              <a:t>“Front”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indicator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side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with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sensors,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which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must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remain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same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throughout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tournament</a:t>
            </a:r>
            <a:endParaRPr sz="1700" dirty="0">
              <a:latin typeface="Arial"/>
              <a:cs typeface="Arial"/>
            </a:endParaRPr>
          </a:p>
          <a:p>
            <a:pPr marL="378460" marR="184785" indent="-365760">
              <a:lnSpc>
                <a:spcPct val="100000"/>
              </a:lnSpc>
              <a:spcBef>
                <a:spcPts val="585"/>
              </a:spcBef>
              <a:buSzPct val="85000"/>
              <a:buChar char="●"/>
              <a:tabLst>
                <a:tab pos="378460" algn="l"/>
              </a:tabLst>
            </a:pPr>
            <a:r>
              <a:rPr sz="2000" spc="-35" dirty="0">
                <a:latin typeface="Arial"/>
                <a:cs typeface="Arial"/>
              </a:rPr>
              <a:t>Teams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laptop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computer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modify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adjust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conditions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competition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day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3.1</a:t>
            </a:r>
            <a:r>
              <a:rPr spc="-85" dirty="0"/>
              <a:t> </a:t>
            </a:r>
            <a:r>
              <a:rPr spc="60" dirty="0"/>
              <a:t>Robot</a:t>
            </a:r>
            <a:r>
              <a:rPr spc="-110" dirty="0"/>
              <a:t> </a:t>
            </a:r>
            <a:r>
              <a:rPr spc="150" dirty="0"/>
              <a:t>Requirements</a:t>
            </a:r>
            <a:r>
              <a:rPr spc="-110" dirty="0"/>
              <a:t> </a:t>
            </a:r>
            <a:r>
              <a:rPr spc="190" dirty="0"/>
              <a:t>(2/3)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3592"/>
              </p:ext>
            </p:extLst>
          </p:nvPr>
        </p:nvGraphicFramePr>
        <p:xfrm>
          <a:off x="595796" y="1347569"/>
          <a:ext cx="10866120" cy="5255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Junior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Classic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Senior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Classic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  <a:spcBef>
                          <a:spcPts val="7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Junior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Unlimited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Senior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Unlimited</a:t>
                      </a:r>
                      <a:endParaRPr lang="es-MX" sz="1600" b="1" spc="-1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lang="es-MX" sz="1600" b="1" spc="-10" dirty="0">
                          <a:latin typeface="Arial"/>
                          <a:cs typeface="Arial"/>
                        </a:rPr>
                        <a:t>&amp;</a:t>
                      </a:r>
                    </a:p>
                    <a:p>
                      <a:pPr algn="ctr">
                        <a:lnSpc>
                          <a:spcPts val="1910"/>
                        </a:lnSpc>
                        <a:spcBef>
                          <a:spcPts val="55"/>
                        </a:spcBef>
                      </a:pPr>
                      <a:r>
                        <a:rPr lang="es-MX" sz="1600" b="1" spc="-10" dirty="0">
                          <a:latin typeface="Arial"/>
                          <a:cs typeface="Arial"/>
                        </a:rPr>
                        <a:t>UNIVERSITARIOS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Maximum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robot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weight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1.2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Kg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1.5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Kg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2.5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Kg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Kg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805" marR="270510">
                        <a:lnSpc>
                          <a:spcPct val="11499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Maximum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robot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width,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length,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height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 marR="168910" algn="ctr">
                        <a:lnSpc>
                          <a:spcPct val="114999"/>
                        </a:lnSpc>
                        <a:spcBef>
                          <a:spcPts val="1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21x21x21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cm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box.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4615" marR="86995" algn="ctr">
                        <a:lnSpc>
                          <a:spcPct val="11499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Robots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expand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dimensions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beyond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maximum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 marR="169545" algn="ctr">
                        <a:lnSpc>
                          <a:spcPct val="114999"/>
                        </a:lnSpc>
                        <a:spcBef>
                          <a:spcPts val="1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30x30x30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cm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box.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4615" marR="87630" algn="ctr">
                        <a:lnSpc>
                          <a:spcPct val="11499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Robots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expand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dimensions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beyond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maximum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30x30x30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cm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box.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3835" marR="198120" algn="ctr">
                        <a:lnSpc>
                          <a:spcPct val="11499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Robots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expand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dimensions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beyond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maximum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robot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brains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brain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only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Robot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brain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limits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NXT,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EV3,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70890" marR="765810" algn="ctr">
                        <a:lnSpc>
                          <a:spcPct val="11499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SPIKE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Prime/Robot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Inventor,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(Gen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Gen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only)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Any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Robot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battery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limits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0426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Voltage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limited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&lt;=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9.0v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limit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marL="91440" marR="190500" indent="-635" algn="just">
                        <a:lnSpc>
                          <a:spcPct val="114799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Wheels,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treads,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legs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(the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parts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driven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motors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touch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ground)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3380" marR="319405" indent="-47625">
                        <a:lnSpc>
                          <a:spcPct val="114999"/>
                        </a:lnSpc>
                        <a:spcBef>
                          <a:spcPts val="8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standard,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unmodified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IQ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parts.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Vacuum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sticky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material</a:t>
                      </a:r>
                      <a:r>
                        <a:rPr sz="14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allowed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Vacuum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sticky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material</a:t>
                      </a:r>
                      <a:r>
                        <a:rPr sz="14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allowed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Robot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Shape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27100" marR="311785" indent="-608330">
                        <a:lnSpc>
                          <a:spcPct val="114999"/>
                        </a:lnSpc>
                        <a:spcBef>
                          <a:spcPts val="1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Ramps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allowed.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Front,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rear,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sides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robot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(outer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envelope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robot,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25mm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ground)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cannot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sloped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horizontal.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Motors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visible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inspected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3.1</a:t>
            </a:r>
            <a:r>
              <a:rPr spc="-85" dirty="0"/>
              <a:t> </a:t>
            </a:r>
            <a:r>
              <a:rPr spc="60" dirty="0"/>
              <a:t>Robot</a:t>
            </a:r>
            <a:r>
              <a:rPr spc="-110" dirty="0"/>
              <a:t> </a:t>
            </a:r>
            <a:r>
              <a:rPr spc="150" dirty="0"/>
              <a:t>Requirements</a:t>
            </a:r>
            <a:r>
              <a:rPr spc="-110" dirty="0"/>
              <a:t> </a:t>
            </a:r>
            <a:r>
              <a:rPr spc="190" dirty="0"/>
              <a:t>(3/3)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975031"/>
              </p:ext>
            </p:extLst>
          </p:nvPr>
        </p:nvGraphicFramePr>
        <p:xfrm>
          <a:off x="572768" y="959103"/>
          <a:ext cx="10866120" cy="5224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78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ts val="1889"/>
                        </a:lnSpc>
                        <a:spcBef>
                          <a:spcPts val="8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Junior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Classic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ts val="1889"/>
                        </a:lnSpc>
                        <a:spcBef>
                          <a:spcPts val="8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Senior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Classic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914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Junior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Unlimited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ts val="1914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Senior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Unlimited</a:t>
                      </a:r>
                      <a:endParaRPr lang="es-MX" sz="1600" b="1" spc="-10" dirty="0">
                        <a:latin typeface="Arial"/>
                        <a:cs typeface="Arial"/>
                      </a:endParaRPr>
                    </a:p>
                    <a:p>
                      <a:pPr marL="289560">
                        <a:lnSpc>
                          <a:spcPts val="1914"/>
                        </a:lnSpc>
                        <a:spcBef>
                          <a:spcPts val="55"/>
                        </a:spcBef>
                      </a:pPr>
                      <a:r>
                        <a:rPr lang="es-MX" sz="1600" b="1" spc="-10" dirty="0">
                          <a:latin typeface="Arial"/>
                          <a:cs typeface="Arial"/>
                        </a:rPr>
                        <a:t>&amp; UNIVERSITARIOS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requirements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368040" marR="132080" indent="-3230880">
                        <a:lnSpc>
                          <a:spcPct val="114999"/>
                        </a:lnSpc>
                        <a:spcBef>
                          <a:spcPts val="1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least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detect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dark/light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contrast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plane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table</a:t>
                      </a:r>
                      <a:r>
                        <a:rPr sz="1400" spc="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least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detect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objects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front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59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sensors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Maximum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(Sensor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Multiplexer*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allowed)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Unlimited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(Sensor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Multiplexers*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ALLOWED)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4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types**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Sensors,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standard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wires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7663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Any,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unless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harmful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humans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184">
                <a:tc>
                  <a:txBody>
                    <a:bodyPr/>
                    <a:lstStyle/>
                    <a:p>
                      <a:pPr marL="90805" marR="168275">
                        <a:lnSpc>
                          <a:spcPct val="114999"/>
                        </a:lnSpc>
                        <a:spcBef>
                          <a:spcPts val="16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On-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board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vision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sensor system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allowed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36319" marR="755650" indent="-274320">
                        <a:lnSpc>
                          <a:spcPct val="114999"/>
                        </a:lnSpc>
                        <a:spcBef>
                          <a:spcPts val="160"/>
                        </a:spcBef>
                        <a:tabLst>
                          <a:tab pos="1856105" algn="l"/>
                        </a:tabLst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Examples</a:t>
                      </a:r>
                      <a:r>
                        <a:rPr sz="1400" spc="-3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5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allowed</a:t>
                      </a:r>
                      <a:r>
                        <a:rPr sz="1400" spc="-4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vision</a:t>
                      </a:r>
                      <a:r>
                        <a:rPr sz="1400" spc="-4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sensors: </a:t>
                      </a:r>
                      <a:r>
                        <a:rPr sz="1400" u="sng" spc="-10" dirty="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Pixycam</a:t>
                      </a:r>
                      <a:r>
                        <a:rPr sz="1400" u="none" dirty="0">
                          <a:solidFill>
                            <a:srgbClr val="0562C1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00" u="sng" dirty="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smart</a:t>
                      </a:r>
                      <a:r>
                        <a:rPr sz="1400" u="sng" spc="-50" dirty="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sz="1400" u="sng" dirty="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phone</a:t>
                      </a:r>
                      <a:r>
                        <a:rPr sz="1400" u="sng" spc="-35" dirty="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sz="1400" u="sng" spc="-10" dirty="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vision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motors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Maximum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Unlimited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1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Motor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types**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5740" marR="421005" indent="-114935">
                        <a:lnSpc>
                          <a:spcPct val="114999"/>
                        </a:lnSpc>
                        <a:spcBef>
                          <a:spcPts val="160"/>
                        </a:spcBef>
                        <a:buChar char="•"/>
                        <a:tabLst>
                          <a:tab pos="20701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NXT,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EV3,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SPIKE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Prime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or 	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IQ.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6375" indent="-114935">
                        <a:lnSpc>
                          <a:spcPct val="100000"/>
                        </a:lnSpc>
                        <a:spcBef>
                          <a:spcPts val="250"/>
                        </a:spcBef>
                        <a:buChar char="•"/>
                        <a:tabLst>
                          <a:tab pos="206375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Voltage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altering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over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default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voltage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allowed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5740" marR="300990" indent="-114935">
                        <a:lnSpc>
                          <a:spcPct val="114999"/>
                        </a:lnSpc>
                        <a:buChar char="•"/>
                        <a:tabLst>
                          <a:tab pos="20701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motors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such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Function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and 	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medium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motors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allowed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type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84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Materials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0998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parts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only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98525" marR="369570" indent="-5232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materials.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tape,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glue,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rubber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bands,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etc.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construct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robot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Programming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language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Any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751330" y="6252210"/>
            <a:ext cx="708787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*Multiplexer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allows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multiple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sensor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channels</a:t>
            </a:r>
            <a:endParaRPr sz="1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**See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Section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3.2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list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allowable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motors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sensors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Classic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Classic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3.2</a:t>
            </a:r>
            <a:r>
              <a:rPr spc="-90" dirty="0"/>
              <a:t> </a:t>
            </a:r>
            <a:r>
              <a:rPr spc="125" dirty="0"/>
              <a:t>Allowable</a:t>
            </a:r>
            <a:r>
              <a:rPr spc="-90" dirty="0"/>
              <a:t> </a:t>
            </a:r>
            <a:r>
              <a:rPr spc="185" dirty="0"/>
              <a:t>Parts:</a:t>
            </a:r>
            <a:r>
              <a:rPr spc="-105" dirty="0"/>
              <a:t> </a:t>
            </a:r>
            <a:r>
              <a:rPr spc="430" dirty="0"/>
              <a:t>Jr</a:t>
            </a:r>
            <a:r>
              <a:rPr spc="-125" dirty="0"/>
              <a:t> </a:t>
            </a:r>
            <a:r>
              <a:rPr spc="220" dirty="0"/>
              <a:t>Classic</a:t>
            </a:r>
            <a:r>
              <a:rPr spc="-100" dirty="0"/>
              <a:t> </a:t>
            </a:r>
            <a:r>
              <a:rPr spc="254" dirty="0"/>
              <a:t>and</a:t>
            </a:r>
            <a:r>
              <a:rPr spc="-105" dirty="0"/>
              <a:t> </a:t>
            </a:r>
            <a:r>
              <a:rPr spc="130" dirty="0"/>
              <a:t>Sr</a:t>
            </a:r>
            <a:r>
              <a:rPr spc="-114" dirty="0"/>
              <a:t> </a:t>
            </a:r>
            <a:r>
              <a:rPr spc="210" dirty="0"/>
              <a:t>Classic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34021" y="1326840"/>
          <a:ext cx="9779634" cy="4672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Platform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Motors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Sensors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SPIKE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Prime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SPIKE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Prime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(45602,45603)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17976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Technic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Distance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45604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Technic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Color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37308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Technic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Force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37312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EV3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 marL="60325" marR="194373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Color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45506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Ultrasonic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45504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Infrared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45509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Gyro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45504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Touch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45507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NXT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Light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55969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NXT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Ultrasonic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53792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NXT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Color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64892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NXT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Touch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53793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151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EV3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(455202)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NXT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(9842)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LEGO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NXT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IQ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(228-2560)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2223770" algn="just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Color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228-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3012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Optical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228-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7082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0325" marR="1401445" algn="just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Distance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(Gen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1)</a:t>
                      </a:r>
                      <a:r>
                        <a:rPr sz="1400" spc="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228-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3011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Distance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(Gen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2)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228-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7106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Touch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228-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2677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0325" marR="2393315">
                        <a:lnSpc>
                          <a:spcPts val="168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VEX IQ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Gyro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228-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3014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VEX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TouchLED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228-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3010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3.3</a:t>
            </a:r>
            <a:r>
              <a:rPr spc="-95" dirty="0"/>
              <a:t> </a:t>
            </a:r>
            <a:r>
              <a:rPr spc="245" dirty="0"/>
              <a:t>Special</a:t>
            </a:r>
            <a:r>
              <a:rPr spc="-85" dirty="0"/>
              <a:t> </a:t>
            </a:r>
            <a:r>
              <a:rPr spc="-90" dirty="0"/>
              <a:t>World</a:t>
            </a:r>
            <a:r>
              <a:rPr spc="-130" dirty="0"/>
              <a:t> </a:t>
            </a:r>
            <a:r>
              <a:rPr spc="175" dirty="0"/>
              <a:t>Championship</a:t>
            </a:r>
            <a:r>
              <a:rPr spc="-90" dirty="0"/>
              <a:t> </a:t>
            </a:r>
            <a:r>
              <a:rPr spc="160" dirty="0"/>
              <a:t>Rules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11/5/2025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059" y="6513183"/>
            <a:ext cx="15100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Copyright</a:t>
            </a:r>
            <a:r>
              <a:rPr sz="9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2025-</a:t>
            </a:r>
            <a:r>
              <a:rPr sz="900" spc="4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Arial"/>
                <a:cs typeface="Arial"/>
              </a:rPr>
              <a:t>Robofest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BottleSumo</a:t>
            </a:r>
            <a:r>
              <a:rPr spc="-40" dirty="0"/>
              <a:t> </a:t>
            </a:r>
            <a:r>
              <a:rPr dirty="0"/>
              <a:t>Rules</a:t>
            </a:r>
            <a:r>
              <a:rPr spc="-15" dirty="0"/>
              <a:t> </a:t>
            </a:r>
            <a:r>
              <a:rPr dirty="0"/>
              <a:t>2026</a:t>
            </a:r>
            <a:r>
              <a:rPr spc="-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V2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390713"/>
            <a:ext cx="10887075" cy="3591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460" marR="785495" indent="-365760">
              <a:lnSpc>
                <a:spcPct val="100000"/>
              </a:lnSpc>
              <a:spcBef>
                <a:spcPts val="95"/>
              </a:spcBef>
              <a:buSzPct val="83928"/>
              <a:buChar char="●"/>
              <a:tabLst>
                <a:tab pos="378460" algn="l"/>
                <a:tab pos="5121910" algn="l"/>
              </a:tabLst>
            </a:pPr>
            <a:r>
              <a:rPr sz="2800" dirty="0">
                <a:latin typeface="Arial"/>
                <a:cs typeface="Arial"/>
              </a:rPr>
              <a:t>Jr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Classic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Sr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Classic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teams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must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motors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issued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by </a:t>
            </a:r>
            <a:r>
              <a:rPr sz="2800" dirty="0">
                <a:latin typeface="Arial"/>
                <a:cs typeface="Arial"/>
              </a:rPr>
              <a:t>Robofest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competition.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45" dirty="0">
                <a:latin typeface="Arial"/>
                <a:cs typeface="Arial"/>
              </a:rPr>
              <a:t>Teams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will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exchange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their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team </a:t>
            </a:r>
            <a:r>
              <a:rPr sz="2800" dirty="0">
                <a:latin typeface="Arial"/>
                <a:cs typeface="Arial"/>
              </a:rPr>
              <a:t>motors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Robofest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issued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motors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before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worktime</a:t>
            </a:r>
            <a:endParaRPr sz="2800">
              <a:latin typeface="Arial"/>
              <a:cs typeface="Arial"/>
            </a:endParaRPr>
          </a:p>
          <a:p>
            <a:pPr marL="378460" marR="463550" indent="-365760">
              <a:lnSpc>
                <a:spcPct val="100000"/>
              </a:lnSpc>
              <a:spcBef>
                <a:spcPts val="600"/>
              </a:spcBef>
              <a:buSzPct val="83928"/>
              <a:buChar char="●"/>
              <a:tabLst>
                <a:tab pos="378460" algn="l"/>
                <a:tab pos="9326880" algn="l"/>
              </a:tabLst>
            </a:pPr>
            <a:r>
              <a:rPr sz="2800" spc="-55" dirty="0">
                <a:latin typeface="Arial"/>
                <a:cs typeface="Arial"/>
              </a:rPr>
              <a:t>Teams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will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worktime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reassemble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their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robots.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Motors </a:t>
            </a:r>
            <a:r>
              <a:rPr sz="2800" dirty="0">
                <a:latin typeface="Arial"/>
                <a:cs typeface="Arial"/>
              </a:rPr>
              <a:t>will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exchanged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back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after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tournament.</a:t>
            </a:r>
            <a:endParaRPr sz="2800">
              <a:latin typeface="Arial"/>
              <a:cs typeface="Arial"/>
            </a:endParaRPr>
          </a:p>
          <a:p>
            <a:pPr marL="377190" marR="5080" indent="-364490" algn="just">
              <a:lnSpc>
                <a:spcPct val="100000"/>
              </a:lnSpc>
              <a:spcBef>
                <a:spcPts val="600"/>
              </a:spcBef>
              <a:buSzPct val="83928"/>
              <a:buChar char="●"/>
              <a:tabLst>
                <a:tab pos="378460" algn="l"/>
              </a:tabLst>
            </a:pPr>
            <a:r>
              <a:rPr sz="2800" dirty="0">
                <a:latin typeface="Arial"/>
                <a:cs typeface="Arial"/>
              </a:rPr>
              <a:t>The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first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worktime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will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increased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30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minutes.</a:t>
            </a:r>
            <a:r>
              <a:rPr sz="2800" spc="62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Teams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must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be 	</a:t>
            </a:r>
            <a:r>
              <a:rPr sz="2800" dirty="0">
                <a:latin typeface="Arial"/>
                <a:cs typeface="Arial"/>
              </a:rPr>
              <a:t>able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change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out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motors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ready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work 	</a:t>
            </a:r>
            <a:r>
              <a:rPr sz="2800" spc="-10" dirty="0">
                <a:latin typeface="Arial"/>
                <a:cs typeface="Arial"/>
              </a:rPr>
              <a:t>time.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3337</Words>
  <Application>Microsoft Office PowerPoint</Application>
  <PresentationFormat>Panorámica</PresentationFormat>
  <Paragraphs>365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Gill Sans MT</vt:lpstr>
      <vt:lpstr>Times New Roman</vt:lpstr>
      <vt:lpstr>Wingdings</vt:lpstr>
      <vt:lpstr>Office Theme</vt:lpstr>
      <vt:lpstr>Presentación de PowerPoint</vt:lpstr>
      <vt:lpstr>1. BottleSumo Overview (1/2)</vt:lpstr>
      <vt:lpstr>1. BottleSumo Overview (2/2)</vt:lpstr>
      <vt:lpstr>2. Age Divisions, Team Size and Fees</vt:lpstr>
      <vt:lpstr>3.1 Robot Requirements (1/3)</vt:lpstr>
      <vt:lpstr>3.1 Robot Requirements (2/3)</vt:lpstr>
      <vt:lpstr>3.1 Robot Requirements (3/3)</vt:lpstr>
      <vt:lpstr>3.2 Allowable Parts: Jr Classic and Sr Classic</vt:lpstr>
      <vt:lpstr>3.3 Special World Championship Rules</vt:lpstr>
      <vt:lpstr>4. BottleSumo Playing Fields (1/2)</vt:lpstr>
      <vt:lpstr>4. BottleSumo Playing Fields (2/2)</vt:lpstr>
      <vt:lpstr>5. Bottle Specification: Used For Time Trials</vt:lpstr>
      <vt:lpstr>6. Robot Start Task</vt:lpstr>
      <vt:lpstr>7. Competition Procedures</vt:lpstr>
      <vt:lpstr>8.1 Time Trial Round Rules (1/2)</vt:lpstr>
      <vt:lpstr>8.1 Time Trial Round Rules (2/2)</vt:lpstr>
      <vt:lpstr>8.2 Example Time Trial Set Up</vt:lpstr>
      <vt:lpstr>9.1 Time Trial Score Card</vt:lpstr>
      <vt:lpstr>9.2 Time Trial Ranking Example</vt:lpstr>
      <vt:lpstr>10. Game (Head to Head) Rules: Two Robots/No Bottles</vt:lpstr>
      <vt:lpstr>11. Determining the Winner of a Game</vt:lpstr>
      <vt:lpstr>12. Game Rules - Ties</vt:lpstr>
      <vt:lpstr>13. FAQ (Frequently Asked Questions) (1/2)</vt:lpstr>
      <vt:lpstr>13. FAQ (Frequently Asked Questions) (2/2)</vt:lpstr>
      <vt:lpstr>Little Robots, Big Missions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Robofest BottleSumo Rules</dc:title>
  <dc:creator>Shannan L. Palonis</dc:creator>
  <cp:lastModifiedBy>DocRam</cp:lastModifiedBy>
  <cp:revision>7</cp:revision>
  <dcterms:created xsi:type="dcterms:W3CDTF">2025-12-15T01:23:32Z</dcterms:created>
  <dcterms:modified xsi:type="dcterms:W3CDTF">2026-02-17T20:28:53Z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2025-11-04T00:00:00Z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2025-12-15T00:00:00Z</vt:filetime>
  </property>
  <property fmtid="{D5CDD505-2E9C-101B-9397-08002B2CF9AE}" pid="5" name="Producer">
    <vt:lpwstr>Adobe PDF Library 25.1.20</vt:lpwstr>
  </property>
</Properties>
</file>