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91" r:id="rId29"/>
    <p:sldId id="297" r:id="rId30"/>
    <p:sldId id="298" r:id="rId31"/>
    <p:sldId id="303" r:id="rId32"/>
    <p:sldId id="304" r:id="rId33"/>
    <p:sldId id="307" r:id="rId34"/>
    <p:sldId id="306" r:id="rId35"/>
    <p:sldId id="305" r:id="rId36"/>
    <p:sldId id="308" r:id="rId37"/>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79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3600" b="0" i="0">
                <a:solidFill>
                  <a:srgbClr val="1F3863"/>
                </a:solidFill>
                <a:latin typeface="Gill Sans MT"/>
                <a:cs typeface="Gill Sans MT"/>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7E7E7E"/>
                </a:solidFill>
                <a:latin typeface="Arial"/>
                <a:cs typeface="Arial"/>
              </a:defRPr>
            </a:lvl1p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Holder 5"/>
          <p:cNvSpPr>
            <a:spLocks noGrp="1"/>
          </p:cNvSpPr>
          <p:nvPr>
            <p:ph type="dt" sz="half" idx="6"/>
          </p:nvPr>
        </p:nvSpPr>
        <p:spPr/>
        <p:txBody>
          <a:bodyPr lIns="0" tIns="0" rIns="0" bIns="0"/>
          <a:lstStyle>
            <a:lvl1pPr>
              <a:defRPr sz="900" b="0" i="0">
                <a:solidFill>
                  <a:srgbClr val="7E7E7E"/>
                </a:solidFill>
                <a:latin typeface="Arial"/>
                <a:cs typeface="Arial"/>
              </a:defRPr>
            </a:lvl1pPr>
          </a:lstStyle>
          <a:p>
            <a:pPr marL="12700">
              <a:lnSpc>
                <a:spcPts val="955"/>
              </a:lnSpc>
            </a:pPr>
            <a:r>
              <a:rPr spc="-10" dirty="0">
                <a:latin typeface="Calibri"/>
                <a:cs typeface="Calibri"/>
              </a:rPr>
              <a:t>1/11/25</a:t>
            </a:r>
          </a:p>
        </p:txBody>
      </p:sp>
      <p:sp>
        <p:nvSpPr>
          <p:cNvPr id="6" name="Holder 6"/>
          <p:cNvSpPr>
            <a:spLocks noGrp="1"/>
          </p:cNvSpPr>
          <p:nvPr>
            <p:ph type="sldNum" sz="quarter" idx="7"/>
          </p:nvPr>
        </p:nvSpPr>
        <p:spPr/>
        <p:txBody>
          <a:bodyPr lIns="0" tIns="0" rIns="0" bIns="0"/>
          <a:lstStyle>
            <a:lvl1pPr>
              <a:defRPr sz="900" b="0" i="0">
                <a:solidFill>
                  <a:srgbClr val="7E7E7E"/>
                </a:solidFill>
                <a:latin typeface="Arial"/>
                <a:cs typeface="Arial"/>
              </a:defRPr>
            </a:lvl1pPr>
          </a:lstStyle>
          <a:p>
            <a:pPr marL="107950">
              <a:lnSpc>
                <a:spcPts val="955"/>
              </a:lnSpc>
            </a:pPr>
            <a:fld id="{81D60167-4931-47E6-BA6A-407CBD079E47}" type="slidenum">
              <a:rPr spc="-50" dirty="0">
                <a:latin typeface="Calibri"/>
                <a:cs typeface="Calibri"/>
              </a:rPr>
              <a:t>‹Nº›</a:t>
            </a:fld>
            <a:endParaRPr spc="-50" dirty="0">
              <a:latin typeface="Calibri"/>
              <a:cs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1F3863"/>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28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7E7E7E"/>
                </a:solidFill>
                <a:latin typeface="Arial"/>
                <a:cs typeface="Arial"/>
              </a:defRPr>
            </a:lvl1p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Holder 5"/>
          <p:cNvSpPr>
            <a:spLocks noGrp="1"/>
          </p:cNvSpPr>
          <p:nvPr>
            <p:ph type="dt" sz="half" idx="6"/>
          </p:nvPr>
        </p:nvSpPr>
        <p:spPr/>
        <p:txBody>
          <a:bodyPr lIns="0" tIns="0" rIns="0" bIns="0"/>
          <a:lstStyle>
            <a:lvl1pPr>
              <a:defRPr sz="900" b="0" i="0">
                <a:solidFill>
                  <a:srgbClr val="7E7E7E"/>
                </a:solidFill>
                <a:latin typeface="Arial"/>
                <a:cs typeface="Arial"/>
              </a:defRPr>
            </a:lvl1pPr>
          </a:lstStyle>
          <a:p>
            <a:pPr marL="12700">
              <a:lnSpc>
                <a:spcPts val="955"/>
              </a:lnSpc>
            </a:pPr>
            <a:r>
              <a:rPr spc="-10" dirty="0">
                <a:latin typeface="Calibri"/>
                <a:cs typeface="Calibri"/>
              </a:rPr>
              <a:t>1/11/25</a:t>
            </a:r>
          </a:p>
        </p:txBody>
      </p:sp>
      <p:sp>
        <p:nvSpPr>
          <p:cNvPr id="6" name="Holder 6"/>
          <p:cNvSpPr>
            <a:spLocks noGrp="1"/>
          </p:cNvSpPr>
          <p:nvPr>
            <p:ph type="sldNum" sz="quarter" idx="7"/>
          </p:nvPr>
        </p:nvSpPr>
        <p:spPr/>
        <p:txBody>
          <a:bodyPr lIns="0" tIns="0" rIns="0" bIns="0"/>
          <a:lstStyle>
            <a:lvl1pPr>
              <a:defRPr sz="900" b="0" i="0">
                <a:solidFill>
                  <a:srgbClr val="7E7E7E"/>
                </a:solidFill>
                <a:latin typeface="Arial"/>
                <a:cs typeface="Arial"/>
              </a:defRPr>
            </a:lvl1pPr>
          </a:lstStyle>
          <a:p>
            <a:pPr marL="107950">
              <a:lnSpc>
                <a:spcPts val="955"/>
              </a:lnSpc>
            </a:pPr>
            <a:fld id="{81D60167-4931-47E6-BA6A-407CBD079E47}" type="slidenum">
              <a:rPr spc="-50" dirty="0">
                <a:latin typeface="Calibri"/>
                <a:cs typeface="Calibri"/>
              </a:rPr>
              <a:t>‹Nº›</a:t>
            </a:fld>
            <a:endParaRPr spc="-50" dirty="0">
              <a:latin typeface="Calibri"/>
              <a:cs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pic>
        <p:nvPicPr>
          <p:cNvPr id="17" name="bg object 17"/>
          <p:cNvPicPr/>
          <p:nvPr/>
        </p:nvPicPr>
        <p:blipFill>
          <a:blip r:embed="rId3" cstate="print"/>
          <a:stretch>
            <a:fillRect/>
          </a:stretch>
        </p:blipFill>
        <p:spPr>
          <a:xfrm>
            <a:off x="2709672" y="5132844"/>
            <a:ext cx="7764779" cy="1725153"/>
          </a:xfrm>
          <a:prstGeom prst="rect">
            <a:avLst/>
          </a:prstGeom>
        </p:spPr>
      </p:pic>
      <p:pic>
        <p:nvPicPr>
          <p:cNvPr id="18" name="bg object 18"/>
          <p:cNvPicPr/>
          <p:nvPr/>
        </p:nvPicPr>
        <p:blipFill>
          <a:blip r:embed="rId4" cstate="print"/>
          <a:stretch>
            <a:fillRect/>
          </a:stretch>
        </p:blipFill>
        <p:spPr>
          <a:xfrm>
            <a:off x="7772400" y="0"/>
            <a:ext cx="4419612" cy="2468879"/>
          </a:xfrm>
          <a:prstGeom prst="rect">
            <a:avLst/>
          </a:prstGeom>
        </p:spPr>
      </p:pic>
      <p:sp>
        <p:nvSpPr>
          <p:cNvPr id="2" name="Holder 2"/>
          <p:cNvSpPr>
            <a:spLocks noGrp="1"/>
          </p:cNvSpPr>
          <p:nvPr>
            <p:ph type="title"/>
          </p:nvPr>
        </p:nvSpPr>
        <p:spPr/>
        <p:txBody>
          <a:bodyPr lIns="0" tIns="0" rIns="0" bIns="0"/>
          <a:lstStyle>
            <a:lvl1pPr>
              <a:defRPr sz="3600" b="0" i="0">
                <a:solidFill>
                  <a:srgbClr val="1F3863"/>
                </a:solidFill>
                <a:latin typeface="Gill Sans MT"/>
                <a:cs typeface="Gill Sans MT"/>
              </a:defRPr>
            </a:lvl1pPr>
          </a:lstStyle>
          <a:p>
            <a:endParaRPr/>
          </a:p>
        </p:txBody>
      </p:sp>
      <p:sp>
        <p:nvSpPr>
          <p:cNvPr id="3" name="Holder 3"/>
          <p:cNvSpPr>
            <a:spLocks noGrp="1"/>
          </p:cNvSpPr>
          <p:nvPr>
            <p:ph sz="half" idx="2"/>
          </p:nvPr>
        </p:nvSpPr>
        <p:spPr>
          <a:xfrm>
            <a:off x="650240" y="1317952"/>
            <a:ext cx="5153025" cy="4415155"/>
          </a:xfrm>
          <a:prstGeom prst="rect">
            <a:avLst/>
          </a:prstGeom>
        </p:spPr>
        <p:txBody>
          <a:bodyPr wrap="square" lIns="0" tIns="0" rIns="0" bIns="0">
            <a:spAutoFit/>
          </a:bodyPr>
          <a:lstStyle>
            <a:lvl1pPr>
              <a:defRPr sz="2300" b="0" i="0">
                <a:solidFill>
                  <a:schemeClr val="tx1"/>
                </a:solidFill>
                <a:latin typeface="Arial"/>
                <a:cs typeface="Arial"/>
              </a:defRPr>
            </a:lvl1pPr>
          </a:lstStyle>
          <a:p>
            <a:endParaRPr/>
          </a:p>
        </p:txBody>
      </p:sp>
      <p:sp>
        <p:nvSpPr>
          <p:cNvPr id="4" name="Holder 4"/>
          <p:cNvSpPr>
            <a:spLocks noGrp="1"/>
          </p:cNvSpPr>
          <p:nvPr>
            <p:ph sz="half" idx="3"/>
          </p:nvPr>
        </p:nvSpPr>
        <p:spPr>
          <a:xfrm>
            <a:off x="6319520" y="1319886"/>
            <a:ext cx="5195570" cy="3988435"/>
          </a:xfrm>
          <a:prstGeom prst="rect">
            <a:avLst/>
          </a:prstGeom>
        </p:spPr>
        <p:txBody>
          <a:bodyPr wrap="square" lIns="0" tIns="0" rIns="0" bIns="0">
            <a:spAutoFit/>
          </a:bodyPr>
          <a:lstStyle>
            <a:lvl1pPr>
              <a:defRPr sz="2300" b="0" i="0">
                <a:solidFill>
                  <a:schemeClr val="tx1"/>
                </a:solidFill>
                <a:latin typeface="Arial"/>
                <a:cs typeface="Arial"/>
              </a:defRPr>
            </a:lvl1pPr>
          </a:lstStyle>
          <a:p>
            <a:endParaRPr/>
          </a:p>
        </p:txBody>
      </p:sp>
      <p:sp>
        <p:nvSpPr>
          <p:cNvPr id="5" name="Holder 5"/>
          <p:cNvSpPr>
            <a:spLocks noGrp="1"/>
          </p:cNvSpPr>
          <p:nvPr>
            <p:ph type="ftr" sz="quarter" idx="5"/>
          </p:nvPr>
        </p:nvSpPr>
        <p:spPr/>
        <p:txBody>
          <a:bodyPr lIns="0" tIns="0" rIns="0" bIns="0"/>
          <a:lstStyle>
            <a:lvl1pPr>
              <a:defRPr sz="900" b="0" i="0">
                <a:solidFill>
                  <a:srgbClr val="7E7E7E"/>
                </a:solidFill>
                <a:latin typeface="Arial"/>
                <a:cs typeface="Arial"/>
              </a:defRPr>
            </a:lvl1p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6" name="Holder 6"/>
          <p:cNvSpPr>
            <a:spLocks noGrp="1"/>
          </p:cNvSpPr>
          <p:nvPr>
            <p:ph type="dt" sz="half" idx="6"/>
          </p:nvPr>
        </p:nvSpPr>
        <p:spPr/>
        <p:txBody>
          <a:bodyPr lIns="0" tIns="0" rIns="0" bIns="0"/>
          <a:lstStyle>
            <a:lvl1pPr>
              <a:defRPr sz="900" b="0" i="0">
                <a:solidFill>
                  <a:srgbClr val="7E7E7E"/>
                </a:solidFill>
                <a:latin typeface="Arial"/>
                <a:cs typeface="Arial"/>
              </a:defRPr>
            </a:lvl1pPr>
          </a:lstStyle>
          <a:p>
            <a:pPr marL="12700">
              <a:lnSpc>
                <a:spcPts val="955"/>
              </a:lnSpc>
            </a:pPr>
            <a:r>
              <a:rPr spc="-10" dirty="0">
                <a:latin typeface="Calibri"/>
                <a:cs typeface="Calibri"/>
              </a:rPr>
              <a:t>1/11/25</a:t>
            </a:r>
          </a:p>
        </p:txBody>
      </p:sp>
      <p:sp>
        <p:nvSpPr>
          <p:cNvPr id="7" name="Holder 7"/>
          <p:cNvSpPr>
            <a:spLocks noGrp="1"/>
          </p:cNvSpPr>
          <p:nvPr>
            <p:ph type="sldNum" sz="quarter" idx="7"/>
          </p:nvPr>
        </p:nvSpPr>
        <p:spPr/>
        <p:txBody>
          <a:bodyPr lIns="0" tIns="0" rIns="0" bIns="0"/>
          <a:lstStyle>
            <a:lvl1pPr>
              <a:defRPr sz="900" b="0" i="0">
                <a:solidFill>
                  <a:srgbClr val="7E7E7E"/>
                </a:solidFill>
                <a:latin typeface="Arial"/>
                <a:cs typeface="Arial"/>
              </a:defRPr>
            </a:lvl1pPr>
          </a:lstStyle>
          <a:p>
            <a:pPr marL="107950">
              <a:lnSpc>
                <a:spcPts val="955"/>
              </a:lnSpc>
            </a:pPr>
            <a:fld id="{81D60167-4931-47E6-BA6A-407CBD079E47}" type="slidenum">
              <a:rPr spc="-50" dirty="0">
                <a:latin typeface="Calibri"/>
                <a:cs typeface="Calibri"/>
              </a:rPr>
              <a:t>‹Nº›</a:t>
            </a:fld>
            <a:endParaRPr spc="-50" dirty="0">
              <a:latin typeface="Calibri"/>
              <a:cs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1F3863"/>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defRPr sz="900" b="0" i="0">
                <a:solidFill>
                  <a:srgbClr val="7E7E7E"/>
                </a:solidFill>
                <a:latin typeface="Arial"/>
                <a:cs typeface="Arial"/>
              </a:defRPr>
            </a:lvl1p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4" name="Holder 4"/>
          <p:cNvSpPr>
            <a:spLocks noGrp="1"/>
          </p:cNvSpPr>
          <p:nvPr>
            <p:ph type="dt" sz="half" idx="6"/>
          </p:nvPr>
        </p:nvSpPr>
        <p:spPr/>
        <p:txBody>
          <a:bodyPr lIns="0" tIns="0" rIns="0" bIns="0"/>
          <a:lstStyle>
            <a:lvl1pPr>
              <a:defRPr sz="900" b="0" i="0">
                <a:solidFill>
                  <a:srgbClr val="7E7E7E"/>
                </a:solidFill>
                <a:latin typeface="Arial"/>
                <a:cs typeface="Arial"/>
              </a:defRPr>
            </a:lvl1pPr>
          </a:lstStyle>
          <a:p>
            <a:pPr marL="12700">
              <a:lnSpc>
                <a:spcPts val="955"/>
              </a:lnSpc>
            </a:pPr>
            <a:r>
              <a:rPr spc="-10" dirty="0">
                <a:latin typeface="Calibri"/>
                <a:cs typeface="Calibri"/>
              </a:rPr>
              <a:t>1/11/25</a:t>
            </a:r>
          </a:p>
        </p:txBody>
      </p:sp>
      <p:sp>
        <p:nvSpPr>
          <p:cNvPr id="5" name="Holder 5"/>
          <p:cNvSpPr>
            <a:spLocks noGrp="1"/>
          </p:cNvSpPr>
          <p:nvPr>
            <p:ph type="sldNum" sz="quarter" idx="7"/>
          </p:nvPr>
        </p:nvSpPr>
        <p:spPr/>
        <p:txBody>
          <a:bodyPr lIns="0" tIns="0" rIns="0" bIns="0"/>
          <a:lstStyle>
            <a:lvl1pPr>
              <a:defRPr sz="900" b="0" i="0">
                <a:solidFill>
                  <a:srgbClr val="7E7E7E"/>
                </a:solidFill>
                <a:latin typeface="Arial"/>
                <a:cs typeface="Arial"/>
              </a:defRPr>
            </a:lvl1pPr>
          </a:lstStyle>
          <a:p>
            <a:pPr marL="107950">
              <a:lnSpc>
                <a:spcPts val="955"/>
              </a:lnSpc>
            </a:pPr>
            <a:fld id="{81D60167-4931-47E6-BA6A-407CBD079E47}" type="slidenum">
              <a:rPr spc="-50" dirty="0">
                <a:latin typeface="Calibri"/>
                <a:cs typeface="Calibri"/>
              </a:rPr>
              <a:t>‹Nº›</a:t>
            </a:fld>
            <a:endParaRPr spc="-50" dirty="0">
              <a:latin typeface="Calibri"/>
              <a:cs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pic>
        <p:nvPicPr>
          <p:cNvPr id="17" name="bg object 17"/>
          <p:cNvPicPr/>
          <p:nvPr/>
        </p:nvPicPr>
        <p:blipFill>
          <a:blip r:embed="rId3" cstate="print"/>
          <a:stretch>
            <a:fillRect/>
          </a:stretch>
        </p:blipFill>
        <p:spPr>
          <a:xfrm>
            <a:off x="2709672" y="5132844"/>
            <a:ext cx="7764779" cy="1725153"/>
          </a:xfrm>
          <a:prstGeom prst="rect">
            <a:avLst/>
          </a:prstGeom>
        </p:spPr>
      </p:pic>
      <p:pic>
        <p:nvPicPr>
          <p:cNvPr id="18" name="bg object 18"/>
          <p:cNvPicPr/>
          <p:nvPr/>
        </p:nvPicPr>
        <p:blipFill>
          <a:blip r:embed="rId4" cstate="print"/>
          <a:stretch>
            <a:fillRect/>
          </a:stretch>
        </p:blipFill>
        <p:spPr>
          <a:xfrm>
            <a:off x="7772400" y="0"/>
            <a:ext cx="4419612" cy="2468879"/>
          </a:xfrm>
          <a:prstGeom prst="rect">
            <a:avLst/>
          </a:prstGeom>
        </p:spPr>
      </p:pic>
      <p:sp>
        <p:nvSpPr>
          <p:cNvPr id="2" name="Holder 2"/>
          <p:cNvSpPr>
            <a:spLocks noGrp="1"/>
          </p:cNvSpPr>
          <p:nvPr>
            <p:ph type="ftr" sz="quarter" idx="5"/>
          </p:nvPr>
        </p:nvSpPr>
        <p:spPr/>
        <p:txBody>
          <a:bodyPr lIns="0" tIns="0" rIns="0" bIns="0"/>
          <a:lstStyle>
            <a:lvl1pPr>
              <a:defRPr sz="900" b="0" i="0">
                <a:solidFill>
                  <a:srgbClr val="7E7E7E"/>
                </a:solidFill>
                <a:latin typeface="Arial"/>
                <a:cs typeface="Arial"/>
              </a:defRPr>
            </a:lvl1p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3" name="Holder 3"/>
          <p:cNvSpPr>
            <a:spLocks noGrp="1"/>
          </p:cNvSpPr>
          <p:nvPr>
            <p:ph type="dt" sz="half" idx="6"/>
          </p:nvPr>
        </p:nvSpPr>
        <p:spPr/>
        <p:txBody>
          <a:bodyPr lIns="0" tIns="0" rIns="0" bIns="0"/>
          <a:lstStyle>
            <a:lvl1pPr>
              <a:defRPr sz="900" b="0" i="0">
                <a:solidFill>
                  <a:srgbClr val="7E7E7E"/>
                </a:solidFill>
                <a:latin typeface="Arial"/>
                <a:cs typeface="Arial"/>
              </a:defRPr>
            </a:lvl1pPr>
          </a:lstStyle>
          <a:p>
            <a:pPr marL="12700">
              <a:lnSpc>
                <a:spcPts val="955"/>
              </a:lnSpc>
            </a:pPr>
            <a:r>
              <a:rPr spc="-10" dirty="0">
                <a:latin typeface="Calibri"/>
                <a:cs typeface="Calibri"/>
              </a:rPr>
              <a:t>1/11/25</a:t>
            </a:r>
          </a:p>
        </p:txBody>
      </p:sp>
      <p:sp>
        <p:nvSpPr>
          <p:cNvPr id="4" name="Holder 4"/>
          <p:cNvSpPr>
            <a:spLocks noGrp="1"/>
          </p:cNvSpPr>
          <p:nvPr>
            <p:ph type="sldNum" sz="quarter" idx="7"/>
          </p:nvPr>
        </p:nvSpPr>
        <p:spPr/>
        <p:txBody>
          <a:bodyPr lIns="0" tIns="0" rIns="0" bIns="0"/>
          <a:lstStyle>
            <a:lvl1pPr>
              <a:defRPr sz="900" b="0" i="0">
                <a:solidFill>
                  <a:srgbClr val="7E7E7E"/>
                </a:solidFill>
                <a:latin typeface="Arial"/>
                <a:cs typeface="Arial"/>
              </a:defRPr>
            </a:lvl1pPr>
          </a:lstStyle>
          <a:p>
            <a:pPr marL="107950">
              <a:lnSpc>
                <a:spcPts val="955"/>
              </a:lnSpc>
            </a:pPr>
            <a:fld id="{81D60167-4931-47E6-BA6A-407CBD079E47}" type="slidenum">
              <a:rPr spc="-50" dirty="0">
                <a:latin typeface="Calibri"/>
                <a:cs typeface="Calibri"/>
              </a:rPr>
              <a:t>‹Nº›</a:t>
            </a:fld>
            <a:endParaRPr spc="-50" dirty="0">
              <a:latin typeface="Calibri"/>
              <a:cs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1652503" y="2221991"/>
            <a:ext cx="539750" cy="4636135"/>
          </a:xfrm>
          <a:custGeom>
            <a:avLst/>
            <a:gdLst/>
            <a:ahLst/>
            <a:cxnLst/>
            <a:rect l="l" t="t" r="r" b="b"/>
            <a:pathLst>
              <a:path w="539750" h="4636134">
                <a:moveTo>
                  <a:pt x="539496" y="0"/>
                </a:moveTo>
                <a:lnTo>
                  <a:pt x="0" y="0"/>
                </a:lnTo>
                <a:lnTo>
                  <a:pt x="0" y="4636008"/>
                </a:lnTo>
                <a:lnTo>
                  <a:pt x="539496" y="4636008"/>
                </a:lnTo>
                <a:lnTo>
                  <a:pt x="539496" y="0"/>
                </a:lnTo>
                <a:close/>
              </a:path>
            </a:pathLst>
          </a:custGeom>
          <a:solidFill>
            <a:srgbClr val="2D75B6"/>
          </a:solidFill>
        </p:spPr>
        <p:txBody>
          <a:bodyPr wrap="square" lIns="0" tIns="0" rIns="0" bIns="0" rtlCol="0"/>
          <a:lstStyle/>
          <a:p>
            <a:endParaRPr/>
          </a:p>
        </p:txBody>
      </p:sp>
      <p:sp>
        <p:nvSpPr>
          <p:cNvPr id="17" name="bg object 17"/>
          <p:cNvSpPr/>
          <p:nvPr/>
        </p:nvSpPr>
        <p:spPr>
          <a:xfrm>
            <a:off x="11652503" y="2221991"/>
            <a:ext cx="539750" cy="4636135"/>
          </a:xfrm>
          <a:custGeom>
            <a:avLst/>
            <a:gdLst/>
            <a:ahLst/>
            <a:cxnLst/>
            <a:rect l="l" t="t" r="r" b="b"/>
            <a:pathLst>
              <a:path w="539750" h="4636134">
                <a:moveTo>
                  <a:pt x="0" y="0"/>
                </a:moveTo>
                <a:lnTo>
                  <a:pt x="539496" y="0"/>
                </a:lnTo>
                <a:lnTo>
                  <a:pt x="539496" y="4636008"/>
                </a:lnTo>
                <a:lnTo>
                  <a:pt x="0" y="4636008"/>
                </a:lnTo>
                <a:lnTo>
                  <a:pt x="0" y="0"/>
                </a:lnTo>
                <a:close/>
              </a:path>
            </a:pathLst>
          </a:custGeom>
          <a:ln w="12191">
            <a:solidFill>
              <a:srgbClr val="41709C"/>
            </a:solidFill>
          </a:ln>
        </p:spPr>
        <p:txBody>
          <a:bodyPr wrap="square" lIns="0" tIns="0" rIns="0" bIns="0" rtlCol="0"/>
          <a:lstStyle/>
          <a:p>
            <a:endParaRPr/>
          </a:p>
        </p:txBody>
      </p:sp>
      <p:pic>
        <p:nvPicPr>
          <p:cNvPr id="18" name="bg object 18"/>
          <p:cNvPicPr/>
          <p:nvPr/>
        </p:nvPicPr>
        <p:blipFill>
          <a:blip r:embed="rId7" cstate="print"/>
          <a:stretch>
            <a:fillRect/>
          </a:stretch>
        </p:blipFill>
        <p:spPr>
          <a:xfrm>
            <a:off x="11792711" y="2682240"/>
            <a:ext cx="249935" cy="3809999"/>
          </a:xfrm>
          <a:prstGeom prst="rect">
            <a:avLst/>
          </a:prstGeom>
        </p:spPr>
      </p:pic>
      <p:pic>
        <p:nvPicPr>
          <p:cNvPr id="19" name="bg object 19"/>
          <p:cNvPicPr/>
          <p:nvPr/>
        </p:nvPicPr>
        <p:blipFill>
          <a:blip r:embed="rId8" cstate="print"/>
          <a:stretch>
            <a:fillRect/>
          </a:stretch>
        </p:blipFill>
        <p:spPr>
          <a:xfrm>
            <a:off x="11751564" y="408431"/>
            <a:ext cx="274318" cy="1408175"/>
          </a:xfrm>
          <a:prstGeom prst="rect">
            <a:avLst/>
          </a:prstGeom>
        </p:spPr>
      </p:pic>
      <p:sp>
        <p:nvSpPr>
          <p:cNvPr id="2" name="Holder 2"/>
          <p:cNvSpPr>
            <a:spLocks noGrp="1"/>
          </p:cNvSpPr>
          <p:nvPr>
            <p:ph type="title"/>
          </p:nvPr>
        </p:nvSpPr>
        <p:spPr>
          <a:xfrm>
            <a:off x="535940" y="385064"/>
            <a:ext cx="10237470" cy="574040"/>
          </a:xfrm>
          <a:prstGeom prst="rect">
            <a:avLst/>
          </a:prstGeom>
        </p:spPr>
        <p:txBody>
          <a:bodyPr wrap="square" lIns="0" tIns="0" rIns="0" bIns="0">
            <a:spAutoFit/>
          </a:bodyPr>
          <a:lstStyle>
            <a:lvl1pPr>
              <a:defRPr sz="3600" b="0" i="0">
                <a:solidFill>
                  <a:srgbClr val="1F3863"/>
                </a:solidFill>
                <a:latin typeface="Gill Sans MT"/>
                <a:cs typeface="Gill Sans MT"/>
              </a:defRPr>
            </a:lvl1pPr>
          </a:lstStyle>
          <a:p>
            <a:endParaRPr/>
          </a:p>
        </p:txBody>
      </p:sp>
      <p:sp>
        <p:nvSpPr>
          <p:cNvPr id="3" name="Holder 3"/>
          <p:cNvSpPr>
            <a:spLocks noGrp="1"/>
          </p:cNvSpPr>
          <p:nvPr>
            <p:ph type="body" idx="1"/>
          </p:nvPr>
        </p:nvSpPr>
        <p:spPr>
          <a:xfrm>
            <a:off x="718819" y="1258104"/>
            <a:ext cx="10714355" cy="4705350"/>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4" name="Holder 4"/>
          <p:cNvSpPr>
            <a:spLocks noGrp="1"/>
          </p:cNvSpPr>
          <p:nvPr>
            <p:ph type="ftr" sz="quarter" idx="5"/>
          </p:nvPr>
        </p:nvSpPr>
        <p:spPr>
          <a:xfrm>
            <a:off x="353059" y="6533039"/>
            <a:ext cx="1732914" cy="153670"/>
          </a:xfrm>
          <a:prstGeom prst="rect">
            <a:avLst/>
          </a:prstGeom>
        </p:spPr>
        <p:txBody>
          <a:bodyPr wrap="square" lIns="0" tIns="0" rIns="0" bIns="0">
            <a:spAutoFit/>
          </a:bodyPr>
          <a:lstStyle>
            <a:lvl1pPr>
              <a:defRPr sz="900" b="0" i="0">
                <a:solidFill>
                  <a:srgbClr val="7E7E7E"/>
                </a:solidFill>
                <a:latin typeface="Arial"/>
                <a:cs typeface="Arial"/>
              </a:defRPr>
            </a:lvl1p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Holder 5"/>
          <p:cNvSpPr>
            <a:spLocks noGrp="1"/>
          </p:cNvSpPr>
          <p:nvPr>
            <p:ph type="dt" sz="half" idx="6"/>
          </p:nvPr>
        </p:nvSpPr>
        <p:spPr>
          <a:xfrm>
            <a:off x="8781515" y="6522366"/>
            <a:ext cx="409575" cy="153670"/>
          </a:xfrm>
          <a:prstGeom prst="rect">
            <a:avLst/>
          </a:prstGeom>
        </p:spPr>
        <p:txBody>
          <a:bodyPr wrap="square" lIns="0" tIns="0" rIns="0" bIns="0">
            <a:spAutoFit/>
          </a:bodyPr>
          <a:lstStyle>
            <a:lvl1pPr>
              <a:defRPr sz="900" b="0" i="0">
                <a:solidFill>
                  <a:srgbClr val="7E7E7E"/>
                </a:solidFill>
                <a:latin typeface="Arial"/>
                <a:cs typeface="Arial"/>
              </a:defRPr>
            </a:lvl1pPr>
          </a:lstStyle>
          <a:p>
            <a:pPr marL="12700">
              <a:lnSpc>
                <a:spcPts val="955"/>
              </a:lnSpc>
            </a:pPr>
            <a:r>
              <a:rPr spc="-10" dirty="0">
                <a:latin typeface="Calibri"/>
                <a:cs typeface="Calibri"/>
              </a:rPr>
              <a:t>1/11/25</a:t>
            </a:r>
          </a:p>
        </p:txBody>
      </p:sp>
      <p:sp>
        <p:nvSpPr>
          <p:cNvPr id="6" name="Holder 6"/>
          <p:cNvSpPr>
            <a:spLocks noGrp="1"/>
          </p:cNvSpPr>
          <p:nvPr>
            <p:ph type="sldNum" sz="quarter" idx="7"/>
          </p:nvPr>
        </p:nvSpPr>
        <p:spPr>
          <a:xfrm>
            <a:off x="11323225" y="6521221"/>
            <a:ext cx="227980" cy="154813"/>
          </a:xfrm>
          <a:prstGeom prst="rect">
            <a:avLst/>
          </a:prstGeom>
        </p:spPr>
        <p:txBody>
          <a:bodyPr wrap="square" lIns="0" tIns="0" rIns="0" bIns="0">
            <a:spAutoFit/>
          </a:bodyPr>
          <a:lstStyle>
            <a:lvl1pPr>
              <a:defRPr sz="900" b="0" i="0">
                <a:solidFill>
                  <a:srgbClr val="7E7E7E"/>
                </a:solidFill>
                <a:latin typeface="Arial"/>
                <a:cs typeface="Arial"/>
              </a:defRPr>
            </a:lvl1pPr>
          </a:lstStyle>
          <a:p>
            <a:pPr marL="107950">
              <a:lnSpc>
                <a:spcPts val="955"/>
              </a:lnSpc>
            </a:pPr>
            <a:fld id="{81D60167-4931-47E6-BA6A-407CBD079E47}" type="slidenum">
              <a:rPr spc="-50" dirty="0">
                <a:latin typeface="Calibri"/>
                <a:cs typeface="Calibri"/>
              </a:rPr>
              <a:t>‹Nº›</a:t>
            </a:fld>
            <a:endParaRPr spc="-50" dirty="0">
              <a:latin typeface="Calibri"/>
              <a:cs typeface="Calibri"/>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obofest@ltu.edu" TargetMode="External"/><Relationship Id="rId3" Type="http://schemas.openxmlformats.org/officeDocument/2006/relationships/image" Target="../media/image4.png"/><Relationship Id="rId7" Type="http://schemas.openxmlformats.org/officeDocument/2006/relationships/hyperlink" Target="http://www.robofest.net/"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obofest.net/RobofestConsentReleaseForm.pdf" TargetMode="External"/><Relationship Id="rId2" Type="http://schemas.openxmlformats.org/officeDocument/2006/relationships/hyperlink" Target="mailto:ram@robofestmexico.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ram@robofestmexico.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ram@robofestmexico.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2657" y="0"/>
            <a:ext cx="12192635" cy="6858000"/>
            <a:chOff x="0" y="0"/>
            <a:chExt cx="12192635" cy="6858000"/>
          </a:xfrm>
        </p:grpSpPr>
        <p:pic>
          <p:nvPicPr>
            <p:cNvPr id="3" name="object 3"/>
            <p:cNvPicPr/>
            <p:nvPr/>
          </p:nvPicPr>
          <p:blipFill>
            <a:blip r:embed="rId2" cstate="print"/>
            <a:stretch>
              <a:fillRect/>
            </a:stretch>
          </p:blipFill>
          <p:spPr>
            <a:xfrm>
              <a:off x="0" y="0"/>
              <a:ext cx="12192000" cy="6858000"/>
            </a:xfrm>
            <a:prstGeom prst="rect">
              <a:avLst/>
            </a:prstGeom>
          </p:spPr>
        </p:pic>
        <p:pic>
          <p:nvPicPr>
            <p:cNvPr id="4" name="object 4"/>
            <p:cNvPicPr/>
            <p:nvPr/>
          </p:nvPicPr>
          <p:blipFill>
            <a:blip r:embed="rId3" cstate="print"/>
            <a:stretch>
              <a:fillRect/>
            </a:stretch>
          </p:blipFill>
          <p:spPr>
            <a:xfrm>
              <a:off x="2709672" y="5132844"/>
              <a:ext cx="7764779" cy="1725153"/>
            </a:xfrm>
            <a:prstGeom prst="rect">
              <a:avLst/>
            </a:prstGeom>
          </p:spPr>
        </p:pic>
        <p:pic>
          <p:nvPicPr>
            <p:cNvPr id="5" name="object 5"/>
            <p:cNvPicPr/>
            <p:nvPr/>
          </p:nvPicPr>
          <p:blipFill>
            <a:blip r:embed="rId4" cstate="print"/>
            <a:stretch>
              <a:fillRect/>
            </a:stretch>
          </p:blipFill>
          <p:spPr>
            <a:xfrm>
              <a:off x="7772400" y="0"/>
              <a:ext cx="4419612" cy="2468879"/>
            </a:xfrm>
            <a:prstGeom prst="rect">
              <a:avLst/>
            </a:prstGeom>
          </p:spPr>
        </p:pic>
      </p:grpSp>
      <p:sp>
        <p:nvSpPr>
          <p:cNvPr id="6" name="object 6"/>
          <p:cNvSpPr txBox="1"/>
          <p:nvPr/>
        </p:nvSpPr>
        <p:spPr>
          <a:xfrm>
            <a:off x="353059" y="6522211"/>
            <a:ext cx="1732914" cy="162560"/>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7E7E7E"/>
                </a:solidFill>
                <a:latin typeface="Arial"/>
                <a:cs typeface="Arial"/>
              </a:rPr>
              <a:t>Copyright</a:t>
            </a:r>
            <a:r>
              <a:rPr sz="900" spc="-5" dirty="0">
                <a:solidFill>
                  <a:srgbClr val="7E7E7E"/>
                </a:solidFill>
                <a:latin typeface="Arial"/>
                <a:cs typeface="Arial"/>
              </a:rPr>
              <a:t> </a:t>
            </a:r>
            <a:r>
              <a:rPr sz="900" dirty="0">
                <a:solidFill>
                  <a:srgbClr val="7E7E7E"/>
                </a:solidFill>
                <a:latin typeface="Arial"/>
                <a:cs typeface="Arial"/>
              </a:rPr>
              <a:t>© </a:t>
            </a:r>
            <a:r>
              <a:rPr sz="900" spc="-10" dirty="0">
                <a:solidFill>
                  <a:srgbClr val="7E7E7E"/>
                </a:solidFill>
                <a:latin typeface="Arial"/>
                <a:cs typeface="Arial"/>
              </a:rPr>
              <a:t>2024-</a:t>
            </a:r>
            <a:r>
              <a:rPr sz="900" dirty="0">
                <a:solidFill>
                  <a:srgbClr val="7E7E7E"/>
                </a:solidFill>
                <a:latin typeface="Arial"/>
                <a:cs typeface="Arial"/>
              </a:rPr>
              <a:t>2025</a:t>
            </a:r>
            <a:r>
              <a:rPr sz="900" spc="229" dirty="0">
                <a:solidFill>
                  <a:srgbClr val="7E7E7E"/>
                </a:solidFill>
                <a:latin typeface="Arial"/>
                <a:cs typeface="Arial"/>
              </a:rPr>
              <a:t> </a:t>
            </a:r>
            <a:r>
              <a:rPr sz="900" spc="-10" dirty="0">
                <a:solidFill>
                  <a:srgbClr val="7E7E7E"/>
                </a:solidFill>
                <a:latin typeface="Arial"/>
                <a:cs typeface="Arial"/>
              </a:rPr>
              <a:t>Robofest</a:t>
            </a:r>
            <a:endParaRPr sz="900">
              <a:latin typeface="Arial"/>
              <a:cs typeface="Arial"/>
            </a:endParaRPr>
          </a:p>
        </p:txBody>
      </p:sp>
      <p:grpSp>
        <p:nvGrpSpPr>
          <p:cNvPr id="7" name="object 7"/>
          <p:cNvGrpSpPr/>
          <p:nvPr/>
        </p:nvGrpSpPr>
        <p:grpSpPr>
          <a:xfrm>
            <a:off x="1452372" y="489204"/>
            <a:ext cx="9267825" cy="1920239"/>
            <a:chOff x="1452372" y="489204"/>
            <a:chExt cx="9267825" cy="1920239"/>
          </a:xfrm>
        </p:grpSpPr>
        <p:pic>
          <p:nvPicPr>
            <p:cNvPr id="8" name="object 8"/>
            <p:cNvPicPr/>
            <p:nvPr/>
          </p:nvPicPr>
          <p:blipFill>
            <a:blip r:embed="rId5" cstate="print"/>
            <a:stretch>
              <a:fillRect/>
            </a:stretch>
          </p:blipFill>
          <p:spPr>
            <a:xfrm>
              <a:off x="6108192" y="944880"/>
              <a:ext cx="4611622" cy="888491"/>
            </a:xfrm>
            <a:prstGeom prst="rect">
              <a:avLst/>
            </a:prstGeom>
          </p:spPr>
        </p:pic>
        <p:pic>
          <p:nvPicPr>
            <p:cNvPr id="9" name="object 9"/>
            <p:cNvPicPr/>
            <p:nvPr/>
          </p:nvPicPr>
          <p:blipFill>
            <a:blip r:embed="rId6" cstate="print"/>
            <a:stretch>
              <a:fillRect/>
            </a:stretch>
          </p:blipFill>
          <p:spPr>
            <a:xfrm>
              <a:off x="1452372" y="489204"/>
              <a:ext cx="4328147" cy="1920239"/>
            </a:xfrm>
            <a:prstGeom prst="rect">
              <a:avLst/>
            </a:prstGeom>
          </p:spPr>
        </p:pic>
        <p:sp>
          <p:nvSpPr>
            <p:cNvPr id="10" name="object 10"/>
            <p:cNvSpPr/>
            <p:nvPr/>
          </p:nvSpPr>
          <p:spPr>
            <a:xfrm>
              <a:off x="5781293" y="511302"/>
              <a:ext cx="0" cy="1509395"/>
            </a:xfrm>
            <a:custGeom>
              <a:avLst/>
              <a:gdLst/>
              <a:ahLst/>
              <a:cxnLst/>
              <a:rect l="l" t="t" r="r" b="b"/>
              <a:pathLst>
                <a:path h="1509395">
                  <a:moveTo>
                    <a:pt x="0" y="0"/>
                  </a:moveTo>
                  <a:lnTo>
                    <a:pt x="0" y="1508861"/>
                  </a:lnTo>
                </a:path>
              </a:pathLst>
            </a:custGeom>
            <a:ln w="38100">
              <a:solidFill>
                <a:srgbClr val="5B9BD4"/>
              </a:solidFill>
            </a:ln>
          </p:spPr>
          <p:txBody>
            <a:bodyPr wrap="square" lIns="0" tIns="0" rIns="0" bIns="0" rtlCol="0"/>
            <a:lstStyle/>
            <a:p>
              <a:endParaRPr/>
            </a:p>
          </p:txBody>
        </p:sp>
      </p:grpSp>
      <p:sp>
        <p:nvSpPr>
          <p:cNvPr id="11" name="object 11"/>
          <p:cNvSpPr txBox="1"/>
          <p:nvPr/>
        </p:nvSpPr>
        <p:spPr>
          <a:xfrm>
            <a:off x="2790150" y="5873233"/>
            <a:ext cx="2533015" cy="623570"/>
          </a:xfrm>
          <a:prstGeom prst="rect">
            <a:avLst/>
          </a:prstGeom>
        </p:spPr>
        <p:txBody>
          <a:bodyPr vert="horz" wrap="square" lIns="0" tIns="109855" rIns="0" bIns="0" rtlCol="0">
            <a:spAutoFit/>
          </a:bodyPr>
          <a:lstStyle/>
          <a:p>
            <a:pPr marL="12700">
              <a:lnSpc>
                <a:spcPct val="100000"/>
              </a:lnSpc>
              <a:spcBef>
                <a:spcPts val="865"/>
              </a:spcBef>
            </a:pPr>
            <a:r>
              <a:rPr sz="1600" b="1" u="sng" spc="-10" dirty="0">
                <a:uFill>
                  <a:solidFill>
                    <a:srgbClr val="000000"/>
                  </a:solidFill>
                </a:uFill>
                <a:latin typeface="Calibri"/>
                <a:cs typeface="Calibri"/>
                <a:hlinkClick r:id="rId7"/>
              </a:rPr>
              <a:t>www.robofest.net</a:t>
            </a:r>
            <a:endParaRPr sz="1600">
              <a:latin typeface="Calibri"/>
              <a:cs typeface="Calibri"/>
            </a:endParaRPr>
          </a:p>
          <a:p>
            <a:pPr marL="318770">
              <a:lnSpc>
                <a:spcPct val="100000"/>
              </a:lnSpc>
              <a:spcBef>
                <a:spcPts val="580"/>
              </a:spcBef>
            </a:pPr>
            <a:r>
              <a:rPr sz="1200" b="1" dirty="0">
                <a:latin typeface="Calibri"/>
                <a:cs typeface="Calibri"/>
              </a:rPr>
              <a:t>Room</a:t>
            </a:r>
            <a:r>
              <a:rPr sz="1200" b="1" spc="-45" dirty="0">
                <a:latin typeface="Calibri"/>
                <a:cs typeface="Calibri"/>
              </a:rPr>
              <a:t> </a:t>
            </a:r>
            <a:r>
              <a:rPr sz="1200" b="1" dirty="0">
                <a:latin typeface="Calibri"/>
                <a:cs typeface="Calibri"/>
              </a:rPr>
              <a:t>J233</a:t>
            </a:r>
            <a:r>
              <a:rPr sz="1200" b="1" spc="-45" dirty="0">
                <a:latin typeface="Calibri"/>
                <a:cs typeface="Calibri"/>
              </a:rPr>
              <a:t> </a:t>
            </a:r>
            <a:r>
              <a:rPr sz="1200" b="1" spc="-10" dirty="0">
                <a:latin typeface="Calibri"/>
                <a:cs typeface="Calibri"/>
              </a:rPr>
              <a:t>Taubman</a:t>
            </a:r>
            <a:r>
              <a:rPr sz="1200" b="1" spc="-35" dirty="0">
                <a:latin typeface="Calibri"/>
                <a:cs typeface="Calibri"/>
              </a:rPr>
              <a:t> </a:t>
            </a:r>
            <a:r>
              <a:rPr sz="1200" b="1" dirty="0">
                <a:latin typeface="Calibri"/>
                <a:cs typeface="Calibri"/>
              </a:rPr>
              <a:t>Complex,</a:t>
            </a:r>
            <a:r>
              <a:rPr sz="1200" b="1" spc="-40" dirty="0">
                <a:latin typeface="Calibri"/>
                <a:cs typeface="Calibri"/>
              </a:rPr>
              <a:t> </a:t>
            </a:r>
            <a:r>
              <a:rPr sz="1200" b="1" spc="-25" dirty="0">
                <a:latin typeface="Calibri"/>
                <a:cs typeface="Calibri"/>
              </a:rPr>
              <a:t>LTU</a:t>
            </a:r>
            <a:endParaRPr sz="1200">
              <a:latin typeface="Calibri"/>
              <a:cs typeface="Calibri"/>
            </a:endParaRPr>
          </a:p>
        </p:txBody>
      </p:sp>
      <p:sp>
        <p:nvSpPr>
          <p:cNvPr id="12" name="object 12"/>
          <p:cNvSpPr txBox="1"/>
          <p:nvPr/>
        </p:nvSpPr>
        <p:spPr>
          <a:xfrm>
            <a:off x="5533350" y="5873233"/>
            <a:ext cx="3869054" cy="623570"/>
          </a:xfrm>
          <a:prstGeom prst="rect">
            <a:avLst/>
          </a:prstGeom>
        </p:spPr>
        <p:txBody>
          <a:bodyPr vert="horz" wrap="square" lIns="0" tIns="109855" rIns="0" bIns="0" rtlCol="0">
            <a:spAutoFit/>
          </a:bodyPr>
          <a:lstStyle/>
          <a:p>
            <a:pPr marL="12700">
              <a:lnSpc>
                <a:spcPct val="100000"/>
              </a:lnSpc>
              <a:spcBef>
                <a:spcPts val="865"/>
              </a:spcBef>
              <a:tabLst>
                <a:tab pos="2705100" algn="l"/>
              </a:tabLst>
            </a:pPr>
            <a:r>
              <a:rPr sz="1600" b="1" u="sng" spc="-10" dirty="0">
                <a:uFill>
                  <a:solidFill>
                    <a:srgbClr val="000000"/>
                  </a:solidFill>
                </a:uFill>
                <a:latin typeface="Calibri"/>
                <a:cs typeface="Calibri"/>
                <a:hlinkClick r:id="rId8"/>
              </a:rPr>
              <a:t>robofest@ltu.edu</a:t>
            </a:r>
            <a:r>
              <a:rPr sz="1600" b="1" u="none" dirty="0">
                <a:latin typeface="Calibri"/>
                <a:cs typeface="Calibri"/>
              </a:rPr>
              <a:t>	</a:t>
            </a:r>
            <a:r>
              <a:rPr sz="1600" u="none" spc="-10" dirty="0">
                <a:latin typeface="Calibri"/>
                <a:cs typeface="Calibri"/>
              </a:rPr>
              <a:t>248-204-</a:t>
            </a:r>
            <a:r>
              <a:rPr sz="1600" u="none" spc="-20" dirty="0">
                <a:latin typeface="Calibri"/>
                <a:cs typeface="Calibri"/>
              </a:rPr>
              <a:t>3568</a:t>
            </a:r>
            <a:endParaRPr sz="1600">
              <a:latin typeface="Calibri"/>
              <a:cs typeface="Calibri"/>
            </a:endParaRPr>
          </a:p>
          <a:p>
            <a:pPr marL="196850">
              <a:lnSpc>
                <a:spcPct val="100000"/>
              </a:lnSpc>
              <a:spcBef>
                <a:spcPts val="580"/>
              </a:spcBef>
            </a:pPr>
            <a:r>
              <a:rPr sz="1200" b="1" dirty="0">
                <a:latin typeface="Calibri"/>
                <a:cs typeface="Calibri"/>
              </a:rPr>
              <a:t>21000</a:t>
            </a:r>
            <a:r>
              <a:rPr sz="1200" b="1" spc="-30" dirty="0">
                <a:latin typeface="Calibri"/>
                <a:cs typeface="Calibri"/>
              </a:rPr>
              <a:t> </a:t>
            </a:r>
            <a:r>
              <a:rPr sz="1200" b="1" spc="-10" dirty="0">
                <a:latin typeface="Calibri"/>
                <a:cs typeface="Calibri"/>
              </a:rPr>
              <a:t>West</a:t>
            </a:r>
            <a:r>
              <a:rPr sz="1200" b="1" spc="-30" dirty="0">
                <a:latin typeface="Calibri"/>
                <a:cs typeface="Calibri"/>
              </a:rPr>
              <a:t> </a:t>
            </a:r>
            <a:r>
              <a:rPr sz="1200" b="1" dirty="0">
                <a:latin typeface="Calibri"/>
                <a:cs typeface="Calibri"/>
              </a:rPr>
              <a:t>10</a:t>
            </a:r>
            <a:r>
              <a:rPr sz="1200" b="1" spc="-30" dirty="0">
                <a:latin typeface="Calibri"/>
                <a:cs typeface="Calibri"/>
              </a:rPr>
              <a:t> </a:t>
            </a:r>
            <a:r>
              <a:rPr sz="1200" b="1" dirty="0">
                <a:latin typeface="Calibri"/>
                <a:cs typeface="Calibri"/>
              </a:rPr>
              <a:t>Mile</a:t>
            </a:r>
            <a:r>
              <a:rPr sz="1200" b="1" spc="-20" dirty="0">
                <a:latin typeface="Calibri"/>
                <a:cs typeface="Calibri"/>
              </a:rPr>
              <a:t> </a:t>
            </a:r>
            <a:r>
              <a:rPr sz="1200" b="1" dirty="0">
                <a:latin typeface="Calibri"/>
                <a:cs typeface="Calibri"/>
              </a:rPr>
              <a:t>Road,</a:t>
            </a:r>
            <a:r>
              <a:rPr sz="1200" b="1" spc="-25" dirty="0">
                <a:latin typeface="Calibri"/>
                <a:cs typeface="Calibri"/>
              </a:rPr>
              <a:t> </a:t>
            </a:r>
            <a:r>
              <a:rPr sz="1200" b="1" dirty="0">
                <a:latin typeface="Calibri"/>
                <a:cs typeface="Calibri"/>
              </a:rPr>
              <a:t>Southfield,</a:t>
            </a:r>
            <a:r>
              <a:rPr sz="1200" b="1" spc="-25" dirty="0">
                <a:latin typeface="Calibri"/>
                <a:cs typeface="Calibri"/>
              </a:rPr>
              <a:t> </a:t>
            </a:r>
            <a:r>
              <a:rPr sz="1200" b="1" dirty="0">
                <a:latin typeface="Calibri"/>
                <a:cs typeface="Calibri"/>
              </a:rPr>
              <a:t>MI</a:t>
            </a:r>
            <a:r>
              <a:rPr sz="1200" b="1" spc="-25" dirty="0">
                <a:latin typeface="Calibri"/>
                <a:cs typeface="Calibri"/>
              </a:rPr>
              <a:t> </a:t>
            </a:r>
            <a:r>
              <a:rPr sz="1200" b="1" dirty="0">
                <a:latin typeface="Calibri"/>
                <a:cs typeface="Calibri"/>
              </a:rPr>
              <a:t>48075,</a:t>
            </a:r>
            <a:r>
              <a:rPr sz="1200" b="1" spc="-15" dirty="0">
                <a:latin typeface="Calibri"/>
                <a:cs typeface="Calibri"/>
              </a:rPr>
              <a:t> </a:t>
            </a:r>
            <a:r>
              <a:rPr sz="1200" b="1" spc="-25" dirty="0">
                <a:latin typeface="Calibri"/>
                <a:cs typeface="Calibri"/>
              </a:rPr>
              <a:t>USA</a:t>
            </a:r>
            <a:endParaRPr sz="1200">
              <a:latin typeface="Calibri"/>
              <a:cs typeface="Calibri"/>
            </a:endParaRPr>
          </a:p>
        </p:txBody>
      </p:sp>
      <p:sp>
        <p:nvSpPr>
          <p:cNvPr id="13" name="object 13"/>
          <p:cNvSpPr txBox="1">
            <a:spLocks noGrp="1"/>
          </p:cNvSpPr>
          <p:nvPr>
            <p:ph type="title"/>
          </p:nvPr>
        </p:nvSpPr>
        <p:spPr>
          <a:xfrm>
            <a:off x="1167386" y="2374098"/>
            <a:ext cx="10034014" cy="673902"/>
          </a:xfrm>
          <a:prstGeom prst="rect">
            <a:avLst/>
          </a:prstGeom>
        </p:spPr>
        <p:txBody>
          <a:bodyPr vert="horz" wrap="square" lIns="0" tIns="12065" rIns="0" bIns="0" rtlCol="0">
            <a:spAutoFit/>
          </a:bodyPr>
          <a:lstStyle/>
          <a:p>
            <a:pPr marL="12700">
              <a:lnSpc>
                <a:spcPct val="100000"/>
              </a:lnSpc>
              <a:spcBef>
                <a:spcPts val="95"/>
              </a:spcBef>
            </a:pPr>
            <a:r>
              <a:rPr lang="es-MX" sz="4300" spc="95" dirty="0" smtClean="0">
                <a:solidFill>
                  <a:srgbClr val="F1F1F1"/>
                </a:solidFill>
              </a:rPr>
              <a:t>REGLAS GENERALES DE COMPETENCIA </a:t>
            </a:r>
            <a:endParaRPr sz="4300" dirty="0"/>
          </a:p>
        </p:txBody>
      </p:sp>
      <p:sp>
        <p:nvSpPr>
          <p:cNvPr id="14" name="object 14"/>
          <p:cNvSpPr txBox="1"/>
          <p:nvPr/>
        </p:nvSpPr>
        <p:spPr>
          <a:xfrm>
            <a:off x="1742090" y="3786039"/>
            <a:ext cx="8707755" cy="688650"/>
          </a:xfrm>
          <a:prstGeom prst="rect">
            <a:avLst/>
          </a:prstGeom>
        </p:spPr>
        <p:txBody>
          <a:bodyPr vert="horz" wrap="square" lIns="0" tIns="194310" rIns="0" bIns="0" rtlCol="0">
            <a:spAutoFit/>
          </a:bodyPr>
          <a:lstStyle/>
          <a:p>
            <a:pPr algn="ctr">
              <a:lnSpc>
                <a:spcPct val="100000"/>
              </a:lnSpc>
              <a:spcBef>
                <a:spcPts val="1530"/>
              </a:spcBef>
            </a:pPr>
            <a:r>
              <a:rPr sz="3200" spc="140" dirty="0">
                <a:latin typeface="Gill Sans MT"/>
                <a:cs typeface="Gill Sans MT"/>
              </a:rPr>
              <a:t>V2</a:t>
            </a:r>
            <a:r>
              <a:rPr sz="3200" spc="-55" dirty="0">
                <a:latin typeface="Gill Sans MT"/>
                <a:cs typeface="Gill Sans MT"/>
              </a:rPr>
              <a:t> </a:t>
            </a:r>
            <a:r>
              <a:rPr sz="3200" spc="495" dirty="0">
                <a:latin typeface="Gill Sans MT"/>
                <a:cs typeface="Gill Sans MT"/>
              </a:rPr>
              <a:t>–</a:t>
            </a:r>
            <a:r>
              <a:rPr sz="3200" spc="-40" dirty="0">
                <a:latin typeface="Gill Sans MT"/>
                <a:cs typeface="Gill Sans MT"/>
              </a:rPr>
              <a:t> </a:t>
            </a:r>
            <a:r>
              <a:rPr sz="3200" dirty="0">
                <a:latin typeface="Gill Sans MT"/>
                <a:cs typeface="Gill Sans MT"/>
              </a:rPr>
              <a:t>FINAL</a:t>
            </a:r>
            <a:r>
              <a:rPr sz="3200" spc="-30" dirty="0">
                <a:latin typeface="Gill Sans MT"/>
                <a:cs typeface="Gill Sans MT"/>
              </a:rPr>
              <a:t> </a:t>
            </a:r>
            <a:r>
              <a:rPr sz="3200" dirty="0">
                <a:latin typeface="Gill Sans MT"/>
                <a:cs typeface="Gill Sans MT"/>
              </a:rPr>
              <a:t>VERSION</a:t>
            </a:r>
            <a:r>
              <a:rPr sz="3200" spc="-40" dirty="0">
                <a:latin typeface="Gill Sans MT"/>
                <a:cs typeface="Gill Sans MT"/>
              </a:rPr>
              <a:t> </a:t>
            </a:r>
            <a:r>
              <a:rPr sz="3200" spc="60" dirty="0">
                <a:latin typeface="Gill Sans MT"/>
                <a:cs typeface="Gill Sans MT"/>
              </a:rPr>
              <a:t>for</a:t>
            </a:r>
            <a:r>
              <a:rPr sz="3200" spc="-50" dirty="0">
                <a:latin typeface="Gill Sans MT"/>
                <a:cs typeface="Gill Sans MT"/>
              </a:rPr>
              <a:t> </a:t>
            </a:r>
            <a:r>
              <a:rPr sz="3200" spc="190" dirty="0">
                <a:latin typeface="Gill Sans MT"/>
                <a:cs typeface="Gill Sans MT"/>
              </a:rPr>
              <a:t>2025</a:t>
            </a:r>
            <a:r>
              <a:rPr sz="3200" spc="-35" dirty="0">
                <a:latin typeface="Gill Sans MT"/>
                <a:cs typeface="Gill Sans MT"/>
              </a:rPr>
              <a:t> </a:t>
            </a:r>
            <a:r>
              <a:rPr sz="3200" spc="240" dirty="0" smtClean="0">
                <a:latin typeface="Gill Sans MT"/>
                <a:cs typeface="Gill Sans MT"/>
              </a:rPr>
              <a:t>Season</a:t>
            </a:r>
            <a:endParaRPr sz="3200" dirty="0">
              <a:latin typeface="Gill Sans MT"/>
              <a:cs typeface="Gill Sans MT"/>
            </a:endParaRPr>
          </a:p>
        </p:txBody>
      </p:sp>
      <p:sp>
        <p:nvSpPr>
          <p:cNvPr id="15" name="CuadroTexto 14"/>
          <p:cNvSpPr txBox="1"/>
          <p:nvPr/>
        </p:nvSpPr>
        <p:spPr>
          <a:xfrm>
            <a:off x="3962400" y="3124200"/>
            <a:ext cx="4031873" cy="369332"/>
          </a:xfrm>
          <a:prstGeom prst="rect">
            <a:avLst/>
          </a:prstGeom>
          <a:noFill/>
        </p:spPr>
        <p:txBody>
          <a:bodyPr wrap="none" rtlCol="0">
            <a:spAutoFit/>
          </a:bodyPr>
          <a:lstStyle/>
          <a:p>
            <a:r>
              <a:rPr lang="es-MX" dirty="0" smtClean="0"/>
              <a:t>APLICACIÓN A ROBOFEST LATAM </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1646407" y="2215895"/>
            <a:ext cx="551815" cy="4648200"/>
            <a:chOff x="11646407" y="2215895"/>
            <a:chExt cx="551815" cy="4648200"/>
          </a:xfrm>
        </p:grpSpPr>
        <p:sp>
          <p:nvSpPr>
            <p:cNvPr id="3" name="object 3"/>
            <p:cNvSpPr/>
            <p:nvPr/>
          </p:nvSpPr>
          <p:spPr>
            <a:xfrm>
              <a:off x="11652503" y="2221991"/>
              <a:ext cx="539750" cy="4636135"/>
            </a:xfrm>
            <a:custGeom>
              <a:avLst/>
              <a:gdLst/>
              <a:ahLst/>
              <a:cxnLst/>
              <a:rect l="l" t="t" r="r" b="b"/>
              <a:pathLst>
                <a:path w="539750" h="4636134">
                  <a:moveTo>
                    <a:pt x="539496" y="0"/>
                  </a:moveTo>
                  <a:lnTo>
                    <a:pt x="0" y="0"/>
                  </a:lnTo>
                  <a:lnTo>
                    <a:pt x="0" y="4636008"/>
                  </a:lnTo>
                  <a:lnTo>
                    <a:pt x="539496" y="4636008"/>
                  </a:lnTo>
                  <a:lnTo>
                    <a:pt x="539496" y="0"/>
                  </a:lnTo>
                  <a:close/>
                </a:path>
              </a:pathLst>
            </a:custGeom>
            <a:solidFill>
              <a:srgbClr val="2D75B6"/>
            </a:solidFill>
          </p:spPr>
          <p:txBody>
            <a:bodyPr wrap="square" lIns="0" tIns="0" rIns="0" bIns="0" rtlCol="0"/>
            <a:lstStyle/>
            <a:p>
              <a:endParaRPr/>
            </a:p>
          </p:txBody>
        </p:sp>
        <p:sp>
          <p:nvSpPr>
            <p:cNvPr id="4" name="object 4"/>
            <p:cNvSpPr/>
            <p:nvPr/>
          </p:nvSpPr>
          <p:spPr>
            <a:xfrm>
              <a:off x="11652503" y="2221991"/>
              <a:ext cx="539750" cy="4636135"/>
            </a:xfrm>
            <a:custGeom>
              <a:avLst/>
              <a:gdLst/>
              <a:ahLst/>
              <a:cxnLst/>
              <a:rect l="l" t="t" r="r" b="b"/>
              <a:pathLst>
                <a:path w="539750" h="4636134">
                  <a:moveTo>
                    <a:pt x="0" y="0"/>
                  </a:moveTo>
                  <a:lnTo>
                    <a:pt x="539496" y="0"/>
                  </a:lnTo>
                  <a:lnTo>
                    <a:pt x="539496" y="4636008"/>
                  </a:lnTo>
                  <a:lnTo>
                    <a:pt x="0" y="4636008"/>
                  </a:lnTo>
                  <a:lnTo>
                    <a:pt x="0" y="0"/>
                  </a:lnTo>
                  <a:close/>
                </a:path>
              </a:pathLst>
            </a:custGeom>
            <a:ln w="12191">
              <a:solidFill>
                <a:srgbClr val="41709C"/>
              </a:solidFill>
            </a:ln>
          </p:spPr>
          <p:txBody>
            <a:bodyPr wrap="square" lIns="0" tIns="0" rIns="0" bIns="0" rtlCol="0"/>
            <a:lstStyle/>
            <a:p>
              <a:endParaRPr/>
            </a:p>
          </p:txBody>
        </p:sp>
        <p:pic>
          <p:nvPicPr>
            <p:cNvPr id="5" name="object 5"/>
            <p:cNvPicPr/>
            <p:nvPr/>
          </p:nvPicPr>
          <p:blipFill>
            <a:blip r:embed="rId2" cstate="print"/>
            <a:stretch>
              <a:fillRect/>
            </a:stretch>
          </p:blipFill>
          <p:spPr>
            <a:xfrm>
              <a:off x="11792711" y="2682240"/>
              <a:ext cx="249935" cy="3809999"/>
            </a:xfrm>
            <a:prstGeom prst="rect">
              <a:avLst/>
            </a:prstGeom>
          </p:spPr>
        </p:pic>
      </p:grpSp>
      <p:pic>
        <p:nvPicPr>
          <p:cNvPr id="6" name="object 6"/>
          <p:cNvPicPr/>
          <p:nvPr/>
        </p:nvPicPr>
        <p:blipFill>
          <a:blip r:embed="rId3" cstate="print"/>
          <a:stretch>
            <a:fillRect/>
          </a:stretch>
        </p:blipFill>
        <p:spPr>
          <a:xfrm>
            <a:off x="11751564" y="408431"/>
            <a:ext cx="274318" cy="1408175"/>
          </a:xfrm>
          <a:prstGeom prst="rect">
            <a:avLst/>
          </a:prstGeom>
        </p:spPr>
      </p:pic>
      <p:sp>
        <p:nvSpPr>
          <p:cNvPr id="7" name="object 7"/>
          <p:cNvSpPr txBox="1">
            <a:spLocks noGrp="1"/>
          </p:cNvSpPr>
          <p:nvPr>
            <p:ph type="title"/>
          </p:nvPr>
        </p:nvSpPr>
        <p:spPr>
          <a:xfrm>
            <a:off x="535940" y="0"/>
            <a:ext cx="10237470" cy="574040"/>
          </a:xfrm>
          <a:prstGeom prst="rect">
            <a:avLst/>
          </a:prstGeom>
        </p:spPr>
        <p:txBody>
          <a:bodyPr vert="horz" wrap="square" lIns="0" tIns="12700" rIns="0" bIns="0" rtlCol="0">
            <a:spAutoFit/>
          </a:bodyPr>
          <a:lstStyle/>
          <a:p>
            <a:pPr marL="12700">
              <a:lnSpc>
                <a:spcPct val="100000"/>
              </a:lnSpc>
              <a:spcBef>
                <a:spcPts val="100"/>
              </a:spcBef>
            </a:pPr>
            <a:r>
              <a:rPr lang="es-MX" spc="204" dirty="0">
                <a:solidFill>
                  <a:srgbClr val="001F5F"/>
                </a:solidFill>
              </a:rPr>
              <a:t>Calendario de la temporada Robofest 2025</a:t>
            </a:r>
            <a:endParaRPr spc="204" dirty="0">
              <a:solidFill>
                <a:srgbClr val="001F5F"/>
              </a:solidFill>
            </a:endParaRPr>
          </a:p>
        </p:txBody>
      </p:sp>
      <p:sp>
        <p:nvSpPr>
          <p:cNvPr id="10" name="object 1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11" name="object 11"/>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12" name="object 12"/>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13" name="object 13"/>
          <p:cNvSpPr txBox="1">
            <a:spLocks noGrp="1"/>
          </p:cNvSpPr>
          <p:nvPr>
            <p:ph type="sldNum" sz="quarter" idx="7"/>
          </p:nvPr>
        </p:nvSpPr>
        <p:spPr>
          <a:prstGeom prst="rect">
            <a:avLst/>
          </a:prstGeom>
        </p:spPr>
        <p:txBody>
          <a:bodyPr vert="horz" wrap="square" lIns="0" tIns="1905" rIns="0" bIns="0" rtlCol="0">
            <a:spAutoFit/>
          </a:bodyPr>
          <a:lstStyle/>
          <a:p>
            <a:pPr marL="37465">
              <a:lnSpc>
                <a:spcPct val="100000"/>
              </a:lnSpc>
              <a:spcBef>
                <a:spcPts val="15"/>
              </a:spcBef>
            </a:pPr>
            <a:fld id="{81D60167-4931-47E6-BA6A-407CBD079E47}" type="slidenum">
              <a:rPr spc="-25" dirty="0"/>
              <a:t>10</a:t>
            </a:fld>
            <a:endParaRPr spc="-25" dirty="0"/>
          </a:p>
        </p:txBody>
      </p:sp>
      <p:sp>
        <p:nvSpPr>
          <p:cNvPr id="8" name="object 8"/>
          <p:cNvSpPr txBox="1">
            <a:spLocks noGrp="1"/>
          </p:cNvSpPr>
          <p:nvPr>
            <p:ph sz="half" idx="2"/>
          </p:nvPr>
        </p:nvSpPr>
        <p:spPr>
          <a:xfrm>
            <a:off x="650240" y="609600"/>
            <a:ext cx="5153025" cy="5937523"/>
          </a:xfrm>
          <a:prstGeom prst="rect">
            <a:avLst/>
          </a:prstGeom>
        </p:spPr>
        <p:txBody>
          <a:bodyPr vert="horz" wrap="square" lIns="0" tIns="88900" rIns="0" bIns="0" rtlCol="0">
            <a:spAutoFit/>
          </a:bodyPr>
          <a:lstStyle/>
          <a:p>
            <a:pPr marL="354965" indent="-342265">
              <a:lnSpc>
                <a:spcPct val="100000"/>
              </a:lnSpc>
              <a:spcBef>
                <a:spcPts val="700"/>
              </a:spcBef>
              <a:buFont typeface="Arial"/>
              <a:buChar char="•"/>
              <a:tabLst>
                <a:tab pos="354965" algn="l"/>
              </a:tabLst>
            </a:pPr>
            <a:r>
              <a:rPr lang="es-MX" b="1" dirty="0"/>
              <a:t>28 de septiembre de 2024: Reglas iniciales publicadas</a:t>
            </a:r>
          </a:p>
          <a:p>
            <a:pPr marL="354965" indent="-342265">
              <a:lnSpc>
                <a:spcPct val="100000"/>
              </a:lnSpc>
              <a:spcBef>
                <a:spcPts val="700"/>
              </a:spcBef>
              <a:buFont typeface="Arial"/>
              <a:buChar char="•"/>
              <a:tabLst>
                <a:tab pos="354965" algn="l"/>
              </a:tabLst>
            </a:pPr>
            <a:r>
              <a:rPr lang="es-MX" b="1" dirty="0"/>
              <a:t>4 de octubre: reunión inicial I en Zoom</a:t>
            </a:r>
          </a:p>
          <a:p>
            <a:pPr marL="354965" indent="-342265">
              <a:lnSpc>
                <a:spcPct val="100000"/>
              </a:lnSpc>
              <a:spcBef>
                <a:spcPts val="700"/>
              </a:spcBef>
              <a:buFont typeface="Arial"/>
              <a:buChar char="•"/>
              <a:tabLst>
                <a:tab pos="354965" algn="l"/>
              </a:tabLst>
            </a:pPr>
            <a:r>
              <a:rPr lang="es-MX" b="1" dirty="0"/>
              <a:t>Nov: Comienzan las competiciones internacionales</a:t>
            </a:r>
          </a:p>
          <a:p>
            <a:pPr marL="354965" indent="-342265">
              <a:lnSpc>
                <a:spcPct val="100000"/>
              </a:lnSpc>
              <a:spcBef>
                <a:spcPts val="700"/>
              </a:spcBef>
              <a:buFont typeface="Arial"/>
              <a:buChar char="•"/>
              <a:tabLst>
                <a:tab pos="354965" algn="l"/>
              </a:tabLst>
            </a:pPr>
            <a:r>
              <a:rPr lang="es-MX" b="1" dirty="0"/>
              <a:t>7 de noviembre: Reunión inicial II en Zoom</a:t>
            </a:r>
          </a:p>
          <a:p>
            <a:pPr marL="354965" indent="-342265">
              <a:lnSpc>
                <a:spcPct val="100000"/>
              </a:lnSpc>
              <a:spcBef>
                <a:spcPts val="700"/>
              </a:spcBef>
              <a:buFont typeface="Arial"/>
              <a:buChar char="•"/>
              <a:tabLst>
                <a:tab pos="354965" algn="l"/>
              </a:tabLst>
            </a:pPr>
            <a:r>
              <a:rPr lang="es-MX" b="1" dirty="0"/>
              <a:t>11 de enero de 2025: Reunión inicial III en LTU y Zoom</a:t>
            </a:r>
          </a:p>
          <a:p>
            <a:pPr marL="354965" indent="-342265">
              <a:lnSpc>
                <a:spcPct val="100000"/>
              </a:lnSpc>
              <a:spcBef>
                <a:spcPts val="700"/>
              </a:spcBef>
              <a:buFont typeface="Arial"/>
              <a:buChar char="•"/>
              <a:tabLst>
                <a:tab pos="354965" algn="l"/>
              </a:tabLst>
            </a:pPr>
            <a:r>
              <a:rPr lang="es-MX" b="1" dirty="0"/>
              <a:t>Ene ~ Feb: Talleres para equipos inscritos</a:t>
            </a:r>
          </a:p>
          <a:p>
            <a:pPr marL="354965" indent="-342265">
              <a:lnSpc>
                <a:spcPct val="100000"/>
              </a:lnSpc>
              <a:spcBef>
                <a:spcPts val="700"/>
              </a:spcBef>
              <a:buFont typeface="Arial"/>
              <a:buChar char="•"/>
              <a:tabLst>
                <a:tab pos="354965" algn="l"/>
              </a:tabLst>
            </a:pPr>
            <a:r>
              <a:rPr lang="es-MX" b="1" dirty="0"/>
              <a:t>15 de febrero: Calentamiento del juego y entrenamiento de jueces en LTU</a:t>
            </a:r>
          </a:p>
        </p:txBody>
      </p:sp>
      <p:sp>
        <p:nvSpPr>
          <p:cNvPr id="9" name="object 9"/>
          <p:cNvSpPr txBox="1">
            <a:spLocks noGrp="1"/>
          </p:cNvSpPr>
          <p:nvPr>
            <p:ph sz="half" idx="3"/>
          </p:nvPr>
        </p:nvSpPr>
        <p:spPr>
          <a:xfrm>
            <a:off x="6319520" y="609600"/>
            <a:ext cx="5195570" cy="3100849"/>
          </a:xfrm>
          <a:prstGeom prst="rect">
            <a:avLst/>
          </a:prstGeom>
        </p:spPr>
        <p:txBody>
          <a:bodyPr vert="horz" wrap="square" lIns="0" tIns="88900" rIns="0" bIns="0" rtlCol="0">
            <a:spAutoFit/>
          </a:bodyPr>
          <a:lstStyle/>
          <a:p>
            <a:pPr marL="354965" indent="-342265">
              <a:lnSpc>
                <a:spcPct val="100000"/>
              </a:lnSpc>
              <a:spcBef>
                <a:spcPts val="700"/>
              </a:spcBef>
              <a:buFont typeface="Arial"/>
              <a:buChar char="•"/>
              <a:tabLst>
                <a:tab pos="354965" algn="l"/>
              </a:tabLst>
            </a:pPr>
            <a:r>
              <a:rPr lang="es-MX" b="1" dirty="0" smtClean="0"/>
              <a:t>21 y 22 </a:t>
            </a:r>
            <a:r>
              <a:rPr lang="es-MX" b="1" dirty="0"/>
              <a:t>de febrero: </a:t>
            </a:r>
            <a:r>
              <a:rPr lang="es-MX" b="1" dirty="0" smtClean="0"/>
              <a:t>ROBOFEST LATAM. GIMNASIO LIC. ADOLFO LOPEZ MATEOS UAEMEX</a:t>
            </a:r>
            <a:endParaRPr lang="es-MX" b="1" dirty="0"/>
          </a:p>
          <a:p>
            <a:pPr marL="354965" indent="-342265">
              <a:lnSpc>
                <a:spcPct val="100000"/>
              </a:lnSpc>
              <a:spcBef>
                <a:spcPts val="700"/>
              </a:spcBef>
              <a:buFont typeface="Arial"/>
              <a:buChar char="•"/>
              <a:tabLst>
                <a:tab pos="354965" algn="l"/>
              </a:tabLst>
            </a:pPr>
            <a:r>
              <a:rPr lang="es-MX" b="1" dirty="0" smtClean="0"/>
              <a:t>por invitación de Michigan organizados en LTU</a:t>
            </a:r>
          </a:p>
          <a:p>
            <a:pPr marL="354965" indent="-342265">
              <a:lnSpc>
                <a:spcPct val="100000"/>
              </a:lnSpc>
              <a:spcBef>
                <a:spcPts val="700"/>
              </a:spcBef>
              <a:buFont typeface="Arial"/>
              <a:buChar char="•"/>
              <a:tabLst>
                <a:tab pos="354965" algn="l"/>
              </a:tabLst>
            </a:pPr>
            <a:r>
              <a:rPr lang="es-MX" b="1" dirty="0" smtClean="0"/>
              <a:t>15, </a:t>
            </a:r>
            <a:r>
              <a:rPr lang="es-MX" b="1" dirty="0"/>
              <a:t>16 y 17 de mayo: 26º Campeonato Mundial Robofest en LTU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6200"/>
            <a:ext cx="10237470" cy="574040"/>
          </a:xfrm>
          <a:prstGeom prst="rect">
            <a:avLst/>
          </a:prstGeom>
        </p:spPr>
        <p:txBody>
          <a:bodyPr vert="horz" wrap="square" lIns="0" tIns="12700" rIns="0" bIns="0" rtlCol="0">
            <a:spAutoFit/>
          </a:bodyPr>
          <a:lstStyle/>
          <a:p>
            <a:pPr marL="12700">
              <a:lnSpc>
                <a:spcPct val="100000"/>
              </a:lnSpc>
              <a:spcBef>
                <a:spcPts val="100"/>
              </a:spcBef>
            </a:pPr>
            <a:r>
              <a:rPr lang="es-MX" spc="220" dirty="0"/>
              <a:t>Formación de equipo</a:t>
            </a:r>
            <a:endParaRPr spc="120"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7465">
              <a:lnSpc>
                <a:spcPct val="100000"/>
              </a:lnSpc>
              <a:spcBef>
                <a:spcPts val="15"/>
              </a:spcBef>
            </a:pPr>
            <a:fld id="{81D60167-4931-47E6-BA6A-407CBD079E47}" type="slidenum">
              <a:rPr spc="-25" dirty="0"/>
              <a:t>11</a:t>
            </a:fld>
            <a:endParaRPr spc="-25" dirty="0"/>
          </a:p>
        </p:txBody>
      </p:sp>
      <p:sp>
        <p:nvSpPr>
          <p:cNvPr id="3" name="object 3"/>
          <p:cNvSpPr txBox="1"/>
          <p:nvPr/>
        </p:nvSpPr>
        <p:spPr>
          <a:xfrm>
            <a:off x="718819" y="945872"/>
            <a:ext cx="10737215" cy="5150128"/>
          </a:xfrm>
          <a:prstGeom prst="rect">
            <a:avLst/>
          </a:prstGeom>
        </p:spPr>
        <p:txBody>
          <a:bodyPr vert="horz" wrap="square" lIns="0" tIns="88900" rIns="0" bIns="0" rtlCol="0">
            <a:spAutoFit/>
          </a:bodyPr>
          <a:lstStyle/>
          <a:p>
            <a:pPr marL="377825" indent="-365125">
              <a:lnSpc>
                <a:spcPct val="100000"/>
              </a:lnSpc>
              <a:spcBef>
                <a:spcPts val="700"/>
              </a:spcBef>
              <a:buChar char="•"/>
              <a:tabLst>
                <a:tab pos="377825" algn="l"/>
              </a:tabLst>
            </a:pPr>
            <a:r>
              <a:rPr lang="es-MX" dirty="0" smtClean="0">
                <a:latin typeface="Arial"/>
                <a:cs typeface="Arial"/>
              </a:rPr>
              <a:t>Cualquier organización puede formar equipos (escuela, escuela en casa, organización cívica, club, etc.)</a:t>
            </a:r>
          </a:p>
          <a:p>
            <a:pPr marL="377825" indent="-365125">
              <a:lnSpc>
                <a:spcPct val="100000"/>
              </a:lnSpc>
              <a:spcBef>
                <a:spcPts val="700"/>
              </a:spcBef>
              <a:buChar char="•"/>
              <a:tabLst>
                <a:tab pos="377825" algn="l"/>
              </a:tabLst>
            </a:pPr>
            <a:r>
              <a:rPr lang="es-MX" dirty="0" smtClean="0">
                <a:latin typeface="Arial"/>
                <a:cs typeface="Arial"/>
              </a:rPr>
              <a:t>Las divisiones de nivel de grado para cada categoría de competencia se indican en la sección 3.</a:t>
            </a:r>
          </a:p>
          <a:p>
            <a:pPr marL="377825" indent="-365125">
              <a:lnSpc>
                <a:spcPct val="100000"/>
              </a:lnSpc>
              <a:spcBef>
                <a:spcPts val="700"/>
              </a:spcBef>
              <a:buChar char="•"/>
              <a:tabLst>
                <a:tab pos="377825" algn="l"/>
              </a:tabLst>
            </a:pPr>
            <a:r>
              <a:rPr lang="es-MX" dirty="0" smtClean="0">
                <a:latin typeface="Arial"/>
                <a:cs typeface="Arial"/>
              </a:rPr>
              <a:t>La “Solicitud de exención de división de edad” se puede completar durante la inscripción para excepciones de calificaciones.</a:t>
            </a:r>
          </a:p>
          <a:p>
            <a:pPr marL="377825" indent="-365125">
              <a:lnSpc>
                <a:spcPct val="100000"/>
              </a:lnSpc>
              <a:spcBef>
                <a:spcPts val="700"/>
              </a:spcBef>
              <a:buChar char="•"/>
              <a:tabLst>
                <a:tab pos="377825" algn="l"/>
              </a:tabLst>
            </a:pPr>
            <a:r>
              <a:rPr lang="es-MX" dirty="0" smtClean="0">
                <a:latin typeface="Arial"/>
                <a:cs typeface="Arial"/>
              </a:rPr>
              <a:t>Se permite jugar desde grados inferiores a la División Jr. y de la División Jr. a la División Sr. si el estudiante tiene un talento excepcional. Se deben especificar ejemplos.</a:t>
            </a:r>
          </a:p>
          <a:p>
            <a:pPr marL="377825" indent="-365125">
              <a:lnSpc>
                <a:spcPct val="100000"/>
              </a:lnSpc>
              <a:spcBef>
                <a:spcPts val="700"/>
              </a:spcBef>
              <a:buChar char="•"/>
              <a:tabLst>
                <a:tab pos="377825" algn="l"/>
              </a:tabLst>
            </a:pPr>
            <a:r>
              <a:rPr lang="es-MX" dirty="0" smtClean="0">
                <a:latin typeface="Arial"/>
                <a:cs typeface="Arial"/>
              </a:rPr>
              <a:t>Se desaconseja restarle importancia. Se debe especificar el motivo para solicitar la minimización.</a:t>
            </a:r>
          </a:p>
          <a:p>
            <a:pPr marL="377825" indent="-365125">
              <a:lnSpc>
                <a:spcPct val="100000"/>
              </a:lnSpc>
              <a:spcBef>
                <a:spcPts val="700"/>
              </a:spcBef>
              <a:buChar char="•"/>
              <a:tabLst>
                <a:tab pos="377825" algn="l"/>
              </a:tabLst>
            </a:pPr>
            <a:r>
              <a:rPr lang="es-MX" dirty="0" smtClean="0">
                <a:latin typeface="Arial"/>
                <a:cs typeface="Arial"/>
              </a:rPr>
              <a:t>En cualquier caso, los entrenadores deben obtener el consentimiento de todo su equipo y de sus padres y aceptar las disposiciones de la exención. Robofest notificará al entrenador la decisión de exención de edad</a:t>
            </a:r>
          </a:p>
          <a:p>
            <a:pPr marL="377825" indent="-365125">
              <a:lnSpc>
                <a:spcPct val="100000"/>
              </a:lnSpc>
              <a:spcBef>
                <a:spcPts val="700"/>
              </a:spcBef>
              <a:buChar char="•"/>
              <a:tabLst>
                <a:tab pos="377825" algn="l"/>
              </a:tabLst>
            </a:pPr>
            <a:r>
              <a:rPr lang="es-MX" dirty="0" smtClean="0">
                <a:latin typeface="Arial"/>
                <a:cs typeface="Arial"/>
              </a:rPr>
              <a:t>Un miembro del equipo puede unirse a varios equipos en otras competiciones, pero no en la misma categoría. (puede unirse a un equipo de Juego y a un equipo de Exhibición). Si un entrenador tiene varios equipos de Juego, un miembro solo puede unirse a un equipo de Juego.</a:t>
            </a:r>
          </a:p>
          <a:p>
            <a:pPr marL="377825" indent="-365125">
              <a:lnSpc>
                <a:spcPct val="100000"/>
              </a:lnSpc>
              <a:spcBef>
                <a:spcPts val="700"/>
              </a:spcBef>
              <a:buChar char="•"/>
              <a:tabLst>
                <a:tab pos="377825" algn="l"/>
              </a:tabLst>
            </a:pPr>
            <a:r>
              <a:rPr lang="es-MX" dirty="0" smtClean="0">
                <a:latin typeface="Arial"/>
                <a:cs typeface="Arial"/>
              </a:rPr>
              <a:t>Un equipo puede registrarse en varios sitios de clasificación si desea tener una segunda oportunidad de avanzar.</a:t>
            </a:r>
            <a:endParaRPr dirty="0">
              <a:latin typeface="Aria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52400"/>
            <a:ext cx="10237470" cy="574040"/>
          </a:xfrm>
          <a:prstGeom prst="rect">
            <a:avLst/>
          </a:prstGeom>
        </p:spPr>
        <p:txBody>
          <a:bodyPr vert="horz" wrap="square" lIns="0" tIns="12700" rIns="0" bIns="0" rtlCol="0">
            <a:spAutoFit/>
          </a:bodyPr>
          <a:lstStyle/>
          <a:p>
            <a:pPr marL="12700">
              <a:lnSpc>
                <a:spcPct val="100000"/>
              </a:lnSpc>
              <a:spcBef>
                <a:spcPts val="100"/>
              </a:spcBef>
            </a:pPr>
            <a:r>
              <a:rPr lang="es-MX" spc="135" dirty="0"/>
              <a:t>Calificación del entrenador</a:t>
            </a:r>
            <a:endParaRPr spc="110"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12</a:t>
            </a:fld>
            <a:endParaRPr spc="-25" dirty="0"/>
          </a:p>
        </p:txBody>
      </p:sp>
      <p:sp>
        <p:nvSpPr>
          <p:cNvPr id="3" name="object 3"/>
          <p:cNvSpPr txBox="1"/>
          <p:nvPr/>
        </p:nvSpPr>
        <p:spPr>
          <a:xfrm>
            <a:off x="718819" y="228600"/>
            <a:ext cx="10497820" cy="6503062"/>
          </a:xfrm>
          <a:prstGeom prst="rect">
            <a:avLst/>
          </a:prstGeom>
        </p:spPr>
        <p:txBody>
          <a:bodyPr vert="horz" wrap="square" lIns="0" tIns="140970" rIns="0" bIns="0" rtlCol="0">
            <a:spAutoFit/>
          </a:bodyPr>
          <a:lstStyle/>
          <a:p>
            <a:pPr marL="12700">
              <a:lnSpc>
                <a:spcPct val="100000"/>
              </a:lnSpc>
              <a:spcBef>
                <a:spcPts val="1110"/>
              </a:spcBef>
            </a:pPr>
            <a:r>
              <a:rPr lang="es-MX" sz="2000" dirty="0" smtClean="0">
                <a:latin typeface="Arial"/>
                <a:cs typeface="Arial"/>
              </a:rPr>
              <a:t>Los entrenadores del equipo Robofest deben:</a:t>
            </a:r>
          </a:p>
          <a:p>
            <a:pPr marL="12700">
              <a:lnSpc>
                <a:spcPct val="100000"/>
              </a:lnSpc>
              <a:spcBef>
                <a:spcPts val="1110"/>
              </a:spcBef>
            </a:pPr>
            <a:r>
              <a:rPr lang="es-MX" sz="2000" dirty="0" smtClean="0">
                <a:latin typeface="Arial"/>
                <a:cs typeface="Arial"/>
              </a:rPr>
              <a:t>Ser mayores de edad sin antecedentes penales.</a:t>
            </a:r>
          </a:p>
          <a:p>
            <a:pPr marL="12700">
              <a:lnSpc>
                <a:spcPct val="100000"/>
              </a:lnSpc>
              <a:spcBef>
                <a:spcPts val="1110"/>
              </a:spcBef>
            </a:pPr>
            <a:r>
              <a:rPr lang="es-MX" sz="2000" dirty="0" smtClean="0">
                <a:latin typeface="Arial"/>
                <a:cs typeface="Arial"/>
              </a:rPr>
              <a:t>Aceptar y cumplir el Compromiso del Entrenador (Página 21)</a:t>
            </a:r>
          </a:p>
          <a:p>
            <a:pPr marL="12700">
              <a:lnSpc>
                <a:spcPct val="100000"/>
              </a:lnSpc>
              <a:spcBef>
                <a:spcPts val="1110"/>
              </a:spcBef>
            </a:pPr>
            <a:r>
              <a:rPr lang="es-MX" sz="2000" dirty="0" smtClean="0">
                <a:latin typeface="Arial"/>
                <a:cs typeface="Arial"/>
              </a:rPr>
              <a:t>Regístrese en el sistema Robofest con una dirección de correo electrónico válida/confirmada y debe verificar la cuenta de correo electrónico periódicamente. El correo electrónico es el método de comunicación principal y oficial entre el organizador de Robofest y el entrenador.</a:t>
            </a:r>
          </a:p>
          <a:p>
            <a:pPr marL="12700">
              <a:lnSpc>
                <a:spcPct val="100000"/>
              </a:lnSpc>
              <a:spcBef>
                <a:spcPts val="1110"/>
              </a:spcBef>
            </a:pPr>
            <a:r>
              <a:rPr lang="es-MX" sz="2000" dirty="0" smtClean="0">
                <a:latin typeface="Arial"/>
                <a:cs typeface="Arial"/>
              </a:rPr>
              <a:t>Ingrese y verifique la información del equipo antes de que se cierre el registro (10 días antes de la competencia)</a:t>
            </a:r>
          </a:p>
          <a:p>
            <a:pPr marL="12700">
              <a:lnSpc>
                <a:spcPct val="100000"/>
              </a:lnSpc>
              <a:spcBef>
                <a:spcPts val="1110"/>
              </a:spcBef>
            </a:pPr>
            <a:r>
              <a:rPr lang="es-MX" sz="2000" dirty="0" smtClean="0">
                <a:latin typeface="Arial"/>
                <a:cs typeface="Arial"/>
              </a:rPr>
              <a:t>Los materiales personalizados de cada miembro del equipo se imprimirán tal como se ingresaron.</a:t>
            </a:r>
          </a:p>
          <a:p>
            <a:pPr marL="12700">
              <a:lnSpc>
                <a:spcPct val="100000"/>
              </a:lnSpc>
              <a:spcBef>
                <a:spcPts val="1110"/>
              </a:spcBef>
            </a:pPr>
            <a:r>
              <a:rPr lang="es-MX" sz="2000" dirty="0" smtClean="0">
                <a:latin typeface="Arial"/>
                <a:cs typeface="Arial"/>
              </a:rPr>
              <a:t>Robofest puede cobrar por reimprimir artículos debido a información ingresada incorrectamente</a:t>
            </a:r>
          </a:p>
          <a:p>
            <a:pPr marL="12700">
              <a:lnSpc>
                <a:spcPct val="100000"/>
              </a:lnSpc>
              <a:spcBef>
                <a:spcPts val="1110"/>
              </a:spcBef>
            </a:pPr>
            <a:r>
              <a:rPr lang="es-MX" sz="2000" dirty="0" smtClean="0">
                <a:latin typeface="Arial"/>
                <a:cs typeface="Arial"/>
              </a:rPr>
              <a:t>Coordinar evaluaciones (o encuestas) previas y posteriores en línea para ayudar a la administración de Robofest a recopilar datos sobre el aprendizaje de las materias STEAM de los estudiantes.</a:t>
            </a:r>
          </a:p>
          <a:p>
            <a:pPr marL="12700">
              <a:lnSpc>
                <a:spcPct val="100000"/>
              </a:lnSpc>
              <a:spcBef>
                <a:spcPts val="1110"/>
              </a:spcBef>
            </a:pPr>
            <a:r>
              <a:rPr lang="es-MX" sz="2000" dirty="0" smtClean="0">
                <a:latin typeface="Arial"/>
                <a:cs typeface="Arial"/>
              </a:rPr>
              <a:t>Facilitar, transportar y supervisar a los miembros del equipo en reuniones y eventos del equipo.</a:t>
            </a:r>
            <a:endParaRPr sz="2000" dirty="0">
              <a:latin typeface="Arial"/>
              <a:cs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52400"/>
            <a:ext cx="10237470" cy="574040"/>
          </a:xfrm>
          <a:prstGeom prst="rect">
            <a:avLst/>
          </a:prstGeom>
        </p:spPr>
        <p:txBody>
          <a:bodyPr vert="horz" wrap="square" lIns="0" tIns="12700" rIns="0" bIns="0" rtlCol="0">
            <a:spAutoFit/>
          </a:bodyPr>
          <a:lstStyle/>
          <a:p>
            <a:pPr marL="12700">
              <a:lnSpc>
                <a:spcPct val="100000"/>
              </a:lnSpc>
              <a:spcBef>
                <a:spcPts val="100"/>
              </a:spcBef>
            </a:pPr>
            <a:r>
              <a:rPr lang="es-MX" spc="175" dirty="0"/>
              <a:t>Equipos de entrenamiento</a:t>
            </a:r>
            <a:endParaRPr spc="260"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13</a:t>
            </a:fld>
            <a:endParaRPr spc="-25" dirty="0"/>
          </a:p>
        </p:txBody>
      </p:sp>
      <p:sp>
        <p:nvSpPr>
          <p:cNvPr id="3" name="object 3"/>
          <p:cNvSpPr txBox="1"/>
          <p:nvPr/>
        </p:nvSpPr>
        <p:spPr>
          <a:xfrm>
            <a:off x="718819" y="457200"/>
            <a:ext cx="10798175" cy="5960606"/>
          </a:xfrm>
          <a:prstGeom prst="rect">
            <a:avLst/>
          </a:prstGeom>
        </p:spPr>
        <p:txBody>
          <a:bodyPr vert="horz" wrap="square" lIns="0" tIns="12700" rIns="0" bIns="0" rtlCol="0">
            <a:spAutoFit/>
          </a:bodyPr>
          <a:lstStyle/>
          <a:p>
            <a:pPr marL="378460" marR="5080" indent="-365760">
              <a:lnSpc>
                <a:spcPct val="100000"/>
              </a:lnSpc>
              <a:spcBef>
                <a:spcPts val="100"/>
              </a:spcBef>
              <a:buChar char="•"/>
              <a:tabLst>
                <a:tab pos="378460" algn="l"/>
              </a:tabLst>
            </a:pPr>
            <a:r>
              <a:rPr lang="es-MX" sz="2400" dirty="0" smtClean="0">
                <a:latin typeface="Arial"/>
                <a:cs typeface="Arial"/>
              </a:rPr>
              <a:t>Los entrenadores, padres, maestros o mentores no pueden ensamblar directamente los robots ni escribir/editar el código del programa para el equipo en ningún momento.</a:t>
            </a:r>
          </a:p>
          <a:p>
            <a:pPr marL="378460" marR="5080" indent="-365760">
              <a:lnSpc>
                <a:spcPct val="100000"/>
              </a:lnSpc>
              <a:spcBef>
                <a:spcPts val="100"/>
              </a:spcBef>
              <a:buChar char="•"/>
              <a:tabLst>
                <a:tab pos="378460" algn="l"/>
              </a:tabLst>
            </a:pPr>
            <a:r>
              <a:rPr lang="es-MX" sz="2400" dirty="0" smtClean="0">
                <a:latin typeface="Arial"/>
                <a:cs typeface="Arial"/>
              </a:rPr>
              <a:t>Durante las sesiones de entrenamiento, los entrenadores deben enseñar y/o proporcionar la capacitación necesaria para que el equipo resuelva los problemas del desafío por sí solos.</a:t>
            </a:r>
          </a:p>
          <a:p>
            <a:pPr marL="378460" marR="5080" indent="-365760">
              <a:lnSpc>
                <a:spcPct val="100000"/>
              </a:lnSpc>
              <a:spcBef>
                <a:spcPts val="100"/>
              </a:spcBef>
              <a:buChar char="•"/>
              <a:tabLst>
                <a:tab pos="378460" algn="l"/>
              </a:tabLst>
            </a:pPr>
            <a:r>
              <a:rPr lang="es-MX" sz="2400" dirty="0" smtClean="0">
                <a:latin typeface="Arial"/>
                <a:cs typeface="Arial"/>
              </a:rPr>
              <a:t>Robofest recomienda que los entrenadores contraten mentores técnicos o entrenadores asistentes si es necesario. - Póngase en contacto con los capítulos locales del IEEE (Instituto de Ingenieros Eléctricos y Electrónicos) (patrocinador de la medalla Robofest), los capítulos de la ACM (Asociación para Maquinaria de Computación), sociedades de ingenieros, clubes de robótica, empresas de tecnología, colegios comunitarios o universidades para encontrar mentores técnicos voluntarios.</a:t>
            </a:r>
          </a:p>
          <a:p>
            <a:pPr marL="378460" marR="5080" indent="-365760">
              <a:lnSpc>
                <a:spcPct val="100000"/>
              </a:lnSpc>
              <a:spcBef>
                <a:spcPts val="100"/>
              </a:spcBef>
              <a:buChar char="•"/>
              <a:tabLst>
                <a:tab pos="378460" algn="l"/>
              </a:tabLst>
            </a:pPr>
            <a:r>
              <a:rPr lang="es-MX" sz="2400" dirty="0" smtClean="0">
                <a:latin typeface="Arial"/>
                <a:cs typeface="Arial"/>
              </a:rPr>
              <a:t>Robofest ofrece algunos talleres técnicos en LTU y/o en línea. También se encuentran disponibles libros, planes de estudios multimedia y otros recursos en línea.</a:t>
            </a:r>
            <a:endParaRPr sz="2400" dirty="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52400"/>
            <a:ext cx="12341860" cy="566822"/>
          </a:xfrm>
          <a:prstGeom prst="rect">
            <a:avLst/>
          </a:prstGeom>
        </p:spPr>
        <p:txBody>
          <a:bodyPr vert="horz" wrap="square" lIns="0" tIns="12700" rIns="0" bIns="0" rtlCol="0">
            <a:spAutoFit/>
          </a:bodyPr>
          <a:lstStyle/>
          <a:p>
            <a:pPr marL="12700">
              <a:lnSpc>
                <a:spcPct val="100000"/>
              </a:lnSpc>
              <a:spcBef>
                <a:spcPts val="100"/>
              </a:spcBef>
            </a:pPr>
            <a:r>
              <a:rPr lang="es-MX" spc="110" dirty="0"/>
              <a:t>Formulario de consentimiento y autorización de prensa</a:t>
            </a:r>
            <a:endParaRPr spc="105" dirty="0"/>
          </a:p>
        </p:txBody>
      </p:sp>
      <p:sp>
        <p:nvSpPr>
          <p:cNvPr id="7" name="object 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8" name="object 8"/>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9" name="object 9"/>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10" name="object 10"/>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14</a:t>
            </a:fld>
            <a:endParaRPr spc="-25" dirty="0"/>
          </a:p>
        </p:txBody>
      </p:sp>
      <p:sp>
        <p:nvSpPr>
          <p:cNvPr id="3" name="object 3"/>
          <p:cNvSpPr txBox="1"/>
          <p:nvPr/>
        </p:nvSpPr>
        <p:spPr>
          <a:xfrm>
            <a:off x="718819" y="381000"/>
            <a:ext cx="10750550" cy="3988271"/>
          </a:xfrm>
          <a:prstGeom prst="rect">
            <a:avLst/>
          </a:prstGeom>
        </p:spPr>
        <p:txBody>
          <a:bodyPr vert="horz" wrap="square" lIns="0" tIns="12700" rIns="0" bIns="0" rtlCol="0">
            <a:spAutoFit/>
          </a:bodyPr>
          <a:lstStyle/>
          <a:p>
            <a:pPr marL="377825" marR="1193165" indent="-365760">
              <a:lnSpc>
                <a:spcPct val="100000"/>
              </a:lnSpc>
              <a:spcBef>
                <a:spcPts val="100"/>
              </a:spcBef>
              <a:buChar char="•"/>
              <a:tabLst>
                <a:tab pos="377825" algn="l"/>
              </a:tabLst>
            </a:pPr>
            <a:r>
              <a:rPr lang="es-MX" dirty="0" smtClean="0">
                <a:latin typeface="Arial"/>
                <a:cs typeface="Arial"/>
              </a:rPr>
              <a:t>Todos los participantes del equipo deben presentar un Consentimiento Informado, Liberación y Autorización de Medios para cada evento, en principio y aceptar nuestra política de privacidad.</a:t>
            </a:r>
          </a:p>
          <a:p>
            <a:pPr marL="377825" marR="1193165" indent="-365760">
              <a:lnSpc>
                <a:spcPct val="100000"/>
              </a:lnSpc>
              <a:spcBef>
                <a:spcPts val="100"/>
              </a:spcBef>
              <a:buChar char="•"/>
              <a:tabLst>
                <a:tab pos="377825" algn="l"/>
              </a:tabLst>
            </a:pPr>
            <a:r>
              <a:rPr lang="es-MX" dirty="0" smtClean="0">
                <a:latin typeface="Arial"/>
                <a:cs typeface="Arial"/>
              </a:rPr>
              <a:t>Los entrenadores seleccionan el acuerdo con la Política de Privacidad y el Consentimiento Informado, publican la Autorización de Medios en línea cada vez que registran un equipo (no se requiere copia impresa)</a:t>
            </a:r>
          </a:p>
          <a:p>
            <a:pPr marL="377825" marR="1193165" indent="-365760">
              <a:lnSpc>
                <a:spcPct val="100000"/>
              </a:lnSpc>
              <a:spcBef>
                <a:spcPts val="100"/>
              </a:spcBef>
              <a:buChar char="•"/>
              <a:tabLst>
                <a:tab pos="377825" algn="l"/>
              </a:tabLst>
            </a:pPr>
            <a:r>
              <a:rPr lang="es-MX" dirty="0" smtClean="0">
                <a:latin typeface="Arial"/>
                <a:cs typeface="Arial"/>
              </a:rPr>
              <a:t>Los padres pueden completar el formulario del estudiante electrónicamente:</a:t>
            </a:r>
          </a:p>
          <a:p>
            <a:pPr marL="377825" marR="1193165" indent="-365760">
              <a:lnSpc>
                <a:spcPct val="100000"/>
              </a:lnSpc>
              <a:spcBef>
                <a:spcPts val="100"/>
              </a:spcBef>
              <a:buChar char="•"/>
              <a:tabLst>
                <a:tab pos="377825" algn="l"/>
              </a:tabLst>
            </a:pPr>
            <a:r>
              <a:rPr lang="es-MX" dirty="0" smtClean="0">
                <a:latin typeface="Arial"/>
                <a:cs typeface="Arial"/>
              </a:rPr>
              <a:t>	Si el entrenador no tiene el correo electrónico de los padres al momento de la inscripción, el entrenador puede ingresar su propia dirección de correo electrónico y luego reenviar el enlace al padre O el entrenador puede actualizar el correo electrónico de los padres y enviar el enlace en cualquier momento antes de la fecha de cierre del evento</a:t>
            </a:r>
          </a:p>
          <a:p>
            <a:pPr marL="377825" marR="1193165" indent="-365760">
              <a:lnSpc>
                <a:spcPct val="100000"/>
              </a:lnSpc>
              <a:spcBef>
                <a:spcPts val="100"/>
              </a:spcBef>
              <a:buChar char="•"/>
              <a:tabLst>
                <a:tab pos="377825" algn="l"/>
              </a:tabLst>
            </a:pPr>
            <a:r>
              <a:rPr lang="es-MX" dirty="0" smtClean="0">
                <a:latin typeface="Arial"/>
                <a:cs typeface="Arial"/>
              </a:rPr>
              <a:t>	Si no se ha enviado ningún formulario en línea, se debe entregar un formulario impreso (firmado por los padres) durante el </a:t>
            </a:r>
            <a:r>
              <a:rPr lang="es-MX" dirty="0" err="1" smtClean="0">
                <a:latin typeface="Arial"/>
                <a:cs typeface="Arial"/>
              </a:rPr>
              <a:t>check</a:t>
            </a:r>
            <a:r>
              <a:rPr lang="es-MX" dirty="0" smtClean="0">
                <a:latin typeface="Arial"/>
                <a:cs typeface="Arial"/>
              </a:rPr>
              <a:t>-in en la fecha del evento y/ O enviarse por correo electrónico directamente a  </a:t>
            </a:r>
            <a:r>
              <a:rPr lang="es-MX" dirty="0" smtClean="0">
                <a:latin typeface="Arial"/>
                <a:cs typeface="Arial"/>
                <a:hlinkClick r:id="rId2"/>
              </a:rPr>
              <a:t>ram@robofestmexico.org</a:t>
            </a:r>
            <a:r>
              <a:rPr lang="es-MX" dirty="0" smtClean="0">
                <a:latin typeface="Arial"/>
                <a:cs typeface="Arial"/>
              </a:rPr>
              <a:t> </a:t>
            </a:r>
            <a:endParaRPr sz="2100" dirty="0">
              <a:latin typeface="Arial"/>
              <a:cs typeface="Arial"/>
            </a:endParaRPr>
          </a:p>
        </p:txBody>
      </p:sp>
      <p:sp>
        <p:nvSpPr>
          <p:cNvPr id="6" name="object 6"/>
          <p:cNvSpPr txBox="1"/>
          <p:nvPr/>
        </p:nvSpPr>
        <p:spPr>
          <a:xfrm>
            <a:off x="1084601" y="5562600"/>
            <a:ext cx="5815330" cy="314960"/>
          </a:xfrm>
          <a:prstGeom prst="rect">
            <a:avLst/>
          </a:prstGeom>
        </p:spPr>
        <p:txBody>
          <a:bodyPr vert="horz" wrap="square" lIns="0" tIns="12065" rIns="0" bIns="0" rtlCol="0">
            <a:spAutoFit/>
          </a:bodyPr>
          <a:lstStyle/>
          <a:p>
            <a:pPr marL="12700">
              <a:lnSpc>
                <a:spcPct val="100000"/>
              </a:lnSpc>
              <a:spcBef>
                <a:spcPts val="95"/>
              </a:spcBef>
            </a:pPr>
            <a:r>
              <a:rPr sz="1900" u="sng" spc="-10" dirty="0">
                <a:solidFill>
                  <a:srgbClr val="0562C1"/>
                </a:solidFill>
                <a:uFill>
                  <a:solidFill>
                    <a:srgbClr val="0562C1"/>
                  </a:solidFill>
                </a:uFill>
                <a:latin typeface="Arial"/>
                <a:cs typeface="Arial"/>
                <a:hlinkClick r:id="rId3"/>
              </a:rPr>
              <a:t>https://robofest.net/RobofestConsentReleaseForm.pdf</a:t>
            </a:r>
            <a:endParaRPr sz="1900" dirty="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16840"/>
            <a:ext cx="10237470" cy="574040"/>
          </a:xfrm>
          <a:prstGeom prst="rect">
            <a:avLst/>
          </a:prstGeom>
        </p:spPr>
        <p:txBody>
          <a:bodyPr vert="horz" wrap="square" lIns="0" tIns="12700" rIns="0" bIns="0" rtlCol="0">
            <a:spAutoFit/>
          </a:bodyPr>
          <a:lstStyle/>
          <a:p>
            <a:pPr marL="12700">
              <a:lnSpc>
                <a:spcPct val="100000"/>
              </a:lnSpc>
              <a:spcBef>
                <a:spcPts val="100"/>
              </a:spcBef>
            </a:pPr>
            <a:r>
              <a:rPr lang="es-MX" spc="225" dirty="0"/>
              <a:t>Responsabilidades del equipo (1/3)</a:t>
            </a:r>
            <a:endParaRPr spc="190"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15</a:t>
            </a:fld>
            <a:endParaRPr spc="-25" dirty="0"/>
          </a:p>
        </p:txBody>
      </p:sp>
      <p:sp>
        <p:nvSpPr>
          <p:cNvPr id="3" name="object 3"/>
          <p:cNvSpPr txBox="1"/>
          <p:nvPr/>
        </p:nvSpPr>
        <p:spPr>
          <a:xfrm>
            <a:off x="718819" y="762000"/>
            <a:ext cx="10289540" cy="5207195"/>
          </a:xfrm>
          <a:prstGeom prst="rect">
            <a:avLst/>
          </a:prstGeom>
        </p:spPr>
        <p:txBody>
          <a:bodyPr vert="horz" wrap="square" lIns="0" tIns="46355" rIns="0" bIns="0" rtlCol="0">
            <a:spAutoFit/>
          </a:bodyPr>
          <a:lstStyle/>
          <a:p>
            <a:pPr marL="377825" indent="-365125">
              <a:lnSpc>
                <a:spcPct val="100000"/>
              </a:lnSpc>
              <a:spcBef>
                <a:spcPts val="365"/>
              </a:spcBef>
              <a:buChar char="•"/>
              <a:tabLst>
                <a:tab pos="377825" algn="l"/>
              </a:tabLst>
            </a:pPr>
            <a:r>
              <a:rPr lang="es-MX" sz="2400" dirty="0" smtClean="0">
                <a:latin typeface="Arial"/>
                <a:cs typeface="Arial"/>
              </a:rPr>
              <a:t>Respete el horario de apertura establecido por el anfitrión del sitio.</a:t>
            </a:r>
          </a:p>
          <a:p>
            <a:pPr marL="377825" indent="-365125">
              <a:lnSpc>
                <a:spcPct val="100000"/>
              </a:lnSpc>
              <a:spcBef>
                <a:spcPts val="365"/>
              </a:spcBef>
              <a:buChar char="•"/>
              <a:tabLst>
                <a:tab pos="377825" algn="l"/>
              </a:tabLst>
            </a:pPr>
            <a:r>
              <a:rPr lang="es-MX" sz="2400" dirty="0" smtClean="0">
                <a:latin typeface="Arial"/>
                <a:cs typeface="Arial"/>
              </a:rPr>
              <a:t>Traiga todos los materiales necesarios el día de la competencia:</a:t>
            </a:r>
          </a:p>
          <a:p>
            <a:pPr marL="377825" indent="-365125">
              <a:lnSpc>
                <a:spcPct val="100000"/>
              </a:lnSpc>
              <a:spcBef>
                <a:spcPts val="365"/>
              </a:spcBef>
              <a:buChar char="•"/>
              <a:tabLst>
                <a:tab pos="377825" algn="l"/>
              </a:tabLst>
            </a:pPr>
            <a:r>
              <a:rPr lang="es-MX" sz="2400" dirty="0" smtClean="0">
                <a:latin typeface="Arial"/>
                <a:cs typeface="Arial"/>
              </a:rPr>
              <a:t>Robot(s), repuestos y baterías adicionales (o cargador)</a:t>
            </a:r>
          </a:p>
          <a:p>
            <a:pPr marL="377825" indent="-365125">
              <a:lnSpc>
                <a:spcPct val="100000"/>
              </a:lnSpc>
              <a:spcBef>
                <a:spcPts val="365"/>
              </a:spcBef>
              <a:buChar char="•"/>
              <a:tabLst>
                <a:tab pos="377825" algn="l"/>
              </a:tabLst>
            </a:pPr>
            <a:r>
              <a:rPr lang="es-MX" sz="2400" dirty="0" smtClean="0">
                <a:latin typeface="Arial"/>
                <a:cs typeface="Arial"/>
              </a:rPr>
              <a:t>Laptop u otra computadora para que cada equipo resuelva factores desconocidos o se ajuste a las condiciones de iluminación.</a:t>
            </a:r>
          </a:p>
          <a:p>
            <a:pPr marL="377825" indent="-365125">
              <a:lnSpc>
                <a:spcPct val="100000"/>
              </a:lnSpc>
              <a:spcBef>
                <a:spcPts val="365"/>
              </a:spcBef>
              <a:buChar char="•"/>
              <a:tabLst>
                <a:tab pos="377825" algn="l"/>
              </a:tabLst>
            </a:pPr>
            <a:r>
              <a:rPr lang="es-MX" sz="2400" dirty="0" smtClean="0">
                <a:latin typeface="Arial"/>
                <a:cs typeface="Arial"/>
              </a:rPr>
              <a:t>Regleta y cable de alimentación</a:t>
            </a:r>
          </a:p>
          <a:p>
            <a:pPr marL="377825" indent="-365125">
              <a:lnSpc>
                <a:spcPct val="100000"/>
              </a:lnSpc>
              <a:spcBef>
                <a:spcPts val="365"/>
              </a:spcBef>
              <a:buChar char="•"/>
              <a:tabLst>
                <a:tab pos="377825" algn="l"/>
              </a:tabLst>
            </a:pPr>
            <a:r>
              <a:rPr lang="es-MX" sz="2400" dirty="0" smtClean="0">
                <a:latin typeface="Arial"/>
                <a:cs typeface="Arial"/>
              </a:rPr>
              <a:t>Equipos de estilo de exposición (</a:t>
            </a:r>
            <a:r>
              <a:rPr lang="es-MX" sz="2400" dirty="0" err="1" smtClean="0">
                <a:latin typeface="Arial"/>
                <a:cs typeface="Arial"/>
              </a:rPr>
              <a:t>Exhibition</a:t>
            </a:r>
            <a:r>
              <a:rPr lang="es-MX" sz="2400" dirty="0" smtClean="0">
                <a:latin typeface="Arial"/>
                <a:cs typeface="Arial"/>
              </a:rPr>
              <a:t>, </a:t>
            </a:r>
            <a:r>
              <a:rPr lang="es-MX" sz="2400" dirty="0" err="1" smtClean="0">
                <a:latin typeface="Arial"/>
                <a:cs typeface="Arial"/>
              </a:rPr>
              <a:t>RoboArts</a:t>
            </a:r>
            <a:r>
              <a:rPr lang="es-MX" sz="2400" dirty="0" smtClean="0">
                <a:latin typeface="Arial"/>
                <a:cs typeface="Arial"/>
              </a:rPr>
              <a:t> y </a:t>
            </a:r>
            <a:r>
              <a:rPr lang="es-MX" sz="2400" dirty="0" err="1" smtClean="0">
                <a:latin typeface="Arial"/>
                <a:cs typeface="Arial"/>
              </a:rPr>
              <a:t>RoboMed</a:t>
            </a:r>
            <a:r>
              <a:rPr lang="es-MX" sz="2400" dirty="0" smtClean="0">
                <a:latin typeface="Arial"/>
                <a:cs typeface="Arial"/>
              </a:rPr>
              <a:t>): carteles para presentar el proyecto y todos los materiales necesarios.</a:t>
            </a:r>
          </a:p>
          <a:p>
            <a:pPr marL="377825" indent="-365125">
              <a:lnSpc>
                <a:spcPct val="100000"/>
              </a:lnSpc>
              <a:spcBef>
                <a:spcPts val="365"/>
              </a:spcBef>
              <a:buChar char="•"/>
              <a:tabLst>
                <a:tab pos="377825" algn="l"/>
              </a:tabLst>
            </a:pPr>
            <a:r>
              <a:rPr lang="es-MX" sz="2400" dirty="0" smtClean="0">
                <a:latin typeface="Arial"/>
                <a:cs typeface="Arial"/>
              </a:rPr>
              <a:t>Formularios de consentimiento y autorización de prensa firmados para los miembros del equipo y los voluntarios del equipo, si no se completan en línea o se envían por correo electrónico a </a:t>
            </a:r>
            <a:r>
              <a:rPr lang="es-MX" sz="2400" dirty="0" smtClean="0">
                <a:latin typeface="Arial"/>
                <a:cs typeface="Arial"/>
                <a:hlinkClick r:id="rId2"/>
              </a:rPr>
              <a:t>ram@robofestmexico.org</a:t>
            </a:r>
            <a:endParaRPr lang="es-MX" sz="2400" dirty="0" smtClean="0">
              <a:latin typeface="Arial"/>
              <a:cs typeface="Arial"/>
            </a:endParaRPr>
          </a:p>
          <a:p>
            <a:pPr marL="377825" indent="-365125">
              <a:lnSpc>
                <a:spcPct val="100000"/>
              </a:lnSpc>
              <a:spcBef>
                <a:spcPts val="365"/>
              </a:spcBef>
              <a:buChar char="•"/>
              <a:tabLst>
                <a:tab pos="377825" algn="l"/>
              </a:tabLst>
            </a:pPr>
            <a:r>
              <a:rPr lang="es-MX" sz="2400" dirty="0" smtClean="0">
                <a:latin typeface="Arial"/>
                <a:cs typeface="Arial"/>
              </a:rPr>
              <a:t>Tarifa de registro en el sitio, si su sitio calificado cobra una tarifa de registro. Revisa la página web de tu sitio</a:t>
            </a:r>
            <a:endParaRPr sz="240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93040"/>
            <a:ext cx="10237470" cy="574040"/>
          </a:xfrm>
          <a:prstGeom prst="rect">
            <a:avLst/>
          </a:prstGeom>
        </p:spPr>
        <p:txBody>
          <a:bodyPr vert="horz" wrap="square" lIns="0" tIns="12700" rIns="0" bIns="0" rtlCol="0">
            <a:spAutoFit/>
          </a:bodyPr>
          <a:lstStyle/>
          <a:p>
            <a:pPr marL="12700">
              <a:lnSpc>
                <a:spcPct val="100000"/>
              </a:lnSpc>
              <a:spcBef>
                <a:spcPts val="100"/>
              </a:spcBef>
            </a:pPr>
            <a:r>
              <a:rPr lang="es-MX" spc="225" dirty="0"/>
              <a:t>Responsabilidades del equipo </a:t>
            </a:r>
            <a:r>
              <a:rPr spc="190" dirty="0" smtClean="0"/>
              <a:t>(</a:t>
            </a:r>
            <a:r>
              <a:rPr spc="190" dirty="0"/>
              <a:t>2/3)</a:t>
            </a:r>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16</a:t>
            </a:fld>
            <a:endParaRPr spc="-25" dirty="0"/>
          </a:p>
        </p:txBody>
      </p:sp>
      <p:sp>
        <p:nvSpPr>
          <p:cNvPr id="3" name="object 3"/>
          <p:cNvSpPr txBox="1"/>
          <p:nvPr/>
        </p:nvSpPr>
        <p:spPr>
          <a:xfrm>
            <a:off x="718819" y="304800"/>
            <a:ext cx="10394950" cy="6615914"/>
          </a:xfrm>
          <a:prstGeom prst="rect">
            <a:avLst/>
          </a:prstGeom>
        </p:spPr>
        <p:txBody>
          <a:bodyPr vert="horz" wrap="square" lIns="0" tIns="151130" rIns="0" bIns="0" rtlCol="0">
            <a:spAutoFit/>
          </a:bodyPr>
          <a:lstStyle/>
          <a:p>
            <a:pPr marL="377825" indent="-365125">
              <a:lnSpc>
                <a:spcPct val="100000"/>
              </a:lnSpc>
              <a:spcBef>
                <a:spcPts val="1190"/>
              </a:spcBef>
              <a:buChar char="•"/>
              <a:tabLst>
                <a:tab pos="377825" algn="l"/>
              </a:tabLst>
            </a:pPr>
            <a:r>
              <a:rPr lang="es-MX" sz="2400" dirty="0" smtClean="0">
                <a:latin typeface="Arial"/>
                <a:cs typeface="Arial"/>
              </a:rPr>
              <a:t>Siga las reglas del área de PITS:</a:t>
            </a:r>
          </a:p>
          <a:p>
            <a:pPr marL="377825" indent="-365125">
              <a:lnSpc>
                <a:spcPct val="100000"/>
              </a:lnSpc>
              <a:spcBef>
                <a:spcPts val="1190"/>
              </a:spcBef>
              <a:buChar char="•"/>
              <a:tabLst>
                <a:tab pos="377825" algn="l"/>
              </a:tabLst>
            </a:pPr>
            <a:r>
              <a:rPr lang="es-MX" sz="2400" dirty="0" smtClean="0">
                <a:latin typeface="Arial"/>
                <a:cs typeface="Arial"/>
              </a:rPr>
              <a:t>Solo los participantes oficiales del equipo pueden ingresar al área de PITS (mesa del equipo)</a:t>
            </a:r>
          </a:p>
          <a:p>
            <a:pPr marL="377825" indent="-365125">
              <a:lnSpc>
                <a:spcPct val="100000"/>
              </a:lnSpc>
              <a:spcBef>
                <a:spcPts val="1190"/>
              </a:spcBef>
              <a:buChar char="•"/>
              <a:tabLst>
                <a:tab pos="377825" algn="l"/>
              </a:tabLst>
            </a:pPr>
            <a:r>
              <a:rPr lang="es-MX" sz="2400" dirty="0" smtClean="0">
                <a:latin typeface="Arial"/>
                <a:cs typeface="Arial"/>
              </a:rPr>
              <a:t>No se permiten adultos en el área de PITS durante el tiempo de trabajo para todas las categorías de Estilo de Juego.</a:t>
            </a:r>
          </a:p>
          <a:p>
            <a:pPr marL="377825" indent="-365125">
              <a:lnSpc>
                <a:spcPct val="100000"/>
              </a:lnSpc>
              <a:spcBef>
                <a:spcPts val="1190"/>
              </a:spcBef>
              <a:buChar char="•"/>
              <a:tabLst>
                <a:tab pos="377825" algn="l"/>
              </a:tabLst>
            </a:pPr>
            <a:r>
              <a:rPr lang="es-MX" sz="2400" dirty="0" smtClean="0">
                <a:latin typeface="Arial"/>
                <a:cs typeface="Arial"/>
              </a:rPr>
              <a:t>Los adultos pueden ayudar a transportar los materiales del equipo, acompañados por un supervisor, pero deben abandonar inmediatamente el área de boxes para todas las categorías de estilos de juego.</a:t>
            </a:r>
          </a:p>
          <a:p>
            <a:pPr marL="377825" indent="-365125">
              <a:lnSpc>
                <a:spcPct val="100000"/>
              </a:lnSpc>
              <a:spcBef>
                <a:spcPts val="1190"/>
              </a:spcBef>
              <a:buChar char="•"/>
              <a:tabLst>
                <a:tab pos="377825" algn="l"/>
              </a:tabLst>
            </a:pPr>
            <a:r>
              <a:rPr lang="es-MX" sz="2400" dirty="0" smtClean="0">
                <a:latin typeface="Arial"/>
                <a:cs typeface="Arial"/>
              </a:rPr>
              <a:t>Pueden aplicarse restricciones adicionales para categorías específicas.</a:t>
            </a:r>
          </a:p>
          <a:p>
            <a:pPr marL="377825" indent="-365125">
              <a:lnSpc>
                <a:spcPct val="100000"/>
              </a:lnSpc>
              <a:spcBef>
                <a:spcPts val="1190"/>
              </a:spcBef>
              <a:buChar char="•"/>
              <a:tabLst>
                <a:tab pos="377825" algn="l"/>
              </a:tabLst>
            </a:pPr>
            <a:r>
              <a:rPr lang="es-MX" sz="2400" dirty="0" smtClean="0">
                <a:latin typeface="Arial"/>
                <a:cs typeface="Arial"/>
              </a:rPr>
              <a:t>Los estudiantes en el área de PITS tienen prohibido interactuar con adultos mediante conexión inalámbrica, Bluetooth o cualquier otra forma de comunicación.</a:t>
            </a:r>
          </a:p>
          <a:p>
            <a:pPr marL="377825" indent="-365125">
              <a:lnSpc>
                <a:spcPct val="100000"/>
              </a:lnSpc>
              <a:spcBef>
                <a:spcPts val="1190"/>
              </a:spcBef>
              <a:buChar char="•"/>
              <a:tabLst>
                <a:tab pos="377825" algn="l"/>
              </a:tabLst>
            </a:pPr>
            <a:r>
              <a:rPr lang="es-MX" sz="2400" dirty="0" smtClean="0">
                <a:latin typeface="Arial"/>
                <a:cs typeface="Arial"/>
              </a:rPr>
              <a:t>Por motivos de seguridad, sugerimos que los miembros del equipo cierren sus computadoras portátiles cuando se alejen de cualquier mesa del equipo para realizar una práctica.</a:t>
            </a:r>
            <a:endParaRPr sz="2400" dirty="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s-MX" spc="225" dirty="0"/>
              <a:t>Responsabilidades del equipo </a:t>
            </a:r>
            <a:r>
              <a:rPr spc="190" dirty="0" smtClean="0"/>
              <a:t>(</a:t>
            </a:r>
            <a:r>
              <a:rPr spc="190" dirty="0"/>
              <a:t>3/3)</a:t>
            </a:r>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17</a:t>
            </a:fld>
            <a:endParaRPr spc="-25" dirty="0"/>
          </a:p>
        </p:txBody>
      </p:sp>
      <p:sp>
        <p:nvSpPr>
          <p:cNvPr id="3" name="object 3"/>
          <p:cNvSpPr txBox="1"/>
          <p:nvPr/>
        </p:nvSpPr>
        <p:spPr>
          <a:xfrm>
            <a:off x="718819" y="1143000"/>
            <a:ext cx="10785475" cy="5278368"/>
          </a:xfrm>
          <a:prstGeom prst="rect">
            <a:avLst/>
          </a:prstGeom>
        </p:spPr>
        <p:txBody>
          <a:bodyPr vert="horz" wrap="square" lIns="0" tIns="88900" rIns="0" bIns="0" rtlCol="0">
            <a:spAutoFit/>
          </a:bodyPr>
          <a:lstStyle/>
          <a:p>
            <a:pPr marL="377825" indent="-365125">
              <a:lnSpc>
                <a:spcPct val="100000"/>
              </a:lnSpc>
              <a:spcBef>
                <a:spcPts val="700"/>
              </a:spcBef>
              <a:buChar char="•"/>
              <a:tabLst>
                <a:tab pos="377825" algn="l"/>
              </a:tabLst>
            </a:pPr>
            <a:r>
              <a:rPr lang="es-MX" sz="2800" dirty="0" smtClean="0">
                <a:latin typeface="Arial"/>
                <a:cs typeface="Arial"/>
              </a:rPr>
              <a:t>Los participantes no deben interferir con otros equipos de ninguna manera.</a:t>
            </a:r>
          </a:p>
          <a:p>
            <a:pPr marL="377825" indent="-365125">
              <a:lnSpc>
                <a:spcPct val="100000"/>
              </a:lnSpc>
              <a:spcBef>
                <a:spcPts val="700"/>
              </a:spcBef>
              <a:buChar char="•"/>
              <a:tabLst>
                <a:tab pos="377825" algn="l"/>
              </a:tabLst>
            </a:pPr>
            <a:r>
              <a:rPr lang="es-MX" sz="2800" dirty="0" smtClean="0">
                <a:latin typeface="Arial"/>
                <a:cs typeface="Arial"/>
              </a:rPr>
              <a:t>Los participantes, entrenadores, padres y espectadores deben ser respetuosos con todos los equipos.</a:t>
            </a:r>
          </a:p>
          <a:p>
            <a:pPr marL="377825" indent="-365125">
              <a:lnSpc>
                <a:spcPct val="100000"/>
              </a:lnSpc>
              <a:spcBef>
                <a:spcPts val="700"/>
              </a:spcBef>
              <a:buChar char="•"/>
              <a:tabLst>
                <a:tab pos="377825" algn="l"/>
              </a:tabLst>
            </a:pPr>
            <a:r>
              <a:rPr lang="es-MX" sz="2800" dirty="0" smtClean="0">
                <a:latin typeface="Arial"/>
                <a:cs typeface="Arial"/>
              </a:rPr>
              <a:t>No hacer ruidos innecesarios que puedan molestar a otros equipos. No deben usar palabras altisonantes.</a:t>
            </a:r>
          </a:p>
          <a:p>
            <a:pPr marL="377825" indent="-365125">
              <a:lnSpc>
                <a:spcPct val="100000"/>
              </a:lnSpc>
              <a:spcBef>
                <a:spcPts val="700"/>
              </a:spcBef>
              <a:buChar char="•"/>
              <a:tabLst>
                <a:tab pos="377825" algn="l"/>
              </a:tabLst>
            </a:pPr>
            <a:r>
              <a:rPr lang="es-MX" sz="2800" dirty="0" smtClean="0">
                <a:latin typeface="Arial"/>
                <a:cs typeface="Arial"/>
              </a:rPr>
              <a:t>No se permite violencia en ningún sentido</a:t>
            </a:r>
          </a:p>
          <a:p>
            <a:pPr marL="377825" indent="-365125">
              <a:lnSpc>
                <a:spcPct val="100000"/>
              </a:lnSpc>
              <a:spcBef>
                <a:spcPts val="700"/>
              </a:spcBef>
              <a:buChar char="•"/>
              <a:tabLst>
                <a:tab pos="377825" algn="l"/>
              </a:tabLst>
            </a:pPr>
            <a:r>
              <a:rPr lang="es-MX" sz="2800" dirty="0" smtClean="0">
                <a:latin typeface="Arial"/>
                <a:cs typeface="Arial"/>
              </a:rPr>
              <a:t>No se permite comida ni bebida dentro de los </a:t>
            </a:r>
            <a:r>
              <a:rPr lang="es-MX" sz="2800" dirty="0" err="1" smtClean="0">
                <a:latin typeface="Arial"/>
                <a:cs typeface="Arial"/>
              </a:rPr>
              <a:t>pits</a:t>
            </a:r>
            <a:r>
              <a:rPr lang="es-MX" sz="2800" dirty="0" smtClean="0">
                <a:latin typeface="Arial"/>
                <a:cs typeface="Arial"/>
              </a:rPr>
              <a:t> y áreas de competencia. (salvo los energéticos aportados por RLATAM)</a:t>
            </a:r>
          </a:p>
          <a:p>
            <a:pPr marL="377825" indent="-365125">
              <a:lnSpc>
                <a:spcPct val="100000"/>
              </a:lnSpc>
              <a:spcBef>
                <a:spcPts val="700"/>
              </a:spcBef>
              <a:buChar char="•"/>
              <a:tabLst>
                <a:tab pos="377825" algn="l"/>
              </a:tabLst>
            </a:pPr>
            <a:r>
              <a:rPr lang="es-MX" sz="2800" dirty="0" smtClean="0">
                <a:latin typeface="Arial"/>
                <a:cs typeface="Arial"/>
              </a:rPr>
              <a:t>No se permiten fotografías con flash dentro del área de competencia.</a:t>
            </a:r>
            <a:endParaRPr sz="2800" dirty="0">
              <a:latin typeface="Arial"/>
              <a:cs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470689"/>
            <a:ext cx="11220449" cy="566822"/>
          </a:xfrm>
          <a:prstGeom prst="rect">
            <a:avLst/>
          </a:prstGeom>
        </p:spPr>
        <p:txBody>
          <a:bodyPr vert="horz" wrap="square" lIns="0" tIns="12700" rIns="0" bIns="0" rtlCol="0">
            <a:spAutoFit/>
          </a:bodyPr>
          <a:lstStyle/>
          <a:p>
            <a:pPr marL="12700">
              <a:lnSpc>
                <a:spcPct val="100000"/>
              </a:lnSpc>
              <a:spcBef>
                <a:spcPts val="100"/>
              </a:spcBef>
            </a:pPr>
            <a:r>
              <a:rPr lang="es-MX" spc="220" dirty="0"/>
              <a:t>Equipo de Voluntarios, Patrocinadores y Publicidad</a:t>
            </a:r>
            <a:endParaRPr spc="150"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18</a:t>
            </a:fld>
            <a:endParaRPr spc="-25" dirty="0"/>
          </a:p>
        </p:txBody>
      </p:sp>
      <p:sp>
        <p:nvSpPr>
          <p:cNvPr id="3" name="object 3"/>
          <p:cNvSpPr txBox="1">
            <a:spLocks noGrp="1"/>
          </p:cNvSpPr>
          <p:nvPr>
            <p:ph type="body" idx="1"/>
          </p:nvPr>
        </p:nvSpPr>
        <p:spPr>
          <a:xfrm>
            <a:off x="718819" y="1905000"/>
            <a:ext cx="10714355" cy="3170099"/>
          </a:xfrm>
          <a:prstGeom prst="rect">
            <a:avLst/>
          </a:prstGeom>
        </p:spPr>
        <p:txBody>
          <a:bodyPr vert="horz" wrap="square" lIns="0" tIns="152400" rIns="0" bIns="0" rtlCol="0">
            <a:spAutoFit/>
          </a:bodyPr>
          <a:lstStyle/>
          <a:p>
            <a:pPr marL="377825" indent="-365125">
              <a:lnSpc>
                <a:spcPct val="100000"/>
              </a:lnSpc>
              <a:spcBef>
                <a:spcPts val="1200"/>
              </a:spcBef>
              <a:buChar char="•"/>
              <a:tabLst>
                <a:tab pos="377825" algn="l"/>
              </a:tabLst>
            </a:pPr>
            <a:r>
              <a:rPr lang="es-MX" b="0" spc="-50" dirty="0" smtClean="0"/>
              <a:t>Antes </a:t>
            </a:r>
            <a:r>
              <a:rPr lang="es-MX" b="0" spc="-50" dirty="0"/>
              <a:t>y después de Robofest, comuníquese con periódicos, estaciones de radio y televisión para reconocer los esfuerzos y logros de sus equipos. Informe a la administración de Robofest </a:t>
            </a:r>
            <a:r>
              <a:rPr lang="es-MX" b="0" spc="-50" dirty="0" smtClean="0"/>
              <a:t>(</a:t>
            </a:r>
            <a:r>
              <a:rPr lang="es-MX" b="0" spc="-50" dirty="0" smtClean="0">
                <a:hlinkClick r:id="rId2"/>
              </a:rPr>
              <a:t>ram@robofestmexico.org</a:t>
            </a:r>
            <a:r>
              <a:rPr lang="es-MX" b="0" spc="-50" dirty="0" smtClean="0"/>
              <a:t> ) </a:t>
            </a:r>
            <a:r>
              <a:rPr lang="es-MX" b="0" spc="-50" dirty="0"/>
              <a:t>si sus </a:t>
            </a:r>
            <a:r>
              <a:rPr lang="es-MX" b="0" spc="-50" dirty="0" smtClean="0"/>
              <a:t>equipos </a:t>
            </a:r>
            <a:r>
              <a:rPr lang="es-MX" b="0" spc="-50" dirty="0"/>
              <a:t>aparecieron en algún medio de comunicación</a:t>
            </a:r>
            <a:r>
              <a:rPr lang="es-MX" b="0" spc="-50" dirty="0" smtClean="0"/>
              <a:t>. DEBERA INCLUIRSE EN TODO MOMENTO ROBOFEST LATAM  con los DERECHOS RESERVADOS</a:t>
            </a:r>
            <a:endParaRPr lang="es-MX" b="0" spc="-5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39" y="152400"/>
            <a:ext cx="11015265" cy="1120820"/>
          </a:xfrm>
          <a:prstGeom prst="rect">
            <a:avLst/>
          </a:prstGeom>
        </p:spPr>
        <p:txBody>
          <a:bodyPr vert="horz" wrap="square" lIns="0" tIns="12700" rIns="0" bIns="0" rtlCol="0">
            <a:spAutoFit/>
          </a:bodyPr>
          <a:lstStyle/>
          <a:p>
            <a:pPr marL="12700">
              <a:lnSpc>
                <a:spcPct val="100000"/>
              </a:lnSpc>
              <a:spcBef>
                <a:spcPts val="100"/>
              </a:spcBef>
            </a:pPr>
            <a:r>
              <a:rPr lang="es-MX" spc="155" dirty="0"/>
              <a:t>Compromiso </a:t>
            </a:r>
            <a:r>
              <a:rPr lang="es-MX" spc="155" dirty="0" smtClean="0"/>
              <a:t>de los equipos que participen en  </a:t>
            </a:r>
            <a:r>
              <a:rPr lang="es-MX" spc="155" dirty="0"/>
              <a:t>Robofest</a:t>
            </a:r>
            <a:endParaRPr spc="235"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19</a:t>
            </a:fld>
            <a:endParaRPr spc="-25" dirty="0"/>
          </a:p>
        </p:txBody>
      </p:sp>
      <p:sp>
        <p:nvSpPr>
          <p:cNvPr id="3" name="object 3"/>
          <p:cNvSpPr txBox="1"/>
          <p:nvPr/>
        </p:nvSpPr>
        <p:spPr>
          <a:xfrm>
            <a:off x="535940" y="1390713"/>
            <a:ext cx="10899775" cy="4790414"/>
          </a:xfrm>
          <a:prstGeom prst="rect">
            <a:avLst/>
          </a:prstGeom>
        </p:spPr>
        <p:txBody>
          <a:bodyPr vert="horz" wrap="square" lIns="0" tIns="12065" rIns="0" bIns="0" rtlCol="0">
            <a:spAutoFit/>
          </a:bodyPr>
          <a:lstStyle/>
          <a:p>
            <a:pPr marL="12700" marR="30480">
              <a:lnSpc>
                <a:spcPct val="100000"/>
              </a:lnSpc>
              <a:spcBef>
                <a:spcPts val="95"/>
              </a:spcBef>
            </a:pPr>
            <a:r>
              <a:rPr lang="es-MX" sz="2800" i="1" dirty="0" smtClean="0">
                <a:latin typeface="Arial"/>
                <a:cs typeface="Arial"/>
              </a:rPr>
              <a:t>Como miembro del equipo de Robofest, entiendo que el enfoque de Robofest es aprender a través de la competencia.</a:t>
            </a:r>
          </a:p>
          <a:p>
            <a:pPr marL="12700" marR="30480">
              <a:lnSpc>
                <a:spcPct val="100000"/>
              </a:lnSpc>
              <a:spcBef>
                <a:spcPts val="95"/>
              </a:spcBef>
            </a:pPr>
            <a:r>
              <a:rPr lang="es-MX" sz="2800" i="1" dirty="0" smtClean="0">
                <a:latin typeface="Arial"/>
                <a:cs typeface="Arial"/>
              </a:rPr>
              <a:t>Mostraré integridad personal respetando todas las reglas de Robofest, valorando la competencia justa y respetando a los jueces y a todos los demás participantes.</a:t>
            </a:r>
          </a:p>
          <a:p>
            <a:pPr marL="12700" marR="30480">
              <a:lnSpc>
                <a:spcPct val="100000"/>
              </a:lnSpc>
              <a:spcBef>
                <a:spcPts val="95"/>
              </a:spcBef>
            </a:pPr>
            <a:r>
              <a:rPr lang="es-MX" sz="2800" i="1" dirty="0" smtClean="0">
                <a:latin typeface="Arial"/>
                <a:cs typeface="Arial"/>
              </a:rPr>
              <a:t>Haré mi propio trabajo. NO recibiré ayuda externa de entrenadores, mentores, dispositivos electrónicos u otras fuentes durante las competiciones y seguiré estrictamente los procedimientos de incautación.</a:t>
            </a:r>
          </a:p>
          <a:p>
            <a:pPr marL="12700" marR="30480">
              <a:lnSpc>
                <a:spcPct val="100000"/>
              </a:lnSpc>
              <a:spcBef>
                <a:spcPts val="95"/>
              </a:spcBef>
            </a:pPr>
            <a:r>
              <a:rPr lang="es-MX" sz="2800" i="1" dirty="0" smtClean="0">
                <a:latin typeface="Arial"/>
                <a:cs typeface="Arial"/>
              </a:rPr>
              <a:t>Me comprometo a hacer que Robofest 2025 sea grandioso defendiendo el espíritu de </a:t>
            </a:r>
            <a:r>
              <a:rPr lang="es-MX" sz="2800" i="1" dirty="0" err="1" smtClean="0">
                <a:latin typeface="Arial"/>
                <a:cs typeface="Arial"/>
              </a:rPr>
              <a:t>Robofes</a:t>
            </a:r>
            <a:endParaRPr sz="2800" dirty="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0054" y="1255203"/>
            <a:ext cx="6377940" cy="1762760"/>
          </a:xfrm>
          <a:prstGeom prst="rect">
            <a:avLst/>
          </a:prstGeom>
        </p:spPr>
        <p:txBody>
          <a:bodyPr vert="horz" wrap="square" lIns="0" tIns="12700" rIns="0" bIns="0" rtlCol="0">
            <a:spAutoFit/>
          </a:bodyPr>
          <a:lstStyle/>
          <a:p>
            <a:pPr marL="635" algn="ctr">
              <a:lnSpc>
                <a:spcPts val="6840"/>
              </a:lnSpc>
              <a:spcBef>
                <a:spcPts val="100"/>
              </a:spcBef>
            </a:pPr>
            <a:r>
              <a:rPr sz="6000" spc="-295" dirty="0">
                <a:solidFill>
                  <a:srgbClr val="F1F1F1"/>
                </a:solidFill>
              </a:rPr>
              <a:t>-</a:t>
            </a:r>
            <a:r>
              <a:rPr sz="6000" spc="-25" dirty="0">
                <a:solidFill>
                  <a:srgbClr val="F1F1F1"/>
                </a:solidFill>
              </a:rPr>
              <a:t>1-</a:t>
            </a:r>
            <a:endParaRPr sz="6000"/>
          </a:p>
          <a:p>
            <a:pPr algn="ctr">
              <a:lnSpc>
                <a:spcPts val="6840"/>
              </a:lnSpc>
            </a:pPr>
            <a:r>
              <a:rPr sz="6000" spc="270" dirty="0">
                <a:solidFill>
                  <a:srgbClr val="F1F1F1"/>
                </a:solidFill>
              </a:rPr>
              <a:t>Robofest</a:t>
            </a:r>
            <a:r>
              <a:rPr sz="6000" spc="-165" dirty="0">
                <a:solidFill>
                  <a:srgbClr val="F1F1F1"/>
                </a:solidFill>
              </a:rPr>
              <a:t> </a:t>
            </a:r>
            <a:r>
              <a:rPr sz="6000" spc="-10" dirty="0">
                <a:solidFill>
                  <a:srgbClr val="F1F1F1"/>
                </a:solidFill>
              </a:rPr>
              <a:t>Overview</a:t>
            </a:r>
            <a:endParaRPr sz="6000"/>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8745">
              <a:lnSpc>
                <a:spcPts val="955"/>
              </a:lnSpc>
            </a:pPr>
            <a:fld id="{81D60167-4931-47E6-BA6A-407CBD079E47}" type="slidenum">
              <a:rPr spc="-50" dirty="0">
                <a:solidFill>
                  <a:srgbClr val="888888"/>
                </a:solidFill>
                <a:latin typeface="Calibri"/>
                <a:cs typeface="Calibri"/>
              </a:rPr>
              <a:t>2</a:t>
            </a:fld>
            <a:endParaRPr spc="-50" dirty="0">
              <a:solidFill>
                <a:srgbClr val="888888"/>
              </a:solidFill>
              <a:latin typeface="Calibri"/>
              <a:cs typeface="Calibri"/>
            </a:endParaRPr>
          </a:p>
        </p:txBody>
      </p:sp>
      <p:sp>
        <p:nvSpPr>
          <p:cNvPr id="6" name="object 6"/>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3" name="object 3"/>
          <p:cNvSpPr txBox="1"/>
          <p:nvPr/>
        </p:nvSpPr>
        <p:spPr>
          <a:xfrm>
            <a:off x="2165995" y="3513213"/>
            <a:ext cx="3519804" cy="1259840"/>
          </a:xfrm>
          <a:prstGeom prst="rect">
            <a:avLst/>
          </a:prstGeom>
        </p:spPr>
        <p:txBody>
          <a:bodyPr vert="horz" wrap="square" lIns="0" tIns="12700" rIns="0" bIns="0" rtlCol="0">
            <a:spAutoFit/>
          </a:bodyPr>
          <a:lstStyle/>
          <a:p>
            <a:pPr marL="12700" marR="5080" indent="682625">
              <a:lnSpc>
                <a:spcPct val="122700"/>
              </a:lnSpc>
              <a:spcBef>
                <a:spcPts val="100"/>
              </a:spcBef>
            </a:pPr>
            <a:r>
              <a:rPr sz="2200" dirty="0">
                <a:latin typeface="Arial"/>
                <a:cs typeface="Arial"/>
              </a:rPr>
              <a:t>What</a:t>
            </a:r>
            <a:r>
              <a:rPr sz="2200" spc="-35" dirty="0">
                <a:latin typeface="Arial"/>
                <a:cs typeface="Arial"/>
              </a:rPr>
              <a:t> </a:t>
            </a:r>
            <a:r>
              <a:rPr sz="2200" dirty="0">
                <a:latin typeface="Arial"/>
                <a:cs typeface="Arial"/>
              </a:rPr>
              <a:t>is</a:t>
            </a:r>
            <a:r>
              <a:rPr sz="2200" spc="-40" dirty="0">
                <a:latin typeface="Arial"/>
                <a:cs typeface="Arial"/>
              </a:rPr>
              <a:t> </a:t>
            </a:r>
            <a:r>
              <a:rPr sz="2200" spc="-10" dirty="0">
                <a:latin typeface="Arial"/>
                <a:cs typeface="Arial"/>
              </a:rPr>
              <a:t>Robofest </a:t>
            </a:r>
            <a:r>
              <a:rPr sz="2200" dirty="0">
                <a:latin typeface="Arial"/>
                <a:cs typeface="Arial"/>
              </a:rPr>
              <a:t>Robofest</a:t>
            </a:r>
            <a:r>
              <a:rPr sz="2200" spc="-80" dirty="0">
                <a:latin typeface="Arial"/>
                <a:cs typeface="Arial"/>
              </a:rPr>
              <a:t> </a:t>
            </a:r>
            <a:r>
              <a:rPr sz="2200" dirty="0">
                <a:latin typeface="Arial"/>
                <a:cs typeface="Arial"/>
              </a:rPr>
              <a:t>Mission</a:t>
            </a:r>
            <a:r>
              <a:rPr sz="2200" spc="-75" dirty="0">
                <a:latin typeface="Arial"/>
                <a:cs typeface="Arial"/>
              </a:rPr>
              <a:t> </a:t>
            </a:r>
            <a:r>
              <a:rPr sz="2200" spc="-10" dirty="0">
                <a:latin typeface="Arial"/>
                <a:cs typeface="Arial"/>
              </a:rPr>
              <a:t>Statement</a:t>
            </a:r>
            <a:endParaRPr sz="2200">
              <a:latin typeface="Arial"/>
              <a:cs typeface="Arial"/>
            </a:endParaRPr>
          </a:p>
          <a:p>
            <a:pPr marL="452755">
              <a:lnSpc>
                <a:spcPct val="100000"/>
              </a:lnSpc>
              <a:spcBef>
                <a:spcPts val="600"/>
              </a:spcBef>
            </a:pPr>
            <a:r>
              <a:rPr sz="2200" dirty="0">
                <a:latin typeface="Arial"/>
                <a:cs typeface="Arial"/>
              </a:rPr>
              <a:t>Features</a:t>
            </a:r>
            <a:r>
              <a:rPr sz="2200" spc="-40" dirty="0">
                <a:latin typeface="Arial"/>
                <a:cs typeface="Arial"/>
              </a:rPr>
              <a:t> </a:t>
            </a:r>
            <a:r>
              <a:rPr sz="2200" dirty="0">
                <a:latin typeface="Arial"/>
                <a:cs typeface="Arial"/>
              </a:rPr>
              <a:t>of</a:t>
            </a:r>
            <a:r>
              <a:rPr sz="2200" spc="-55" dirty="0">
                <a:latin typeface="Arial"/>
                <a:cs typeface="Arial"/>
              </a:rPr>
              <a:t> </a:t>
            </a:r>
            <a:r>
              <a:rPr sz="2200" spc="-10" dirty="0">
                <a:latin typeface="Arial"/>
                <a:cs typeface="Arial"/>
              </a:rPr>
              <a:t>Robofest</a:t>
            </a:r>
            <a:endParaRPr sz="2200">
              <a:latin typeface="Arial"/>
              <a:cs typeface="Arial"/>
            </a:endParaRPr>
          </a:p>
        </p:txBody>
      </p:sp>
      <p:sp>
        <p:nvSpPr>
          <p:cNvPr id="4" name="object 4"/>
          <p:cNvSpPr txBox="1"/>
          <p:nvPr/>
        </p:nvSpPr>
        <p:spPr>
          <a:xfrm>
            <a:off x="6630856" y="3513213"/>
            <a:ext cx="3269615" cy="1259840"/>
          </a:xfrm>
          <a:prstGeom prst="rect">
            <a:avLst/>
          </a:prstGeom>
        </p:spPr>
        <p:txBody>
          <a:bodyPr vert="horz" wrap="square" lIns="0" tIns="12700" rIns="0" bIns="0" rtlCol="0">
            <a:spAutoFit/>
          </a:bodyPr>
          <a:lstStyle/>
          <a:p>
            <a:pPr marL="12065" marR="5080" indent="-1905" algn="ctr">
              <a:lnSpc>
                <a:spcPct val="122700"/>
              </a:lnSpc>
              <a:spcBef>
                <a:spcPts val="100"/>
              </a:spcBef>
            </a:pPr>
            <a:r>
              <a:rPr sz="2200" dirty="0">
                <a:latin typeface="Arial"/>
                <a:cs typeface="Arial"/>
              </a:rPr>
              <a:t>Assessment</a:t>
            </a:r>
            <a:r>
              <a:rPr sz="2200" spc="-70" dirty="0">
                <a:latin typeface="Arial"/>
                <a:cs typeface="Arial"/>
              </a:rPr>
              <a:t> </a:t>
            </a:r>
            <a:r>
              <a:rPr sz="2200" dirty="0">
                <a:latin typeface="Arial"/>
                <a:cs typeface="Arial"/>
              </a:rPr>
              <a:t>and</a:t>
            </a:r>
            <a:r>
              <a:rPr sz="2200" spc="-70" dirty="0">
                <a:latin typeface="Arial"/>
                <a:cs typeface="Arial"/>
              </a:rPr>
              <a:t> </a:t>
            </a:r>
            <a:r>
              <a:rPr sz="2200" spc="-10" dirty="0">
                <a:latin typeface="Arial"/>
                <a:cs typeface="Arial"/>
              </a:rPr>
              <a:t>Surveys </a:t>
            </a:r>
            <a:r>
              <a:rPr sz="2200" dirty="0">
                <a:latin typeface="Arial"/>
                <a:cs typeface="Arial"/>
              </a:rPr>
              <a:t>Robofest</a:t>
            </a:r>
            <a:r>
              <a:rPr sz="2200" spc="-120" dirty="0">
                <a:latin typeface="Arial"/>
                <a:cs typeface="Arial"/>
              </a:rPr>
              <a:t> </a:t>
            </a:r>
            <a:r>
              <a:rPr sz="2200" spc="-20" dirty="0">
                <a:latin typeface="Arial"/>
                <a:cs typeface="Arial"/>
              </a:rPr>
              <a:t>LTU</a:t>
            </a:r>
            <a:r>
              <a:rPr sz="2200" spc="-100" dirty="0">
                <a:latin typeface="Arial"/>
                <a:cs typeface="Arial"/>
              </a:rPr>
              <a:t> </a:t>
            </a:r>
            <a:r>
              <a:rPr sz="2200" spc="-10" dirty="0">
                <a:latin typeface="Arial"/>
                <a:cs typeface="Arial"/>
              </a:rPr>
              <a:t>Scholarship </a:t>
            </a:r>
            <a:r>
              <a:rPr sz="2200" dirty="0">
                <a:latin typeface="Arial"/>
                <a:cs typeface="Arial"/>
              </a:rPr>
              <a:t>2025</a:t>
            </a:r>
            <a:r>
              <a:rPr sz="2200" spc="-55" dirty="0">
                <a:latin typeface="Arial"/>
                <a:cs typeface="Arial"/>
              </a:rPr>
              <a:t> </a:t>
            </a:r>
            <a:r>
              <a:rPr sz="2200" dirty="0">
                <a:latin typeface="Arial"/>
                <a:cs typeface="Arial"/>
              </a:rPr>
              <a:t>Season</a:t>
            </a:r>
            <a:r>
              <a:rPr sz="2200" spc="-55" dirty="0">
                <a:latin typeface="Arial"/>
                <a:cs typeface="Arial"/>
              </a:rPr>
              <a:t> </a:t>
            </a:r>
            <a:r>
              <a:rPr sz="2200" spc="-10" dirty="0">
                <a:latin typeface="Arial"/>
                <a:cs typeface="Arial"/>
              </a:rPr>
              <a:t>Schedule</a:t>
            </a:r>
            <a:endParaRPr sz="22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6200"/>
            <a:ext cx="10237470" cy="574040"/>
          </a:xfrm>
          <a:prstGeom prst="rect">
            <a:avLst/>
          </a:prstGeom>
        </p:spPr>
        <p:txBody>
          <a:bodyPr vert="horz" wrap="square" lIns="0" tIns="12700" rIns="0" bIns="0" rtlCol="0">
            <a:spAutoFit/>
          </a:bodyPr>
          <a:lstStyle/>
          <a:p>
            <a:pPr marL="12700">
              <a:lnSpc>
                <a:spcPct val="100000"/>
              </a:lnSpc>
              <a:spcBef>
                <a:spcPts val="100"/>
              </a:spcBef>
            </a:pPr>
            <a:r>
              <a:rPr lang="es-MX" spc="155" dirty="0"/>
              <a:t>Compromiso del entrenador Robofest</a:t>
            </a:r>
            <a:endParaRPr spc="235"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20</a:t>
            </a:fld>
            <a:endParaRPr spc="-25" dirty="0"/>
          </a:p>
        </p:txBody>
      </p:sp>
      <p:sp>
        <p:nvSpPr>
          <p:cNvPr id="3" name="object 3"/>
          <p:cNvSpPr txBox="1"/>
          <p:nvPr/>
        </p:nvSpPr>
        <p:spPr>
          <a:xfrm>
            <a:off x="718819" y="685800"/>
            <a:ext cx="10771505" cy="5467522"/>
          </a:xfrm>
          <a:prstGeom prst="rect">
            <a:avLst/>
          </a:prstGeom>
        </p:spPr>
        <p:txBody>
          <a:bodyPr vert="horz" wrap="square" lIns="0" tIns="12065" rIns="0" bIns="0" rtlCol="0">
            <a:spAutoFit/>
          </a:bodyPr>
          <a:lstStyle/>
          <a:p>
            <a:pPr marL="12700" marR="379730">
              <a:lnSpc>
                <a:spcPct val="100000"/>
              </a:lnSpc>
              <a:spcBef>
                <a:spcPts val="95"/>
              </a:spcBef>
            </a:pPr>
            <a:r>
              <a:rPr lang="es-MX" sz="1900" i="1" dirty="0" smtClean="0">
                <a:latin typeface="Arial"/>
                <a:cs typeface="Arial"/>
              </a:rPr>
              <a:t>Como entrenador de Robofest, he leído y acepto cumplir con las reglas generales y específicas de categoría de Robofest 2025 tal como existen ahora y según puedan establecerse durante la temporada de Robofest.</a:t>
            </a:r>
          </a:p>
          <a:p>
            <a:pPr marL="12700" marR="379730">
              <a:lnSpc>
                <a:spcPct val="100000"/>
              </a:lnSpc>
              <a:spcBef>
                <a:spcPts val="95"/>
              </a:spcBef>
            </a:pPr>
            <a:r>
              <a:rPr lang="es-MX" sz="1900" i="1" dirty="0" smtClean="0">
                <a:latin typeface="Arial"/>
                <a:cs typeface="Arial"/>
              </a:rPr>
              <a:t>Como entrenador, soy responsable de comunicar y hacer cumplir las reglas de Robofest a los miembros del equipo, a los voluntarios del equipo y a otras personas afiliadas a mi equipo. Entiendo que cualquier actualización de reglas, pautas, información adicional y anuncios se me comunicarán oficialmente a través de correos electrónicos o actualizaciones de la página web. Soy responsable de leer la información y la transmitiré a todas las personas afiliadas a mi equipo. Si se realiza algún cambio en mi cuenta de correo electrónico, notificaré a los administradores de Robofest y actualizaré mi perfil de entrenador.</a:t>
            </a:r>
          </a:p>
          <a:p>
            <a:pPr marL="12700" marR="379730">
              <a:lnSpc>
                <a:spcPct val="100000"/>
              </a:lnSpc>
              <a:spcBef>
                <a:spcPts val="95"/>
              </a:spcBef>
            </a:pPr>
            <a:r>
              <a:rPr lang="es-MX" sz="1900" i="1" dirty="0" smtClean="0">
                <a:latin typeface="Arial"/>
                <a:cs typeface="Arial"/>
              </a:rPr>
              <a:t>Como entrenador de Robofest, entiendo que los estudiantes son lo primero. Robofest se trata de que los estudiantes aprendan tecnologías informáticas, ciencias, ingeniería y matemáticas. Todo lo que hace mi equipo comienza y termina con el principio: los estudiantes hacen todo el trabajo. Los miembros de mi equipo se encargarán del diseño y la construcción del robot, la resolución de problemas y la programación. Los adultos pueden ayudarlos a encontrar las respuestas, pero no pueden darles las respuestas ni tomar decisiones en detalle.</a:t>
            </a:r>
          </a:p>
          <a:p>
            <a:pPr marL="12700" marR="379730">
              <a:lnSpc>
                <a:spcPct val="100000"/>
              </a:lnSpc>
              <a:spcBef>
                <a:spcPts val="95"/>
              </a:spcBef>
            </a:pPr>
            <a:r>
              <a:rPr lang="es-MX" sz="1900" i="1" dirty="0" smtClean="0">
                <a:latin typeface="Arial"/>
                <a:cs typeface="Arial"/>
              </a:rPr>
              <a:t>Tengo la intención de defender y mantener el espíritu de Robofest.</a:t>
            </a:r>
          </a:p>
          <a:p>
            <a:pPr marL="12700">
              <a:lnSpc>
                <a:spcPct val="100000"/>
              </a:lnSpc>
              <a:spcBef>
                <a:spcPts val="1200"/>
              </a:spcBef>
            </a:pPr>
            <a:r>
              <a:rPr sz="1900" i="1" spc="-10" dirty="0" smtClean="0">
                <a:latin typeface="Arial"/>
                <a:cs typeface="Arial"/>
              </a:rPr>
              <a:t>.</a:t>
            </a:r>
            <a:endParaRPr sz="1900" dirty="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635" cy="6858000"/>
            <a:chOff x="0" y="0"/>
            <a:chExt cx="12192635" cy="6858000"/>
          </a:xfrm>
        </p:grpSpPr>
        <p:pic>
          <p:nvPicPr>
            <p:cNvPr id="3" name="object 3"/>
            <p:cNvPicPr/>
            <p:nvPr/>
          </p:nvPicPr>
          <p:blipFill>
            <a:blip r:embed="rId2" cstate="print"/>
            <a:stretch>
              <a:fillRect/>
            </a:stretch>
          </p:blipFill>
          <p:spPr>
            <a:xfrm>
              <a:off x="0" y="0"/>
              <a:ext cx="12192000" cy="6858000"/>
            </a:xfrm>
            <a:prstGeom prst="rect">
              <a:avLst/>
            </a:prstGeom>
          </p:spPr>
        </p:pic>
        <p:pic>
          <p:nvPicPr>
            <p:cNvPr id="4" name="object 4"/>
            <p:cNvPicPr/>
            <p:nvPr/>
          </p:nvPicPr>
          <p:blipFill>
            <a:blip r:embed="rId3" cstate="print"/>
            <a:stretch>
              <a:fillRect/>
            </a:stretch>
          </p:blipFill>
          <p:spPr>
            <a:xfrm>
              <a:off x="2709672" y="5132844"/>
              <a:ext cx="7764779" cy="1725153"/>
            </a:xfrm>
            <a:prstGeom prst="rect">
              <a:avLst/>
            </a:prstGeom>
          </p:spPr>
        </p:pic>
        <p:pic>
          <p:nvPicPr>
            <p:cNvPr id="5" name="object 5"/>
            <p:cNvPicPr/>
            <p:nvPr/>
          </p:nvPicPr>
          <p:blipFill>
            <a:blip r:embed="rId4" cstate="print"/>
            <a:stretch>
              <a:fillRect/>
            </a:stretch>
          </p:blipFill>
          <p:spPr>
            <a:xfrm>
              <a:off x="7772400" y="0"/>
              <a:ext cx="4419612" cy="2468879"/>
            </a:xfrm>
            <a:prstGeom prst="rect">
              <a:avLst/>
            </a:prstGeom>
          </p:spPr>
        </p:pic>
      </p:grpSp>
      <p:sp>
        <p:nvSpPr>
          <p:cNvPr id="6" name="object 6"/>
          <p:cNvSpPr txBox="1">
            <a:spLocks noGrp="1"/>
          </p:cNvSpPr>
          <p:nvPr>
            <p:ph type="title"/>
          </p:nvPr>
        </p:nvSpPr>
        <p:spPr>
          <a:xfrm>
            <a:off x="2481002" y="989863"/>
            <a:ext cx="7226934" cy="1589405"/>
          </a:xfrm>
          <a:prstGeom prst="rect">
            <a:avLst/>
          </a:prstGeom>
        </p:spPr>
        <p:txBody>
          <a:bodyPr vert="horz" wrap="square" lIns="0" tIns="12700" rIns="0" bIns="0" rtlCol="0">
            <a:spAutoFit/>
          </a:bodyPr>
          <a:lstStyle/>
          <a:p>
            <a:pPr marL="1270" algn="ctr">
              <a:lnSpc>
                <a:spcPts val="6155"/>
              </a:lnSpc>
              <a:spcBef>
                <a:spcPts val="100"/>
              </a:spcBef>
            </a:pPr>
            <a:r>
              <a:rPr sz="5400" spc="-265" dirty="0">
                <a:solidFill>
                  <a:srgbClr val="F1F1F1"/>
                </a:solidFill>
              </a:rPr>
              <a:t>-</a:t>
            </a:r>
            <a:r>
              <a:rPr sz="5400" spc="-175" dirty="0">
                <a:solidFill>
                  <a:srgbClr val="F1F1F1"/>
                </a:solidFill>
              </a:rPr>
              <a:t> </a:t>
            </a:r>
            <a:r>
              <a:rPr sz="5400" spc="320" dirty="0">
                <a:solidFill>
                  <a:srgbClr val="F1F1F1"/>
                </a:solidFill>
              </a:rPr>
              <a:t>3</a:t>
            </a:r>
            <a:r>
              <a:rPr sz="5400" spc="-150" dirty="0">
                <a:solidFill>
                  <a:srgbClr val="F1F1F1"/>
                </a:solidFill>
              </a:rPr>
              <a:t> </a:t>
            </a:r>
            <a:r>
              <a:rPr sz="5400" spc="-315" dirty="0">
                <a:solidFill>
                  <a:srgbClr val="F1F1F1"/>
                </a:solidFill>
              </a:rPr>
              <a:t>-</a:t>
            </a:r>
            <a:endParaRPr sz="5400"/>
          </a:p>
          <a:p>
            <a:pPr algn="ctr">
              <a:lnSpc>
                <a:spcPts val="6155"/>
              </a:lnSpc>
            </a:pPr>
            <a:r>
              <a:rPr sz="5400" spc="114" dirty="0">
                <a:solidFill>
                  <a:srgbClr val="F1F1F1"/>
                </a:solidFill>
              </a:rPr>
              <a:t>Competition</a:t>
            </a:r>
            <a:r>
              <a:rPr sz="5400" spc="-135" dirty="0">
                <a:solidFill>
                  <a:srgbClr val="F1F1F1"/>
                </a:solidFill>
              </a:rPr>
              <a:t> </a:t>
            </a:r>
            <a:r>
              <a:rPr sz="5400" spc="190" dirty="0">
                <a:solidFill>
                  <a:srgbClr val="F1F1F1"/>
                </a:solidFill>
              </a:rPr>
              <a:t>Categories</a:t>
            </a:r>
            <a:endParaRPr sz="540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60325">
              <a:lnSpc>
                <a:spcPts val="955"/>
              </a:lnSpc>
            </a:pPr>
            <a:fld id="{81D60167-4931-47E6-BA6A-407CBD079E47}" type="slidenum">
              <a:rPr spc="-25" dirty="0">
                <a:solidFill>
                  <a:srgbClr val="888888"/>
                </a:solidFill>
                <a:latin typeface="Calibri"/>
                <a:cs typeface="Calibri"/>
              </a:rPr>
              <a:t>21</a:t>
            </a:fld>
            <a:endParaRPr spc="-25" dirty="0">
              <a:solidFill>
                <a:srgbClr val="888888"/>
              </a:solidFill>
              <a:latin typeface="Calibri"/>
              <a:cs typeface="Calibri"/>
            </a:endParaRPr>
          </a:p>
        </p:txBody>
      </p:sp>
      <p:sp>
        <p:nvSpPr>
          <p:cNvPr id="9" name="object 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7" name="object 7"/>
          <p:cNvSpPr txBox="1"/>
          <p:nvPr/>
        </p:nvSpPr>
        <p:spPr>
          <a:xfrm>
            <a:off x="2604674" y="2516911"/>
            <a:ext cx="6983730" cy="2244090"/>
          </a:xfrm>
          <a:prstGeom prst="rect">
            <a:avLst/>
          </a:prstGeom>
        </p:spPr>
        <p:txBody>
          <a:bodyPr vert="horz" wrap="square" lIns="0" tIns="13335" rIns="0" bIns="0" rtlCol="0">
            <a:spAutoFit/>
          </a:bodyPr>
          <a:lstStyle/>
          <a:p>
            <a:pPr algn="ctr">
              <a:lnSpc>
                <a:spcPct val="100000"/>
              </a:lnSpc>
              <a:spcBef>
                <a:spcPts val="105"/>
              </a:spcBef>
            </a:pPr>
            <a:r>
              <a:rPr sz="3200" spc="165" dirty="0">
                <a:solidFill>
                  <a:srgbClr val="F1F1F1"/>
                </a:solidFill>
                <a:latin typeface="Gill Sans MT"/>
                <a:cs typeface="Gill Sans MT"/>
              </a:rPr>
              <a:t>Including</a:t>
            </a:r>
            <a:r>
              <a:rPr sz="3200" spc="-125" dirty="0">
                <a:solidFill>
                  <a:srgbClr val="F1F1F1"/>
                </a:solidFill>
                <a:latin typeface="Gill Sans MT"/>
                <a:cs typeface="Gill Sans MT"/>
              </a:rPr>
              <a:t> </a:t>
            </a:r>
            <a:r>
              <a:rPr sz="3200" spc="165" dirty="0">
                <a:solidFill>
                  <a:srgbClr val="F1F1F1"/>
                </a:solidFill>
                <a:latin typeface="Gill Sans MT"/>
                <a:cs typeface="Gill Sans MT"/>
              </a:rPr>
              <a:t>Age</a:t>
            </a:r>
            <a:r>
              <a:rPr sz="3200" spc="-90" dirty="0">
                <a:solidFill>
                  <a:srgbClr val="F1F1F1"/>
                </a:solidFill>
                <a:latin typeface="Gill Sans MT"/>
                <a:cs typeface="Gill Sans MT"/>
              </a:rPr>
              <a:t> </a:t>
            </a:r>
            <a:r>
              <a:rPr sz="3200" spc="114" dirty="0">
                <a:solidFill>
                  <a:srgbClr val="F1F1F1"/>
                </a:solidFill>
                <a:latin typeface="Gill Sans MT"/>
                <a:cs typeface="Gill Sans MT"/>
              </a:rPr>
              <a:t>Divisions</a:t>
            </a:r>
            <a:r>
              <a:rPr sz="3200" spc="-105" dirty="0">
                <a:solidFill>
                  <a:srgbClr val="F1F1F1"/>
                </a:solidFill>
                <a:latin typeface="Gill Sans MT"/>
                <a:cs typeface="Gill Sans MT"/>
              </a:rPr>
              <a:t> </a:t>
            </a:r>
            <a:r>
              <a:rPr sz="3200" spc="225" dirty="0">
                <a:solidFill>
                  <a:srgbClr val="F1F1F1"/>
                </a:solidFill>
                <a:latin typeface="Gill Sans MT"/>
                <a:cs typeface="Gill Sans MT"/>
              </a:rPr>
              <a:t>and</a:t>
            </a:r>
            <a:r>
              <a:rPr sz="3200" spc="-110" dirty="0">
                <a:solidFill>
                  <a:srgbClr val="F1F1F1"/>
                </a:solidFill>
                <a:latin typeface="Gill Sans MT"/>
                <a:cs typeface="Gill Sans MT"/>
              </a:rPr>
              <a:t> </a:t>
            </a:r>
            <a:r>
              <a:rPr sz="3200" spc="195" dirty="0">
                <a:solidFill>
                  <a:srgbClr val="F1F1F1"/>
                </a:solidFill>
                <a:latin typeface="Gill Sans MT"/>
                <a:cs typeface="Gill Sans MT"/>
              </a:rPr>
              <a:t>Team</a:t>
            </a:r>
            <a:r>
              <a:rPr sz="3200" spc="-85" dirty="0">
                <a:solidFill>
                  <a:srgbClr val="F1F1F1"/>
                </a:solidFill>
                <a:latin typeface="Gill Sans MT"/>
                <a:cs typeface="Gill Sans MT"/>
              </a:rPr>
              <a:t> </a:t>
            </a:r>
            <a:r>
              <a:rPr sz="3200" spc="200" dirty="0">
                <a:solidFill>
                  <a:srgbClr val="F1F1F1"/>
                </a:solidFill>
                <a:latin typeface="Gill Sans MT"/>
                <a:cs typeface="Gill Sans MT"/>
              </a:rPr>
              <a:t>Size</a:t>
            </a:r>
            <a:endParaRPr sz="3200">
              <a:latin typeface="Gill Sans MT"/>
              <a:cs typeface="Gill Sans MT"/>
            </a:endParaRPr>
          </a:p>
          <a:p>
            <a:pPr marL="1338580" marR="1330960" algn="ctr">
              <a:lnSpc>
                <a:spcPct val="120800"/>
              </a:lnSpc>
              <a:spcBef>
                <a:spcPts val="3180"/>
              </a:spcBef>
            </a:pPr>
            <a:r>
              <a:rPr sz="2400" dirty="0">
                <a:latin typeface="Arial"/>
                <a:cs typeface="Arial"/>
              </a:rPr>
              <a:t>Competition</a:t>
            </a:r>
            <a:r>
              <a:rPr sz="2400" spc="-105" dirty="0">
                <a:latin typeface="Arial"/>
                <a:cs typeface="Arial"/>
              </a:rPr>
              <a:t> </a:t>
            </a:r>
            <a:r>
              <a:rPr sz="2400" dirty="0">
                <a:latin typeface="Arial"/>
                <a:cs typeface="Arial"/>
              </a:rPr>
              <a:t>Category</a:t>
            </a:r>
            <a:r>
              <a:rPr sz="2400" spc="-110" dirty="0">
                <a:latin typeface="Arial"/>
                <a:cs typeface="Arial"/>
              </a:rPr>
              <a:t> </a:t>
            </a:r>
            <a:r>
              <a:rPr sz="2400" spc="-10" dirty="0">
                <a:latin typeface="Arial"/>
                <a:cs typeface="Arial"/>
              </a:rPr>
              <a:t>Overview </a:t>
            </a:r>
            <a:r>
              <a:rPr sz="2400" dirty="0">
                <a:latin typeface="Arial"/>
                <a:cs typeface="Arial"/>
              </a:rPr>
              <a:t>2025</a:t>
            </a:r>
            <a:r>
              <a:rPr sz="2400" spc="-75" dirty="0">
                <a:latin typeface="Arial"/>
                <a:cs typeface="Arial"/>
              </a:rPr>
              <a:t> </a:t>
            </a:r>
            <a:r>
              <a:rPr sz="2400" dirty="0">
                <a:latin typeface="Arial"/>
                <a:cs typeface="Arial"/>
              </a:rPr>
              <a:t>Qualifier</a:t>
            </a:r>
            <a:r>
              <a:rPr sz="2400" spc="-65" dirty="0">
                <a:latin typeface="Arial"/>
                <a:cs typeface="Arial"/>
              </a:rPr>
              <a:t> </a:t>
            </a:r>
            <a:r>
              <a:rPr sz="2400" spc="-10" dirty="0">
                <a:latin typeface="Arial"/>
                <a:cs typeface="Arial"/>
              </a:rPr>
              <a:t>Categories</a:t>
            </a:r>
            <a:endParaRPr sz="2400">
              <a:latin typeface="Arial"/>
              <a:cs typeface="Arial"/>
            </a:endParaRPr>
          </a:p>
          <a:p>
            <a:pPr algn="ctr">
              <a:lnSpc>
                <a:spcPct val="100000"/>
              </a:lnSpc>
              <a:spcBef>
                <a:spcPts val="600"/>
              </a:spcBef>
            </a:pPr>
            <a:r>
              <a:rPr sz="2400" dirty="0">
                <a:latin typeface="Arial"/>
                <a:cs typeface="Arial"/>
              </a:rPr>
              <a:t>2025</a:t>
            </a:r>
            <a:r>
              <a:rPr sz="2400" spc="-50" dirty="0">
                <a:latin typeface="Arial"/>
                <a:cs typeface="Arial"/>
              </a:rPr>
              <a:t> </a:t>
            </a:r>
            <a:r>
              <a:rPr sz="2400" dirty="0">
                <a:latin typeface="Arial"/>
                <a:cs typeface="Arial"/>
              </a:rPr>
              <a:t>Open</a:t>
            </a:r>
            <a:r>
              <a:rPr sz="2400" spc="-55" dirty="0">
                <a:latin typeface="Arial"/>
                <a:cs typeface="Arial"/>
              </a:rPr>
              <a:t> </a:t>
            </a:r>
            <a:r>
              <a:rPr sz="2400" spc="-10" dirty="0">
                <a:latin typeface="Arial"/>
                <a:cs typeface="Arial"/>
              </a:rPr>
              <a:t>Categories</a:t>
            </a:r>
            <a:endParaRPr sz="24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55" dirty="0">
                <a:solidFill>
                  <a:srgbClr val="001F5F"/>
                </a:solidFill>
              </a:rPr>
              <a:t>Robofest</a:t>
            </a:r>
            <a:r>
              <a:rPr spc="-85" dirty="0">
                <a:solidFill>
                  <a:srgbClr val="001F5F"/>
                </a:solidFill>
              </a:rPr>
              <a:t> </a:t>
            </a:r>
            <a:r>
              <a:rPr spc="204" dirty="0">
                <a:solidFill>
                  <a:srgbClr val="001F5F"/>
                </a:solidFill>
              </a:rPr>
              <a:t>2025</a:t>
            </a:r>
            <a:r>
              <a:rPr spc="-60" dirty="0">
                <a:solidFill>
                  <a:srgbClr val="001F5F"/>
                </a:solidFill>
              </a:rPr>
              <a:t> </a:t>
            </a:r>
            <a:r>
              <a:rPr spc="75" dirty="0">
                <a:solidFill>
                  <a:srgbClr val="001F5F"/>
                </a:solidFill>
              </a:rPr>
              <a:t>Competition</a:t>
            </a:r>
            <a:r>
              <a:rPr spc="-85" dirty="0">
                <a:solidFill>
                  <a:srgbClr val="001F5F"/>
                </a:solidFill>
              </a:rPr>
              <a:t> </a:t>
            </a:r>
            <a:r>
              <a:rPr spc="90" dirty="0">
                <a:solidFill>
                  <a:srgbClr val="001F5F"/>
                </a:solidFill>
              </a:rPr>
              <a:t>Category</a:t>
            </a:r>
            <a:r>
              <a:rPr spc="-85" dirty="0">
                <a:solidFill>
                  <a:srgbClr val="001F5F"/>
                </a:solidFill>
              </a:rPr>
              <a:t> </a:t>
            </a:r>
            <a:r>
              <a:rPr spc="-10" dirty="0">
                <a:solidFill>
                  <a:srgbClr val="001F5F"/>
                </a:solidFill>
              </a:rPr>
              <a:t>Overview</a:t>
            </a:r>
          </a:p>
        </p:txBody>
      </p:sp>
      <p:sp>
        <p:nvSpPr>
          <p:cNvPr id="3" name="object 3"/>
          <p:cNvSpPr txBox="1"/>
          <p:nvPr/>
        </p:nvSpPr>
        <p:spPr>
          <a:xfrm>
            <a:off x="650240" y="1316733"/>
            <a:ext cx="4936490" cy="4246880"/>
          </a:xfrm>
          <a:prstGeom prst="rect">
            <a:avLst/>
          </a:prstGeom>
        </p:spPr>
        <p:txBody>
          <a:bodyPr vert="horz" wrap="square" lIns="0" tIns="88900" rIns="0" bIns="0" rtlCol="0">
            <a:spAutoFit/>
          </a:bodyPr>
          <a:lstStyle/>
          <a:p>
            <a:pPr marL="354965" indent="-342265">
              <a:lnSpc>
                <a:spcPct val="100000"/>
              </a:lnSpc>
              <a:spcBef>
                <a:spcPts val="700"/>
              </a:spcBef>
              <a:buChar char="•"/>
              <a:tabLst>
                <a:tab pos="354965" algn="l"/>
              </a:tabLst>
            </a:pPr>
            <a:r>
              <a:rPr sz="2800" dirty="0">
                <a:latin typeface="Arial"/>
                <a:cs typeface="Arial"/>
              </a:rPr>
              <a:t>8</a:t>
            </a:r>
            <a:r>
              <a:rPr sz="2800" spc="-70" dirty="0">
                <a:latin typeface="Arial"/>
                <a:cs typeface="Arial"/>
              </a:rPr>
              <a:t> </a:t>
            </a:r>
            <a:r>
              <a:rPr sz="2800" dirty="0">
                <a:latin typeface="Arial"/>
                <a:cs typeface="Arial"/>
              </a:rPr>
              <a:t>Competition</a:t>
            </a:r>
            <a:r>
              <a:rPr sz="2800" spc="-60" dirty="0">
                <a:latin typeface="Arial"/>
                <a:cs typeface="Arial"/>
              </a:rPr>
              <a:t> </a:t>
            </a:r>
            <a:r>
              <a:rPr sz="2800" spc="-10" dirty="0">
                <a:latin typeface="Arial"/>
                <a:cs typeface="Arial"/>
              </a:rPr>
              <a:t>Categories</a:t>
            </a:r>
            <a:endParaRPr sz="2800">
              <a:latin typeface="Arial"/>
              <a:cs typeface="Arial"/>
            </a:endParaRPr>
          </a:p>
          <a:p>
            <a:pPr marL="355600" marR="1405255" indent="-342900">
              <a:lnSpc>
                <a:spcPct val="100000"/>
              </a:lnSpc>
              <a:spcBef>
                <a:spcPts val="600"/>
              </a:spcBef>
              <a:buChar char="•"/>
              <a:tabLst>
                <a:tab pos="355600" algn="l"/>
              </a:tabLst>
            </a:pPr>
            <a:r>
              <a:rPr sz="2800" dirty="0">
                <a:latin typeface="Arial"/>
                <a:cs typeface="Arial"/>
              </a:rPr>
              <a:t>Qualifiers</a:t>
            </a:r>
            <a:r>
              <a:rPr sz="2800" spc="-55" dirty="0">
                <a:latin typeface="Arial"/>
                <a:cs typeface="Arial"/>
              </a:rPr>
              <a:t> </a:t>
            </a:r>
            <a:r>
              <a:rPr sz="2800" dirty="0">
                <a:latin typeface="Arial"/>
                <a:cs typeface="Arial"/>
              </a:rPr>
              <a:t>and</a:t>
            </a:r>
            <a:r>
              <a:rPr sz="2800" spc="-50" dirty="0">
                <a:latin typeface="Arial"/>
                <a:cs typeface="Arial"/>
              </a:rPr>
              <a:t> </a:t>
            </a:r>
            <a:r>
              <a:rPr sz="2800" spc="-20" dirty="0">
                <a:latin typeface="Arial"/>
                <a:cs typeface="Arial"/>
              </a:rPr>
              <a:t>Open </a:t>
            </a:r>
            <a:r>
              <a:rPr sz="2800" spc="-10" dirty="0">
                <a:latin typeface="Arial"/>
                <a:cs typeface="Arial"/>
              </a:rPr>
              <a:t>Categories</a:t>
            </a:r>
            <a:endParaRPr sz="2800">
              <a:latin typeface="Arial"/>
              <a:cs typeface="Arial"/>
            </a:endParaRPr>
          </a:p>
          <a:p>
            <a:pPr marL="355600" marR="337185" indent="-342900">
              <a:lnSpc>
                <a:spcPct val="100000"/>
              </a:lnSpc>
              <a:spcBef>
                <a:spcPts val="600"/>
              </a:spcBef>
              <a:buChar char="•"/>
              <a:tabLst>
                <a:tab pos="355600" algn="l"/>
              </a:tabLst>
            </a:pPr>
            <a:r>
              <a:rPr sz="2800" dirty="0">
                <a:latin typeface="Arial"/>
                <a:cs typeface="Arial"/>
              </a:rPr>
              <a:t>Game</a:t>
            </a:r>
            <a:r>
              <a:rPr sz="2800" spc="-40" dirty="0">
                <a:latin typeface="Arial"/>
                <a:cs typeface="Arial"/>
              </a:rPr>
              <a:t> </a:t>
            </a:r>
            <a:r>
              <a:rPr sz="2800" dirty="0">
                <a:latin typeface="Arial"/>
                <a:cs typeface="Arial"/>
              </a:rPr>
              <a:t>Style</a:t>
            </a:r>
            <a:r>
              <a:rPr sz="2800" spc="-50" dirty="0">
                <a:latin typeface="Arial"/>
                <a:cs typeface="Arial"/>
              </a:rPr>
              <a:t> </a:t>
            </a:r>
            <a:r>
              <a:rPr sz="2800" dirty="0">
                <a:latin typeface="Arial"/>
                <a:cs typeface="Arial"/>
              </a:rPr>
              <a:t>(fixed</a:t>
            </a:r>
            <a:r>
              <a:rPr sz="2800" spc="-45" dirty="0">
                <a:latin typeface="Arial"/>
                <a:cs typeface="Arial"/>
              </a:rPr>
              <a:t> </a:t>
            </a:r>
            <a:r>
              <a:rPr sz="2800" dirty="0">
                <a:latin typeface="Arial"/>
                <a:cs typeface="Arial"/>
              </a:rPr>
              <a:t>rules)</a:t>
            </a:r>
            <a:r>
              <a:rPr sz="2800" spc="-45" dirty="0">
                <a:latin typeface="Arial"/>
                <a:cs typeface="Arial"/>
              </a:rPr>
              <a:t> </a:t>
            </a:r>
            <a:r>
              <a:rPr sz="2800" spc="-25" dirty="0">
                <a:latin typeface="Arial"/>
                <a:cs typeface="Arial"/>
              </a:rPr>
              <a:t>or </a:t>
            </a:r>
            <a:r>
              <a:rPr sz="2800" dirty="0">
                <a:latin typeface="Arial"/>
                <a:cs typeface="Arial"/>
              </a:rPr>
              <a:t>Exhibition</a:t>
            </a:r>
            <a:r>
              <a:rPr sz="2800" spc="-55" dirty="0">
                <a:latin typeface="Arial"/>
                <a:cs typeface="Arial"/>
              </a:rPr>
              <a:t> </a:t>
            </a:r>
            <a:r>
              <a:rPr sz="2800" dirty="0">
                <a:latin typeface="Arial"/>
                <a:cs typeface="Arial"/>
              </a:rPr>
              <a:t>Style</a:t>
            </a:r>
            <a:r>
              <a:rPr sz="2800" spc="-65" dirty="0">
                <a:latin typeface="Arial"/>
                <a:cs typeface="Arial"/>
              </a:rPr>
              <a:t> </a:t>
            </a:r>
            <a:r>
              <a:rPr sz="2800" spc="-10" dirty="0">
                <a:latin typeface="Arial"/>
                <a:cs typeface="Arial"/>
              </a:rPr>
              <a:t>(project based)</a:t>
            </a:r>
            <a:endParaRPr sz="2800">
              <a:latin typeface="Arial"/>
              <a:cs typeface="Arial"/>
            </a:endParaRPr>
          </a:p>
          <a:p>
            <a:pPr marL="355600" marR="5080" indent="-342900">
              <a:lnSpc>
                <a:spcPct val="100000"/>
              </a:lnSpc>
              <a:spcBef>
                <a:spcPts val="600"/>
              </a:spcBef>
              <a:buChar char="•"/>
              <a:tabLst>
                <a:tab pos="355600" algn="l"/>
              </a:tabLst>
            </a:pPr>
            <a:r>
              <a:rPr sz="2800" dirty="0">
                <a:latin typeface="Arial"/>
                <a:cs typeface="Arial"/>
              </a:rPr>
              <a:t>Different</a:t>
            </a:r>
            <a:r>
              <a:rPr sz="2800" spc="-65" dirty="0">
                <a:latin typeface="Arial"/>
                <a:cs typeface="Arial"/>
              </a:rPr>
              <a:t> </a:t>
            </a:r>
            <a:r>
              <a:rPr sz="2800" dirty="0">
                <a:latin typeface="Arial"/>
                <a:cs typeface="Arial"/>
              </a:rPr>
              <a:t>skill</a:t>
            </a:r>
            <a:r>
              <a:rPr sz="2800" spc="-70" dirty="0">
                <a:latin typeface="Arial"/>
                <a:cs typeface="Arial"/>
              </a:rPr>
              <a:t> </a:t>
            </a:r>
            <a:r>
              <a:rPr sz="2800" dirty="0">
                <a:latin typeface="Arial"/>
                <a:cs typeface="Arial"/>
              </a:rPr>
              <a:t>and</a:t>
            </a:r>
            <a:r>
              <a:rPr sz="2800" spc="-60" dirty="0">
                <a:latin typeface="Arial"/>
                <a:cs typeface="Arial"/>
              </a:rPr>
              <a:t> </a:t>
            </a:r>
            <a:r>
              <a:rPr sz="2800" spc="-10" dirty="0">
                <a:latin typeface="Arial"/>
                <a:cs typeface="Arial"/>
              </a:rPr>
              <a:t>experience levels</a:t>
            </a:r>
            <a:endParaRPr sz="2800">
              <a:latin typeface="Arial"/>
              <a:cs typeface="Arial"/>
            </a:endParaRPr>
          </a:p>
          <a:p>
            <a:pPr marL="354965" indent="-342265">
              <a:lnSpc>
                <a:spcPct val="100000"/>
              </a:lnSpc>
              <a:spcBef>
                <a:spcPts val="600"/>
              </a:spcBef>
              <a:buChar char="•"/>
              <a:tabLst>
                <a:tab pos="354965" algn="l"/>
              </a:tabLst>
            </a:pPr>
            <a:r>
              <a:rPr sz="2800" spc="-20" dirty="0">
                <a:latin typeface="Arial"/>
                <a:cs typeface="Arial"/>
              </a:rPr>
              <a:t>Varied</a:t>
            </a:r>
            <a:r>
              <a:rPr sz="2800" spc="-95" dirty="0">
                <a:latin typeface="Arial"/>
                <a:cs typeface="Arial"/>
              </a:rPr>
              <a:t> </a:t>
            </a:r>
            <a:r>
              <a:rPr sz="2800" dirty="0">
                <a:latin typeface="Arial"/>
                <a:cs typeface="Arial"/>
              </a:rPr>
              <a:t>STEAM</a:t>
            </a:r>
            <a:r>
              <a:rPr sz="2800" spc="-75" dirty="0">
                <a:latin typeface="Arial"/>
                <a:cs typeface="Arial"/>
              </a:rPr>
              <a:t> </a:t>
            </a:r>
            <a:r>
              <a:rPr sz="2800" spc="-10" dirty="0">
                <a:latin typeface="Arial"/>
                <a:cs typeface="Arial"/>
              </a:rPr>
              <a:t>subjects</a:t>
            </a:r>
            <a:endParaRPr sz="2800">
              <a:latin typeface="Arial"/>
              <a:cs typeface="Arial"/>
            </a:endParaRPr>
          </a:p>
        </p:txBody>
      </p:sp>
      <p:pic>
        <p:nvPicPr>
          <p:cNvPr id="4" name="object 4"/>
          <p:cNvPicPr/>
          <p:nvPr/>
        </p:nvPicPr>
        <p:blipFill>
          <a:blip r:embed="rId2" cstate="print"/>
          <a:stretch>
            <a:fillRect/>
          </a:stretch>
        </p:blipFill>
        <p:spPr>
          <a:xfrm>
            <a:off x="5594603" y="1693164"/>
            <a:ext cx="6010643" cy="3991175"/>
          </a:xfrm>
          <a:prstGeom prst="rect">
            <a:avLst/>
          </a:prstGeom>
        </p:spPr>
      </p:pic>
      <p:sp>
        <p:nvSpPr>
          <p:cNvPr id="5" name="object 5"/>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6" name="object 6"/>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7" name="object 7"/>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8" name="object 8"/>
          <p:cNvSpPr txBox="1">
            <a:spLocks noGrp="1"/>
          </p:cNvSpPr>
          <p:nvPr>
            <p:ph type="sldNum" sz="quarter" idx="7"/>
          </p:nvPr>
        </p:nvSpPr>
        <p:spPr>
          <a:prstGeom prst="rect">
            <a:avLst/>
          </a:prstGeom>
        </p:spPr>
        <p:txBody>
          <a:bodyPr vert="horz" wrap="square" lIns="0" tIns="1905" rIns="0" bIns="0" rtlCol="0">
            <a:spAutoFit/>
          </a:bodyPr>
          <a:lstStyle/>
          <a:p>
            <a:pPr marL="37465">
              <a:lnSpc>
                <a:spcPct val="100000"/>
              </a:lnSpc>
              <a:spcBef>
                <a:spcPts val="15"/>
              </a:spcBef>
            </a:pPr>
            <a:fld id="{81D60167-4931-47E6-BA6A-407CBD079E47}" type="slidenum">
              <a:rPr spc="-25" dirty="0"/>
              <a:t>22</a:t>
            </a:fld>
            <a:endParaRPr spc="-25"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204" dirty="0"/>
              <a:t>2025</a:t>
            </a:r>
            <a:r>
              <a:rPr spc="-60" dirty="0"/>
              <a:t> </a:t>
            </a:r>
            <a:r>
              <a:rPr lang="es-MX" spc="60" dirty="0"/>
              <a:t>Categorías de clasificación</a:t>
            </a:r>
            <a:endParaRPr spc="120" dirty="0"/>
          </a:p>
        </p:txBody>
      </p:sp>
      <p:sp>
        <p:nvSpPr>
          <p:cNvPr id="6" name="object 6"/>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7" name="object 7"/>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8" name="object 8"/>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9" name="object 9"/>
          <p:cNvSpPr txBox="1">
            <a:spLocks noGrp="1"/>
          </p:cNvSpPr>
          <p:nvPr>
            <p:ph type="sldNum" sz="quarter" idx="7"/>
          </p:nvPr>
        </p:nvSpPr>
        <p:spPr>
          <a:prstGeom prst="rect">
            <a:avLst/>
          </a:prstGeom>
        </p:spPr>
        <p:txBody>
          <a:bodyPr vert="horz" wrap="square" lIns="0" tIns="1905" rIns="0" bIns="0" rtlCol="0">
            <a:spAutoFit/>
          </a:bodyPr>
          <a:lstStyle/>
          <a:p>
            <a:pPr marL="37465">
              <a:lnSpc>
                <a:spcPct val="100000"/>
              </a:lnSpc>
              <a:spcBef>
                <a:spcPts val="15"/>
              </a:spcBef>
            </a:pPr>
            <a:fld id="{81D60167-4931-47E6-BA6A-407CBD079E47}" type="slidenum">
              <a:rPr spc="-25" dirty="0"/>
              <a:t>23</a:t>
            </a:fld>
            <a:endParaRPr spc="-25" dirty="0"/>
          </a:p>
        </p:txBody>
      </p:sp>
      <p:sp>
        <p:nvSpPr>
          <p:cNvPr id="3" name="object 3"/>
          <p:cNvSpPr txBox="1"/>
          <p:nvPr/>
        </p:nvSpPr>
        <p:spPr>
          <a:xfrm>
            <a:off x="718819" y="1392237"/>
            <a:ext cx="10490134" cy="936795"/>
          </a:xfrm>
          <a:prstGeom prst="rect">
            <a:avLst/>
          </a:prstGeom>
        </p:spPr>
        <p:txBody>
          <a:bodyPr vert="horz" wrap="square" lIns="0" tIns="13335" rIns="0" bIns="0" rtlCol="0">
            <a:spAutoFit/>
          </a:bodyPr>
          <a:lstStyle/>
          <a:p>
            <a:pPr marL="12700" marR="5080">
              <a:lnSpc>
                <a:spcPct val="100000"/>
              </a:lnSpc>
              <a:spcBef>
                <a:spcPts val="105"/>
              </a:spcBef>
            </a:pPr>
            <a:r>
              <a:rPr lang="es-MX" sz="2000" spc="-35" dirty="0" smtClean="0">
                <a:latin typeface="Arial"/>
                <a:cs typeface="Arial"/>
              </a:rPr>
              <a:t>Los equipos deben competir primero en una competencia clasificatoria en persona de 2025 para avanzar a los eventos finales del Campeonato Mundial Robofest en LTU el 17 de mayo de 2025.</a:t>
            </a:r>
            <a:endParaRPr sz="2000" dirty="0">
              <a:latin typeface="Arial"/>
              <a:cs typeface="Arial"/>
            </a:endParaRPr>
          </a:p>
        </p:txBody>
      </p:sp>
      <p:graphicFrame>
        <p:nvGraphicFramePr>
          <p:cNvPr id="4" name="object 4"/>
          <p:cNvGraphicFramePr>
            <a:graphicFrameLocks noGrp="1"/>
          </p:cNvGraphicFramePr>
          <p:nvPr>
            <p:extLst>
              <p:ext uri="{D42A27DB-BD31-4B8C-83A1-F6EECF244321}">
                <p14:modId xmlns:p14="http://schemas.microsoft.com/office/powerpoint/2010/main" val="540839328"/>
              </p:ext>
            </p:extLst>
          </p:nvPr>
        </p:nvGraphicFramePr>
        <p:xfrm>
          <a:off x="749871" y="2613370"/>
          <a:ext cx="10459082" cy="3252470"/>
        </p:xfrm>
        <a:graphic>
          <a:graphicData uri="http://schemas.openxmlformats.org/drawingml/2006/table">
            <a:tbl>
              <a:tblPr firstRow="1" bandRow="1">
                <a:tableStyleId>{2D5ABB26-0587-4C30-8999-92F81FD0307C}</a:tableStyleId>
              </a:tblPr>
              <a:tblGrid>
                <a:gridCol w="1713230">
                  <a:extLst>
                    <a:ext uri="{9D8B030D-6E8A-4147-A177-3AD203B41FA5}">
                      <a16:colId xmlns:a16="http://schemas.microsoft.com/office/drawing/2014/main" val="20000"/>
                    </a:ext>
                  </a:extLst>
                </a:gridCol>
                <a:gridCol w="1446530">
                  <a:extLst>
                    <a:ext uri="{9D8B030D-6E8A-4147-A177-3AD203B41FA5}">
                      <a16:colId xmlns:a16="http://schemas.microsoft.com/office/drawing/2014/main" val="20001"/>
                    </a:ext>
                  </a:extLst>
                </a:gridCol>
                <a:gridCol w="1176655">
                  <a:extLst>
                    <a:ext uri="{9D8B030D-6E8A-4147-A177-3AD203B41FA5}">
                      <a16:colId xmlns:a16="http://schemas.microsoft.com/office/drawing/2014/main" val="20002"/>
                    </a:ext>
                  </a:extLst>
                </a:gridCol>
                <a:gridCol w="1399539">
                  <a:extLst>
                    <a:ext uri="{9D8B030D-6E8A-4147-A177-3AD203B41FA5}">
                      <a16:colId xmlns:a16="http://schemas.microsoft.com/office/drawing/2014/main" val="20003"/>
                    </a:ext>
                  </a:extLst>
                </a:gridCol>
                <a:gridCol w="2395219">
                  <a:extLst>
                    <a:ext uri="{9D8B030D-6E8A-4147-A177-3AD203B41FA5}">
                      <a16:colId xmlns:a16="http://schemas.microsoft.com/office/drawing/2014/main" val="20004"/>
                    </a:ext>
                  </a:extLst>
                </a:gridCol>
                <a:gridCol w="2327909">
                  <a:extLst>
                    <a:ext uri="{9D8B030D-6E8A-4147-A177-3AD203B41FA5}">
                      <a16:colId xmlns:a16="http://schemas.microsoft.com/office/drawing/2014/main" val="20005"/>
                    </a:ext>
                  </a:extLst>
                </a:gridCol>
              </a:tblGrid>
              <a:tr h="768350">
                <a:tc>
                  <a:txBody>
                    <a:bodyPr/>
                    <a:lstStyle/>
                    <a:p>
                      <a:pPr marL="268605" marR="256540" indent="-2540" algn="ctr">
                        <a:lnSpc>
                          <a:spcPct val="100000"/>
                        </a:lnSpc>
                        <a:spcBef>
                          <a:spcPts val="105"/>
                        </a:spcBef>
                      </a:pPr>
                      <a:r>
                        <a:rPr sz="1600" b="1" spc="-10" dirty="0">
                          <a:latin typeface="Arial"/>
                          <a:cs typeface="Arial"/>
                        </a:rPr>
                        <a:t>Qualifier Competition Category</a:t>
                      </a:r>
                      <a:endParaRPr sz="160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136525" marR="62230">
                        <a:lnSpc>
                          <a:spcPct val="100000"/>
                        </a:lnSpc>
                        <a:spcBef>
                          <a:spcPts val="1065"/>
                        </a:spcBef>
                      </a:pPr>
                      <a:r>
                        <a:rPr sz="1600" b="1" dirty="0">
                          <a:latin typeface="Arial"/>
                          <a:cs typeface="Arial"/>
                        </a:rPr>
                        <a:t>Age</a:t>
                      </a:r>
                      <a:r>
                        <a:rPr sz="1600" b="1" spc="5" dirty="0">
                          <a:latin typeface="Arial"/>
                          <a:cs typeface="Arial"/>
                        </a:rPr>
                        <a:t> </a:t>
                      </a:r>
                      <a:r>
                        <a:rPr sz="1600" b="1" spc="-10" dirty="0">
                          <a:latin typeface="Arial"/>
                          <a:cs typeface="Arial"/>
                        </a:rPr>
                        <a:t>(Grade*) Divisions</a:t>
                      </a:r>
                      <a:endParaRPr sz="1600">
                        <a:latin typeface="Arial"/>
                        <a:cs typeface="Arial"/>
                      </a:endParaRPr>
                    </a:p>
                  </a:txBody>
                  <a:tcPr marL="0" marR="0" marT="135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100330" marR="90170" indent="22860">
                        <a:lnSpc>
                          <a:spcPct val="100000"/>
                        </a:lnSpc>
                        <a:spcBef>
                          <a:spcPts val="1065"/>
                        </a:spcBef>
                      </a:pPr>
                      <a:r>
                        <a:rPr sz="1600" b="1" spc="-10" dirty="0">
                          <a:latin typeface="Arial"/>
                          <a:cs typeface="Arial"/>
                        </a:rPr>
                        <a:t>Maximum </a:t>
                      </a:r>
                      <a:r>
                        <a:rPr sz="1600" b="1" spc="-20" dirty="0">
                          <a:latin typeface="Arial"/>
                          <a:cs typeface="Arial"/>
                        </a:rPr>
                        <a:t>Team</a:t>
                      </a:r>
                      <a:r>
                        <a:rPr sz="1600" b="1" spc="-85" dirty="0">
                          <a:latin typeface="Arial"/>
                          <a:cs typeface="Arial"/>
                        </a:rPr>
                        <a:t> </a:t>
                      </a:r>
                      <a:r>
                        <a:rPr sz="1600" b="1" spc="-20" dirty="0">
                          <a:latin typeface="Arial"/>
                          <a:cs typeface="Arial"/>
                        </a:rPr>
                        <a:t>Size</a:t>
                      </a:r>
                      <a:endParaRPr sz="1600">
                        <a:latin typeface="Arial"/>
                        <a:cs typeface="Arial"/>
                      </a:endParaRPr>
                    </a:p>
                  </a:txBody>
                  <a:tcPr marL="0" marR="0" marT="135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291465" marR="278765" indent="118745">
                        <a:lnSpc>
                          <a:spcPct val="100000"/>
                        </a:lnSpc>
                        <a:spcBef>
                          <a:spcPts val="1065"/>
                        </a:spcBef>
                      </a:pPr>
                      <a:r>
                        <a:rPr sz="1600" b="1" spc="-10" dirty="0">
                          <a:latin typeface="Arial"/>
                          <a:cs typeface="Arial"/>
                        </a:rPr>
                        <a:t>Robot Platform</a:t>
                      </a:r>
                      <a:endParaRPr sz="1600">
                        <a:latin typeface="Arial"/>
                        <a:cs typeface="Arial"/>
                      </a:endParaRPr>
                    </a:p>
                  </a:txBody>
                  <a:tcPr marL="0" marR="0" marT="135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a:lnSpc>
                          <a:spcPct val="100000"/>
                        </a:lnSpc>
                        <a:spcBef>
                          <a:spcPts val="180"/>
                        </a:spcBef>
                      </a:pPr>
                      <a:endParaRPr sz="1600">
                        <a:latin typeface="Times New Roman"/>
                        <a:cs typeface="Times New Roman"/>
                      </a:endParaRPr>
                    </a:p>
                    <a:p>
                      <a:pPr marL="349250">
                        <a:lnSpc>
                          <a:spcPct val="100000"/>
                        </a:lnSpc>
                      </a:pPr>
                      <a:r>
                        <a:rPr sz="1600" b="1" dirty="0">
                          <a:latin typeface="Arial"/>
                          <a:cs typeface="Arial"/>
                        </a:rPr>
                        <a:t>Unknown</a:t>
                      </a:r>
                      <a:r>
                        <a:rPr sz="1600" b="1" spc="-55" dirty="0">
                          <a:latin typeface="Arial"/>
                          <a:cs typeface="Arial"/>
                        </a:rPr>
                        <a:t> </a:t>
                      </a:r>
                      <a:r>
                        <a:rPr sz="1600" b="1" spc="-10" dirty="0">
                          <a:latin typeface="Arial"/>
                          <a:cs typeface="Arial"/>
                        </a:rPr>
                        <a:t>Factors</a:t>
                      </a:r>
                      <a:endParaRPr sz="1600">
                        <a:latin typeface="Arial"/>
                        <a:cs typeface="Arial"/>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a:lnSpc>
                          <a:spcPct val="100000"/>
                        </a:lnSpc>
                        <a:spcBef>
                          <a:spcPts val="180"/>
                        </a:spcBef>
                      </a:pPr>
                      <a:endParaRPr sz="1600">
                        <a:latin typeface="Times New Roman"/>
                        <a:cs typeface="Times New Roman"/>
                      </a:endParaRPr>
                    </a:p>
                    <a:p>
                      <a:pPr marL="1270" algn="ctr">
                        <a:lnSpc>
                          <a:spcPct val="100000"/>
                        </a:lnSpc>
                      </a:pPr>
                      <a:r>
                        <a:rPr sz="1600" b="1" spc="-20" dirty="0">
                          <a:latin typeface="Arial"/>
                          <a:cs typeface="Arial"/>
                        </a:rPr>
                        <a:t>Note</a:t>
                      </a:r>
                      <a:endParaRPr sz="1600">
                        <a:latin typeface="Arial"/>
                        <a:cs typeface="Arial"/>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extLst>
                  <a:ext uri="{0D108BD9-81ED-4DB2-BD59-A6C34878D82A}">
                    <a16:rowId xmlns:a16="http://schemas.microsoft.com/office/drawing/2014/main" val="10000"/>
                  </a:ext>
                </a:extLst>
              </a:tr>
              <a:tr h="1012190">
                <a:tc>
                  <a:txBody>
                    <a:bodyPr/>
                    <a:lstStyle/>
                    <a:p>
                      <a:pPr marL="137160" marR="181610">
                        <a:lnSpc>
                          <a:spcPct val="100000"/>
                        </a:lnSpc>
                        <a:spcBef>
                          <a:spcPts val="1060"/>
                        </a:spcBef>
                      </a:pPr>
                      <a:r>
                        <a:rPr sz="1600" dirty="0">
                          <a:latin typeface="Arial"/>
                          <a:cs typeface="Arial"/>
                        </a:rPr>
                        <a:t>2025</a:t>
                      </a:r>
                      <a:r>
                        <a:rPr sz="1600" spc="-20" dirty="0">
                          <a:latin typeface="Arial"/>
                          <a:cs typeface="Arial"/>
                        </a:rPr>
                        <a:t> </a:t>
                      </a:r>
                      <a:r>
                        <a:rPr sz="1600" spc="-10" dirty="0">
                          <a:latin typeface="Arial"/>
                          <a:cs typeface="Arial"/>
                        </a:rPr>
                        <a:t>Game: </a:t>
                      </a:r>
                      <a:r>
                        <a:rPr sz="1600" b="1" i="1" dirty="0">
                          <a:latin typeface="Arial"/>
                          <a:cs typeface="Arial"/>
                        </a:rPr>
                        <a:t>Robot</a:t>
                      </a:r>
                      <a:r>
                        <a:rPr sz="1600" b="1" i="1" spc="-40" dirty="0">
                          <a:latin typeface="Arial"/>
                          <a:cs typeface="Arial"/>
                        </a:rPr>
                        <a:t> </a:t>
                      </a:r>
                      <a:r>
                        <a:rPr sz="1600" b="1" i="1" spc="-10" dirty="0">
                          <a:latin typeface="Arial"/>
                          <a:cs typeface="Arial"/>
                        </a:rPr>
                        <a:t>Parking Valet</a:t>
                      </a:r>
                      <a:endParaRPr sz="1600">
                        <a:latin typeface="Arial"/>
                        <a:cs typeface="Arial"/>
                      </a:endParaRPr>
                    </a:p>
                  </a:txBody>
                  <a:tcPr marL="0" marR="0" marT="1346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80"/>
                        </a:spcBef>
                      </a:pPr>
                      <a:endParaRPr sz="1600" dirty="0">
                        <a:latin typeface="Times New Roman"/>
                        <a:cs typeface="Times New Roman"/>
                      </a:endParaRPr>
                    </a:p>
                    <a:p>
                      <a:pPr marL="130810">
                        <a:lnSpc>
                          <a:spcPct val="100000"/>
                        </a:lnSpc>
                      </a:pPr>
                      <a:r>
                        <a:rPr sz="1600" dirty="0">
                          <a:latin typeface="Arial"/>
                          <a:cs typeface="Arial"/>
                        </a:rPr>
                        <a:t>Jr.</a:t>
                      </a:r>
                      <a:r>
                        <a:rPr sz="1600" spc="-70" dirty="0">
                          <a:latin typeface="Arial"/>
                          <a:cs typeface="Arial"/>
                        </a:rPr>
                        <a:t> </a:t>
                      </a:r>
                      <a:r>
                        <a:rPr sz="1600" dirty="0" smtClean="0">
                          <a:latin typeface="Arial"/>
                          <a:cs typeface="Arial"/>
                        </a:rPr>
                        <a:t>(</a:t>
                      </a:r>
                      <a:r>
                        <a:rPr lang="es-MX" sz="1600" dirty="0" smtClean="0">
                          <a:latin typeface="Arial"/>
                          <a:cs typeface="Arial"/>
                        </a:rPr>
                        <a:t>6 a menos de ¨15 años </a:t>
                      </a:r>
                      <a:r>
                        <a:rPr sz="1600" dirty="0" smtClean="0">
                          <a:latin typeface="Arial"/>
                          <a:cs typeface="Arial"/>
                        </a:rPr>
                        <a:t>)</a:t>
                      </a:r>
                      <a:r>
                        <a:rPr sz="1600" spc="-65" dirty="0" smtClean="0">
                          <a:latin typeface="Arial"/>
                          <a:cs typeface="Arial"/>
                        </a:rPr>
                        <a:t> </a:t>
                      </a:r>
                      <a:r>
                        <a:rPr sz="1600" spc="-50" dirty="0">
                          <a:latin typeface="Arial"/>
                          <a:cs typeface="Arial"/>
                        </a:rPr>
                        <a:t>&amp;</a:t>
                      </a:r>
                      <a:endParaRPr sz="1600" dirty="0">
                        <a:latin typeface="Arial"/>
                        <a:cs typeface="Arial"/>
                      </a:endParaRPr>
                    </a:p>
                    <a:p>
                      <a:pPr marL="130810">
                        <a:lnSpc>
                          <a:spcPct val="100000"/>
                        </a:lnSpc>
                      </a:pPr>
                      <a:r>
                        <a:rPr sz="1600" dirty="0">
                          <a:latin typeface="Arial"/>
                          <a:cs typeface="Arial"/>
                        </a:rPr>
                        <a:t>Sr.</a:t>
                      </a:r>
                      <a:r>
                        <a:rPr sz="1600" spc="-100" dirty="0">
                          <a:latin typeface="Arial"/>
                          <a:cs typeface="Arial"/>
                        </a:rPr>
                        <a:t> </a:t>
                      </a:r>
                      <a:r>
                        <a:rPr sz="1600" spc="-10" dirty="0" smtClean="0">
                          <a:latin typeface="Arial"/>
                          <a:cs typeface="Arial"/>
                        </a:rPr>
                        <a:t>(</a:t>
                      </a:r>
                      <a:r>
                        <a:rPr lang="es-MX" sz="1600" spc="-10" dirty="0" smtClean="0">
                          <a:latin typeface="Arial"/>
                          <a:cs typeface="Arial"/>
                        </a:rPr>
                        <a:t>15</a:t>
                      </a:r>
                      <a:r>
                        <a:rPr sz="1600" spc="-10" dirty="0" smtClean="0">
                          <a:latin typeface="Arial"/>
                          <a:cs typeface="Arial"/>
                        </a:rPr>
                        <a:t>~1</a:t>
                      </a:r>
                      <a:r>
                        <a:rPr lang="es-MX" sz="1600" spc="-10" dirty="0" smtClean="0">
                          <a:latin typeface="Arial"/>
                          <a:cs typeface="Arial"/>
                        </a:rPr>
                        <a:t>9</a:t>
                      </a:r>
                      <a:r>
                        <a:rPr lang="es-MX" sz="1600" spc="-10" baseline="0" dirty="0" smtClean="0">
                          <a:latin typeface="Arial"/>
                          <a:cs typeface="Arial"/>
                        </a:rPr>
                        <a:t> a</a:t>
                      </a:r>
                      <a:r>
                        <a:rPr sz="1600" spc="-10" dirty="0" smtClean="0">
                          <a:latin typeface="Arial"/>
                          <a:cs typeface="Arial"/>
                        </a:rPr>
                        <a:t>)</a:t>
                      </a:r>
                      <a:endParaRPr sz="1600" dirty="0">
                        <a:latin typeface="Arial"/>
                        <a:cs typeface="Arial"/>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40"/>
                        </a:spcBef>
                      </a:pPr>
                      <a:endParaRPr sz="1600">
                        <a:latin typeface="Times New Roman"/>
                        <a:cs typeface="Times New Roman"/>
                      </a:endParaRPr>
                    </a:p>
                    <a:p>
                      <a:pPr marR="44450" algn="ctr">
                        <a:lnSpc>
                          <a:spcPct val="100000"/>
                        </a:lnSpc>
                      </a:pPr>
                      <a:r>
                        <a:rPr sz="1600" spc="-50" dirty="0">
                          <a:latin typeface="Arial"/>
                          <a:cs typeface="Arial"/>
                        </a:rPr>
                        <a:t>5</a:t>
                      </a:r>
                      <a:endParaRPr sz="1600">
                        <a:latin typeface="Arial"/>
                        <a:cs typeface="Arial"/>
                      </a:endParaRPr>
                    </a:p>
                  </a:txBody>
                  <a:tcPr marL="0" marR="0" marT="1447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40"/>
                        </a:spcBef>
                      </a:pPr>
                      <a:endParaRPr sz="1600" dirty="0">
                        <a:latin typeface="Times New Roman"/>
                        <a:cs typeface="Times New Roman"/>
                      </a:endParaRPr>
                    </a:p>
                    <a:p>
                      <a:pPr marL="5080" algn="ctr">
                        <a:lnSpc>
                          <a:spcPct val="100000"/>
                        </a:lnSpc>
                      </a:pPr>
                      <a:r>
                        <a:rPr lang="es-MX" sz="1600" spc="-25" dirty="0" smtClean="0">
                          <a:latin typeface="Arial"/>
                          <a:cs typeface="Arial"/>
                        </a:rPr>
                        <a:t>cualquiera</a:t>
                      </a:r>
                      <a:endParaRPr sz="1600" dirty="0">
                        <a:latin typeface="Arial"/>
                        <a:cs typeface="Arial"/>
                      </a:endParaRPr>
                    </a:p>
                  </a:txBody>
                  <a:tcPr marL="0" marR="0" marT="1447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99085" marR="226695" algn="ctr">
                        <a:lnSpc>
                          <a:spcPct val="100000"/>
                        </a:lnSpc>
                        <a:spcBef>
                          <a:spcPts val="1060"/>
                        </a:spcBef>
                      </a:pPr>
                      <a:r>
                        <a:rPr lang="es-MX" sz="1600" dirty="0" smtClean="0">
                          <a:latin typeface="Arial"/>
                          <a:cs typeface="Arial"/>
                        </a:rPr>
                        <a:t>Factores desconocidos se revelan durante la competición</a:t>
                      </a:r>
                      <a:endParaRPr sz="1600" dirty="0">
                        <a:latin typeface="Arial"/>
                        <a:cs typeface="Arial"/>
                      </a:endParaRPr>
                    </a:p>
                  </a:txBody>
                  <a:tcPr marL="0" marR="0" marT="1346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8740" marR="205104">
                        <a:lnSpc>
                          <a:spcPct val="100000"/>
                        </a:lnSpc>
                        <a:spcBef>
                          <a:spcPts val="100"/>
                        </a:spcBef>
                      </a:pPr>
                      <a:r>
                        <a:rPr lang="es-MX" sz="1600" spc="-40" dirty="0" smtClean="0">
                          <a:latin typeface="Arial"/>
                          <a:cs typeface="Arial"/>
                        </a:rPr>
                        <a:t>El equipo diseña y programa un robot totalmente autónomo para jugar el partido de cada año.</a:t>
                      </a:r>
                      <a:endParaRPr sz="1600" dirty="0">
                        <a:latin typeface="Arial"/>
                        <a:cs typeface="Arial"/>
                      </a:endParaRPr>
                    </a:p>
                  </a:txBody>
                  <a:tcPr marL="0" marR="0" marT="127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1011555">
                <a:tc>
                  <a:txBody>
                    <a:bodyPr/>
                    <a:lstStyle/>
                    <a:p>
                      <a:pPr>
                        <a:lnSpc>
                          <a:spcPct val="100000"/>
                        </a:lnSpc>
                        <a:spcBef>
                          <a:spcPts val="1140"/>
                        </a:spcBef>
                      </a:pPr>
                      <a:endParaRPr sz="1600">
                        <a:latin typeface="Times New Roman"/>
                        <a:cs typeface="Times New Roman"/>
                      </a:endParaRPr>
                    </a:p>
                    <a:p>
                      <a:pPr marL="137160">
                        <a:lnSpc>
                          <a:spcPct val="100000"/>
                        </a:lnSpc>
                      </a:pPr>
                      <a:r>
                        <a:rPr sz="1600" spc="-10" dirty="0">
                          <a:latin typeface="Arial"/>
                          <a:cs typeface="Arial"/>
                        </a:rPr>
                        <a:t>Exhibition</a:t>
                      </a:r>
                      <a:endParaRPr sz="1600">
                        <a:latin typeface="Arial"/>
                        <a:cs typeface="Arial"/>
                      </a:endParaRPr>
                    </a:p>
                  </a:txBody>
                  <a:tcPr marL="0" marR="0" marT="1447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80"/>
                        </a:spcBef>
                      </a:pPr>
                      <a:endParaRPr sz="1600" dirty="0">
                        <a:latin typeface="Times New Roman"/>
                        <a:cs typeface="Times New Roman"/>
                      </a:endParaRPr>
                    </a:p>
                    <a:p>
                      <a:pPr marL="130810">
                        <a:lnSpc>
                          <a:spcPct val="100000"/>
                        </a:lnSpc>
                      </a:pPr>
                      <a:r>
                        <a:rPr lang="es-MX" sz="1600" dirty="0" smtClean="0">
                          <a:latin typeface="Arial"/>
                          <a:cs typeface="Arial"/>
                        </a:rPr>
                        <a:t>Jr. (6 a menos de ¨15 años ) &amp;</a:t>
                      </a:r>
                    </a:p>
                    <a:p>
                      <a:pPr marL="130810">
                        <a:lnSpc>
                          <a:spcPct val="100000"/>
                        </a:lnSpc>
                      </a:pPr>
                      <a:r>
                        <a:rPr lang="es-MX" sz="1600" dirty="0" smtClean="0">
                          <a:latin typeface="Arial"/>
                          <a:cs typeface="Arial"/>
                        </a:rPr>
                        <a:t>Sr. (15~19 a)</a:t>
                      </a:r>
                      <a:endParaRPr lang="es-MX" sz="1600" dirty="0">
                        <a:latin typeface="Arial"/>
                        <a:cs typeface="Arial"/>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40"/>
                        </a:spcBef>
                      </a:pPr>
                      <a:endParaRPr sz="1600">
                        <a:latin typeface="Times New Roman"/>
                        <a:cs typeface="Times New Roman"/>
                      </a:endParaRPr>
                    </a:p>
                    <a:p>
                      <a:pPr marL="2540" algn="ctr">
                        <a:lnSpc>
                          <a:spcPct val="100000"/>
                        </a:lnSpc>
                      </a:pPr>
                      <a:r>
                        <a:rPr sz="1600" spc="-50" dirty="0">
                          <a:latin typeface="Arial"/>
                          <a:cs typeface="Arial"/>
                        </a:rPr>
                        <a:t>5</a:t>
                      </a:r>
                      <a:endParaRPr sz="1600">
                        <a:latin typeface="Arial"/>
                        <a:cs typeface="Arial"/>
                      </a:endParaRPr>
                    </a:p>
                  </a:txBody>
                  <a:tcPr marL="0" marR="0" marT="1447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40"/>
                        </a:spcBef>
                      </a:pPr>
                      <a:endParaRPr sz="1600" dirty="0">
                        <a:latin typeface="Times New Roman"/>
                        <a:cs typeface="Times New Roman"/>
                      </a:endParaRPr>
                    </a:p>
                    <a:p>
                      <a:pPr marL="5080" algn="ctr">
                        <a:lnSpc>
                          <a:spcPct val="100000"/>
                        </a:lnSpc>
                      </a:pPr>
                      <a:r>
                        <a:rPr lang="es-MX" sz="1600" spc="-25" dirty="0" smtClean="0">
                          <a:latin typeface="Arial"/>
                          <a:cs typeface="Arial"/>
                        </a:rPr>
                        <a:t>cualquiera</a:t>
                      </a:r>
                      <a:endParaRPr sz="1600" dirty="0">
                        <a:latin typeface="Arial"/>
                        <a:cs typeface="Arial"/>
                      </a:endParaRPr>
                    </a:p>
                  </a:txBody>
                  <a:tcPr marL="0" marR="0" marT="1447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69545" marR="99060" algn="ctr">
                        <a:lnSpc>
                          <a:spcPct val="100000"/>
                        </a:lnSpc>
                        <a:spcBef>
                          <a:spcPts val="1060"/>
                        </a:spcBef>
                      </a:pPr>
                      <a:r>
                        <a:rPr lang="es-MX" sz="1600" dirty="0" smtClean="0">
                          <a:latin typeface="Arial"/>
                          <a:cs typeface="Arial"/>
                        </a:rPr>
                        <a:t>Condiciones de iluminación que pueden afectar los sensores del robot</a:t>
                      </a:r>
                      <a:endParaRPr sz="1600" dirty="0">
                        <a:latin typeface="Arial"/>
                        <a:cs typeface="Arial"/>
                      </a:endParaRPr>
                    </a:p>
                  </a:txBody>
                  <a:tcPr marL="0" marR="0" marT="1346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8740" marR="265430">
                        <a:lnSpc>
                          <a:spcPct val="100000"/>
                        </a:lnSpc>
                        <a:spcBef>
                          <a:spcPts val="100"/>
                        </a:spcBef>
                      </a:pPr>
                      <a:r>
                        <a:rPr lang="es-MX" sz="1600" spc="-25" dirty="0" smtClean="0">
                          <a:latin typeface="Arial"/>
                          <a:cs typeface="Arial"/>
                        </a:rPr>
                        <a:t>Los equipos tienen total libertad para mostrar un proyecto creativo de robótica autónoma.</a:t>
                      </a:r>
                      <a:endParaRPr sz="1600" dirty="0">
                        <a:latin typeface="Arial"/>
                        <a:cs typeface="Arial"/>
                      </a:endParaRPr>
                    </a:p>
                  </a:txBody>
                  <a:tcPr marL="0" marR="0" marT="127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
        <p:nvSpPr>
          <p:cNvPr id="5" name="object 5"/>
          <p:cNvSpPr txBox="1"/>
          <p:nvPr/>
        </p:nvSpPr>
        <p:spPr>
          <a:xfrm>
            <a:off x="1101725" y="6040120"/>
            <a:ext cx="9871075" cy="513080"/>
          </a:xfrm>
          <a:prstGeom prst="rect">
            <a:avLst/>
          </a:prstGeom>
        </p:spPr>
        <p:txBody>
          <a:bodyPr vert="horz" wrap="square" lIns="0" tIns="12065" rIns="0" bIns="0" rtlCol="0">
            <a:spAutoFit/>
          </a:bodyPr>
          <a:lstStyle/>
          <a:p>
            <a:pPr marL="12700" marR="5080">
              <a:lnSpc>
                <a:spcPct val="100000"/>
              </a:lnSpc>
              <a:spcBef>
                <a:spcPts val="95"/>
              </a:spcBef>
            </a:pPr>
            <a:r>
              <a:rPr sz="1600" i="1" dirty="0">
                <a:latin typeface="Arial"/>
                <a:cs typeface="Arial"/>
              </a:rPr>
              <a:t>(*)</a:t>
            </a:r>
            <a:r>
              <a:rPr sz="1600" i="1" spc="-10" dirty="0">
                <a:latin typeface="Arial"/>
                <a:cs typeface="Arial"/>
              </a:rPr>
              <a:t> </a:t>
            </a:r>
            <a:r>
              <a:rPr lang="es-MX" sz="1600" i="1" dirty="0" smtClean="0">
                <a:latin typeface="Arial"/>
                <a:cs typeface="Arial"/>
              </a:rPr>
              <a:t>Grado escolar en la primavera de 2025: para excepciones a la calificación del estudiante, complete la "Solicitud de exención de división de edad" en línea al momento de la inscripción</a:t>
            </a:r>
            <a:endParaRPr sz="1600" dirty="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204" dirty="0"/>
              <a:t>2025</a:t>
            </a:r>
            <a:r>
              <a:rPr spc="-70" dirty="0"/>
              <a:t> </a:t>
            </a:r>
            <a:r>
              <a:rPr lang="es-MX" dirty="0"/>
              <a:t>Categorías abiertas – Estilo de juego</a:t>
            </a:r>
            <a:endParaRPr spc="155" dirty="0"/>
          </a:p>
        </p:txBody>
      </p:sp>
      <p:sp>
        <p:nvSpPr>
          <p:cNvPr id="5" name="object 5"/>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6" name="object 6"/>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7" name="object 7"/>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8" name="object 8"/>
          <p:cNvSpPr txBox="1">
            <a:spLocks noGrp="1"/>
          </p:cNvSpPr>
          <p:nvPr>
            <p:ph type="sldNum" sz="quarter" idx="7"/>
          </p:nvPr>
        </p:nvSpPr>
        <p:spPr>
          <a:prstGeom prst="rect">
            <a:avLst/>
          </a:prstGeom>
        </p:spPr>
        <p:txBody>
          <a:bodyPr vert="horz" wrap="square" lIns="0" tIns="1905" rIns="0" bIns="0" rtlCol="0">
            <a:spAutoFit/>
          </a:bodyPr>
          <a:lstStyle/>
          <a:p>
            <a:pPr marL="37465">
              <a:lnSpc>
                <a:spcPct val="100000"/>
              </a:lnSpc>
              <a:spcBef>
                <a:spcPts val="15"/>
              </a:spcBef>
            </a:pPr>
            <a:fld id="{81D60167-4931-47E6-BA6A-407CBD079E47}" type="slidenum">
              <a:rPr spc="-25" dirty="0"/>
              <a:t>24</a:t>
            </a:fld>
            <a:endParaRPr spc="-25" dirty="0"/>
          </a:p>
        </p:txBody>
      </p:sp>
      <p:graphicFrame>
        <p:nvGraphicFramePr>
          <p:cNvPr id="3" name="object 3"/>
          <p:cNvGraphicFramePr>
            <a:graphicFrameLocks noGrp="1"/>
          </p:cNvGraphicFramePr>
          <p:nvPr>
            <p:extLst>
              <p:ext uri="{D42A27DB-BD31-4B8C-83A1-F6EECF244321}">
                <p14:modId xmlns:p14="http://schemas.microsoft.com/office/powerpoint/2010/main" val="2581918118"/>
              </p:ext>
            </p:extLst>
          </p:nvPr>
        </p:nvGraphicFramePr>
        <p:xfrm>
          <a:off x="450848" y="2512410"/>
          <a:ext cx="10904855" cy="4221480"/>
        </p:xfrm>
        <a:graphic>
          <a:graphicData uri="http://schemas.openxmlformats.org/drawingml/2006/table">
            <a:tbl>
              <a:tblPr firstRow="1" bandRow="1">
                <a:tableStyleId>{2D5ABB26-0587-4C30-8999-92F81FD0307C}</a:tableStyleId>
              </a:tblPr>
              <a:tblGrid>
                <a:gridCol w="2484755">
                  <a:extLst>
                    <a:ext uri="{9D8B030D-6E8A-4147-A177-3AD203B41FA5}">
                      <a16:colId xmlns:a16="http://schemas.microsoft.com/office/drawing/2014/main" val="20000"/>
                    </a:ext>
                  </a:extLst>
                </a:gridCol>
                <a:gridCol w="1788797">
                  <a:extLst>
                    <a:ext uri="{9D8B030D-6E8A-4147-A177-3AD203B41FA5}">
                      <a16:colId xmlns:a16="http://schemas.microsoft.com/office/drawing/2014/main" val="20001"/>
                    </a:ext>
                  </a:extLst>
                </a:gridCol>
                <a:gridCol w="1413508">
                  <a:extLst>
                    <a:ext uri="{9D8B030D-6E8A-4147-A177-3AD203B41FA5}">
                      <a16:colId xmlns:a16="http://schemas.microsoft.com/office/drawing/2014/main" val="20002"/>
                    </a:ext>
                  </a:extLst>
                </a:gridCol>
                <a:gridCol w="3128645">
                  <a:extLst>
                    <a:ext uri="{9D8B030D-6E8A-4147-A177-3AD203B41FA5}">
                      <a16:colId xmlns:a16="http://schemas.microsoft.com/office/drawing/2014/main" val="20003"/>
                    </a:ext>
                  </a:extLst>
                </a:gridCol>
                <a:gridCol w="2089150">
                  <a:extLst>
                    <a:ext uri="{9D8B030D-6E8A-4147-A177-3AD203B41FA5}">
                      <a16:colId xmlns:a16="http://schemas.microsoft.com/office/drawing/2014/main" val="20004"/>
                    </a:ext>
                  </a:extLst>
                </a:gridCol>
              </a:tblGrid>
              <a:tr h="523875">
                <a:tc>
                  <a:txBody>
                    <a:bodyPr/>
                    <a:lstStyle/>
                    <a:p>
                      <a:pPr marL="805180" marR="357505" indent="-441959">
                        <a:lnSpc>
                          <a:spcPct val="100000"/>
                        </a:lnSpc>
                        <a:spcBef>
                          <a:spcPts val="105"/>
                        </a:spcBef>
                      </a:pPr>
                      <a:r>
                        <a:rPr sz="1600" b="1" dirty="0">
                          <a:latin typeface="Arial"/>
                          <a:cs typeface="Arial"/>
                        </a:rPr>
                        <a:t>Open</a:t>
                      </a:r>
                      <a:r>
                        <a:rPr sz="1600" b="1" spc="-20" dirty="0">
                          <a:latin typeface="Arial"/>
                          <a:cs typeface="Arial"/>
                        </a:rPr>
                        <a:t> </a:t>
                      </a:r>
                      <a:r>
                        <a:rPr sz="1600" b="1" spc="-10" dirty="0">
                          <a:latin typeface="Arial"/>
                          <a:cs typeface="Arial"/>
                        </a:rPr>
                        <a:t>Competition Category</a:t>
                      </a:r>
                      <a:endParaRPr sz="160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475615" marR="295910" indent="-170815">
                        <a:lnSpc>
                          <a:spcPct val="100000"/>
                        </a:lnSpc>
                        <a:spcBef>
                          <a:spcPts val="105"/>
                        </a:spcBef>
                      </a:pPr>
                      <a:r>
                        <a:rPr sz="1600" b="1" dirty="0">
                          <a:latin typeface="Arial"/>
                          <a:cs typeface="Arial"/>
                        </a:rPr>
                        <a:t>Age</a:t>
                      </a:r>
                      <a:r>
                        <a:rPr sz="1600" b="1" spc="5" dirty="0">
                          <a:latin typeface="Arial"/>
                          <a:cs typeface="Arial"/>
                        </a:rPr>
                        <a:t> </a:t>
                      </a:r>
                      <a:r>
                        <a:rPr sz="1600" b="1" spc="-10" dirty="0">
                          <a:latin typeface="Arial"/>
                          <a:cs typeface="Arial"/>
                        </a:rPr>
                        <a:t>(Grade*) Divisions</a:t>
                      </a:r>
                      <a:endParaRPr sz="160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187325" marR="179705" indent="20955">
                        <a:lnSpc>
                          <a:spcPct val="100000"/>
                        </a:lnSpc>
                        <a:spcBef>
                          <a:spcPts val="105"/>
                        </a:spcBef>
                      </a:pPr>
                      <a:r>
                        <a:rPr sz="1600" b="1" spc="-10" dirty="0">
                          <a:latin typeface="Arial"/>
                          <a:cs typeface="Arial"/>
                        </a:rPr>
                        <a:t>Maximum </a:t>
                      </a:r>
                      <a:r>
                        <a:rPr sz="1600" b="1" spc="-20" dirty="0">
                          <a:latin typeface="Arial"/>
                          <a:cs typeface="Arial"/>
                        </a:rPr>
                        <a:t>Team</a:t>
                      </a:r>
                      <a:r>
                        <a:rPr sz="1600" b="1" spc="-85" dirty="0">
                          <a:latin typeface="Arial"/>
                          <a:cs typeface="Arial"/>
                        </a:rPr>
                        <a:t> </a:t>
                      </a:r>
                      <a:r>
                        <a:rPr sz="1600" b="1" spc="-20" dirty="0">
                          <a:latin typeface="Arial"/>
                          <a:cs typeface="Arial"/>
                        </a:rPr>
                        <a:t>Size</a:t>
                      </a:r>
                      <a:endParaRPr sz="160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830580">
                        <a:lnSpc>
                          <a:spcPct val="100000"/>
                        </a:lnSpc>
                        <a:spcBef>
                          <a:spcPts val="1065"/>
                        </a:spcBef>
                      </a:pPr>
                      <a:r>
                        <a:rPr sz="1600" b="1" dirty="0">
                          <a:latin typeface="Arial"/>
                          <a:cs typeface="Arial"/>
                        </a:rPr>
                        <a:t>Robot</a:t>
                      </a:r>
                      <a:r>
                        <a:rPr sz="1600" b="1" spc="-40" dirty="0">
                          <a:latin typeface="Arial"/>
                          <a:cs typeface="Arial"/>
                        </a:rPr>
                        <a:t> </a:t>
                      </a:r>
                      <a:r>
                        <a:rPr sz="1600" b="1" spc="-10" dirty="0">
                          <a:latin typeface="Arial"/>
                          <a:cs typeface="Arial"/>
                        </a:rPr>
                        <a:t>Platform</a:t>
                      </a:r>
                      <a:endParaRPr sz="1600">
                        <a:latin typeface="Arial"/>
                        <a:cs typeface="Arial"/>
                      </a:endParaRPr>
                    </a:p>
                  </a:txBody>
                  <a:tcPr marL="0" marR="0" marT="135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678815" marR="579120" indent="-93345">
                        <a:lnSpc>
                          <a:spcPct val="100000"/>
                        </a:lnSpc>
                        <a:spcBef>
                          <a:spcPts val="105"/>
                        </a:spcBef>
                      </a:pPr>
                      <a:r>
                        <a:rPr sz="1600" b="1" spc="-10" dirty="0">
                          <a:latin typeface="Arial"/>
                          <a:cs typeface="Arial"/>
                        </a:rPr>
                        <a:t>Unknown Factors</a:t>
                      </a:r>
                      <a:endParaRPr sz="160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extLst>
                  <a:ext uri="{0D108BD9-81ED-4DB2-BD59-A6C34878D82A}">
                    <a16:rowId xmlns:a16="http://schemas.microsoft.com/office/drawing/2014/main" val="10000"/>
                  </a:ext>
                </a:extLst>
              </a:tr>
              <a:tr h="586740">
                <a:tc rowSpan="3">
                  <a:txBody>
                    <a:bodyPr/>
                    <a:lstStyle/>
                    <a:p>
                      <a:pPr>
                        <a:lnSpc>
                          <a:spcPct val="100000"/>
                        </a:lnSpc>
                      </a:pPr>
                      <a:endParaRPr sz="1600">
                        <a:latin typeface="Times New Roman"/>
                        <a:cs typeface="Times New Roman"/>
                      </a:endParaRPr>
                    </a:p>
                    <a:p>
                      <a:pPr>
                        <a:lnSpc>
                          <a:spcPct val="100000"/>
                        </a:lnSpc>
                      </a:pPr>
                      <a:endParaRPr sz="1600">
                        <a:latin typeface="Times New Roman"/>
                        <a:cs typeface="Times New Roman"/>
                      </a:endParaRPr>
                    </a:p>
                    <a:p>
                      <a:pPr>
                        <a:lnSpc>
                          <a:spcPct val="100000"/>
                        </a:lnSpc>
                        <a:spcBef>
                          <a:spcPts val="409"/>
                        </a:spcBef>
                      </a:pPr>
                      <a:endParaRPr sz="1600">
                        <a:latin typeface="Times New Roman"/>
                        <a:cs typeface="Times New Roman"/>
                      </a:endParaRPr>
                    </a:p>
                    <a:p>
                      <a:pPr marL="228600">
                        <a:lnSpc>
                          <a:spcPct val="100000"/>
                        </a:lnSpc>
                      </a:pPr>
                      <a:r>
                        <a:rPr sz="1600" spc="-10" dirty="0">
                          <a:latin typeface="Arial"/>
                          <a:cs typeface="Arial"/>
                        </a:rPr>
                        <a:t>BottleSumo</a:t>
                      </a:r>
                      <a:endParaRPr sz="16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0810">
                        <a:lnSpc>
                          <a:spcPct val="100000"/>
                        </a:lnSpc>
                        <a:spcBef>
                          <a:spcPts val="1310"/>
                        </a:spcBef>
                      </a:pPr>
                      <a:r>
                        <a:rPr lang="es-MX" sz="1600" dirty="0" smtClean="0">
                          <a:latin typeface="Arial"/>
                          <a:cs typeface="Arial"/>
                        </a:rPr>
                        <a:t>Jr. (6 a menos de ¨15 años ) &amp;</a:t>
                      </a: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310"/>
                        </a:spcBef>
                      </a:pPr>
                      <a:r>
                        <a:rPr sz="1600" spc="-50" dirty="0">
                          <a:latin typeface="Arial"/>
                          <a:cs typeface="Arial"/>
                        </a:rPr>
                        <a:t>3</a:t>
                      </a:r>
                      <a:endParaRPr sz="160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rowSpan="2">
                  <a:txBody>
                    <a:bodyPr/>
                    <a:lstStyle/>
                    <a:p>
                      <a:pPr>
                        <a:lnSpc>
                          <a:spcPct val="100000"/>
                        </a:lnSpc>
                        <a:spcBef>
                          <a:spcPts val="819"/>
                        </a:spcBef>
                      </a:pPr>
                      <a:endParaRPr sz="1600">
                        <a:latin typeface="Times New Roman"/>
                        <a:cs typeface="Times New Roman"/>
                      </a:endParaRPr>
                    </a:p>
                    <a:p>
                      <a:pPr marL="109220" algn="ctr">
                        <a:lnSpc>
                          <a:spcPct val="100000"/>
                        </a:lnSpc>
                      </a:pPr>
                      <a:r>
                        <a:rPr sz="1600" dirty="0">
                          <a:latin typeface="Arial"/>
                          <a:cs typeface="Arial"/>
                        </a:rPr>
                        <a:t>LEGO</a:t>
                      </a:r>
                      <a:r>
                        <a:rPr sz="1600" spc="-30" dirty="0">
                          <a:latin typeface="Arial"/>
                          <a:cs typeface="Arial"/>
                        </a:rPr>
                        <a:t> NXT,</a:t>
                      </a:r>
                      <a:r>
                        <a:rPr sz="1600" spc="-35" dirty="0">
                          <a:latin typeface="Arial"/>
                          <a:cs typeface="Arial"/>
                        </a:rPr>
                        <a:t> </a:t>
                      </a:r>
                      <a:r>
                        <a:rPr sz="1600" dirty="0">
                          <a:latin typeface="Arial"/>
                          <a:cs typeface="Arial"/>
                        </a:rPr>
                        <a:t>EV3,</a:t>
                      </a:r>
                      <a:r>
                        <a:rPr sz="1600" spc="-40" dirty="0">
                          <a:latin typeface="Arial"/>
                          <a:cs typeface="Arial"/>
                        </a:rPr>
                        <a:t> </a:t>
                      </a:r>
                      <a:r>
                        <a:rPr sz="1600" dirty="0">
                          <a:latin typeface="Arial"/>
                          <a:cs typeface="Arial"/>
                        </a:rPr>
                        <a:t>SPIKE</a:t>
                      </a:r>
                      <a:r>
                        <a:rPr sz="1600" spc="-50" dirty="0">
                          <a:latin typeface="Arial"/>
                          <a:cs typeface="Arial"/>
                        </a:rPr>
                        <a:t> </a:t>
                      </a:r>
                      <a:r>
                        <a:rPr sz="1600" spc="-10" dirty="0">
                          <a:latin typeface="Arial"/>
                          <a:cs typeface="Arial"/>
                        </a:rPr>
                        <a:t>Prime/</a:t>
                      </a:r>
                      <a:endParaRPr sz="1600">
                        <a:latin typeface="Arial"/>
                        <a:cs typeface="Arial"/>
                      </a:endParaRPr>
                    </a:p>
                    <a:p>
                      <a:pPr marL="109855" algn="ctr">
                        <a:lnSpc>
                          <a:spcPct val="100000"/>
                        </a:lnSpc>
                      </a:pPr>
                      <a:r>
                        <a:rPr sz="1600" dirty="0">
                          <a:latin typeface="Arial"/>
                          <a:cs typeface="Arial"/>
                        </a:rPr>
                        <a:t>Robot</a:t>
                      </a:r>
                      <a:r>
                        <a:rPr sz="1600" spc="-20" dirty="0">
                          <a:latin typeface="Arial"/>
                          <a:cs typeface="Arial"/>
                        </a:rPr>
                        <a:t> </a:t>
                      </a:r>
                      <a:r>
                        <a:rPr sz="1600" spc="-10" dirty="0">
                          <a:latin typeface="Arial"/>
                          <a:cs typeface="Arial"/>
                        </a:rPr>
                        <a:t>Inventor,</a:t>
                      </a:r>
                      <a:r>
                        <a:rPr sz="1600" spc="-15" dirty="0">
                          <a:latin typeface="Arial"/>
                          <a:cs typeface="Arial"/>
                        </a:rPr>
                        <a:t> </a:t>
                      </a:r>
                      <a:r>
                        <a:rPr sz="1600" dirty="0">
                          <a:latin typeface="Arial"/>
                          <a:cs typeface="Arial"/>
                        </a:rPr>
                        <a:t>or</a:t>
                      </a:r>
                      <a:r>
                        <a:rPr sz="1600" spc="-25" dirty="0">
                          <a:latin typeface="Arial"/>
                          <a:cs typeface="Arial"/>
                        </a:rPr>
                        <a:t> </a:t>
                      </a:r>
                      <a:r>
                        <a:rPr sz="1600" dirty="0">
                          <a:latin typeface="Arial"/>
                          <a:cs typeface="Arial"/>
                        </a:rPr>
                        <a:t>VEX</a:t>
                      </a:r>
                      <a:r>
                        <a:rPr sz="1600" spc="-35" dirty="0">
                          <a:latin typeface="Arial"/>
                          <a:cs typeface="Arial"/>
                        </a:rPr>
                        <a:t> </a:t>
                      </a:r>
                      <a:r>
                        <a:rPr sz="1600" spc="-25" dirty="0">
                          <a:latin typeface="Arial"/>
                          <a:cs typeface="Arial"/>
                        </a:rPr>
                        <a:t>IQ</a:t>
                      </a:r>
                      <a:endParaRPr sz="1600">
                        <a:latin typeface="Arial"/>
                        <a:cs typeface="Arial"/>
                      </a:endParaRPr>
                    </a:p>
                  </a:txBody>
                  <a:tcPr marL="0" marR="0" marT="10413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9375">
                        <a:lnSpc>
                          <a:spcPct val="100000"/>
                        </a:lnSpc>
                        <a:spcBef>
                          <a:spcPts val="1310"/>
                        </a:spcBef>
                      </a:pPr>
                      <a:r>
                        <a:rPr lang="es-MX" sz="1600" dirty="0" smtClean="0">
                          <a:latin typeface="Arial"/>
                          <a:cs typeface="Arial"/>
                        </a:rPr>
                        <a:t>Parcialmente </a:t>
                      </a:r>
                      <a:r>
                        <a:rPr lang="es-MX" sz="1600" dirty="0" err="1" smtClean="0">
                          <a:latin typeface="Arial"/>
                          <a:cs typeface="Arial"/>
                        </a:rPr>
                        <a:t>desconoocido</a:t>
                      </a:r>
                      <a:endParaRPr sz="1600"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86740">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0810">
                        <a:lnSpc>
                          <a:spcPct val="100000"/>
                        </a:lnSpc>
                        <a:spcBef>
                          <a:spcPts val="1310"/>
                        </a:spcBef>
                      </a:pPr>
                      <a:r>
                        <a:rPr sz="1600" dirty="0">
                          <a:latin typeface="Arial"/>
                          <a:cs typeface="Arial"/>
                        </a:rPr>
                        <a:t>Sr.</a:t>
                      </a:r>
                      <a:r>
                        <a:rPr sz="1600" spc="-55" dirty="0">
                          <a:latin typeface="Arial"/>
                          <a:cs typeface="Arial"/>
                        </a:rPr>
                        <a:t> </a:t>
                      </a:r>
                      <a:r>
                        <a:rPr sz="1600" dirty="0">
                          <a:latin typeface="Arial"/>
                          <a:cs typeface="Arial"/>
                        </a:rPr>
                        <a:t>Classic</a:t>
                      </a:r>
                      <a:r>
                        <a:rPr sz="1600" spc="-80" dirty="0">
                          <a:latin typeface="Arial"/>
                          <a:cs typeface="Arial"/>
                        </a:rPr>
                        <a:t> </a:t>
                      </a:r>
                      <a:r>
                        <a:rPr lang="es-MX" sz="1600" spc="-10" dirty="0" smtClean="0">
                          <a:latin typeface="Arial"/>
                          <a:cs typeface="Arial"/>
                        </a:rPr>
                        <a:t> (15~19 a)</a:t>
                      </a:r>
                      <a:endParaRPr lang="es-MX" sz="1600" spc="-10"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310"/>
                        </a:spcBef>
                      </a:pPr>
                      <a:r>
                        <a:rPr sz="1600" spc="-50" dirty="0">
                          <a:latin typeface="Arial"/>
                          <a:cs typeface="Arial"/>
                        </a:rPr>
                        <a:t>3</a:t>
                      </a:r>
                      <a:endParaRPr sz="160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10413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8580">
                        <a:lnSpc>
                          <a:spcPct val="100000"/>
                        </a:lnSpc>
                        <a:spcBef>
                          <a:spcPts val="1310"/>
                        </a:spcBef>
                      </a:pPr>
                      <a:r>
                        <a:rPr lang="es-MX" sz="1600" dirty="0" smtClean="0">
                          <a:latin typeface="Arial"/>
                          <a:cs typeface="Arial"/>
                        </a:rPr>
                        <a:t>Parcialmente </a:t>
                      </a:r>
                      <a:r>
                        <a:rPr lang="es-MX" sz="1600" dirty="0" err="1" smtClean="0">
                          <a:latin typeface="Arial"/>
                          <a:cs typeface="Arial"/>
                        </a:rPr>
                        <a:t>desconoocido</a:t>
                      </a:r>
                      <a:endParaRPr lang="es-MX" sz="1600"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586740">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8270" marR="558800">
                        <a:lnSpc>
                          <a:spcPct val="100000"/>
                        </a:lnSpc>
                        <a:spcBef>
                          <a:spcPts val="350"/>
                        </a:spcBef>
                      </a:pPr>
                      <a:r>
                        <a:rPr sz="1600" dirty="0">
                          <a:latin typeface="Arial"/>
                          <a:cs typeface="Arial"/>
                        </a:rPr>
                        <a:t>Sr.</a:t>
                      </a:r>
                      <a:r>
                        <a:rPr sz="1600" spc="-100" dirty="0">
                          <a:latin typeface="Arial"/>
                          <a:cs typeface="Arial"/>
                        </a:rPr>
                        <a:t> </a:t>
                      </a:r>
                      <a:r>
                        <a:rPr sz="1600" spc="-10" dirty="0">
                          <a:latin typeface="Arial"/>
                          <a:cs typeface="Arial"/>
                        </a:rPr>
                        <a:t>Unlimited </a:t>
                      </a:r>
                      <a:r>
                        <a:rPr lang="es-MX" sz="1600" spc="-20" dirty="0" smtClean="0">
                          <a:latin typeface="Arial"/>
                          <a:cs typeface="Arial"/>
                        </a:rPr>
                        <a:t> (15~19 a)</a:t>
                      </a:r>
                      <a:endParaRPr lang="es-MX" sz="1600" spc="-20" dirty="0">
                        <a:latin typeface="Arial"/>
                        <a:cs typeface="Arial"/>
                      </a:endParaRPr>
                    </a:p>
                  </a:txBody>
                  <a:tcPr marL="0" marR="0" marT="444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310"/>
                        </a:spcBef>
                      </a:pPr>
                      <a:r>
                        <a:rPr sz="1600" spc="-50" dirty="0">
                          <a:latin typeface="Arial"/>
                          <a:cs typeface="Arial"/>
                        </a:rPr>
                        <a:t>3</a:t>
                      </a:r>
                      <a:endParaRPr sz="160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11760" algn="ctr">
                        <a:lnSpc>
                          <a:spcPct val="100000"/>
                        </a:lnSpc>
                        <a:spcBef>
                          <a:spcPts val="1310"/>
                        </a:spcBef>
                      </a:pPr>
                      <a:r>
                        <a:rPr lang="es-MX" sz="1600" spc="-25" dirty="0" smtClean="0">
                          <a:latin typeface="Arial"/>
                          <a:cs typeface="Arial"/>
                        </a:rPr>
                        <a:t>cualquiera</a:t>
                      </a:r>
                      <a:endParaRPr sz="1600"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9375">
                        <a:lnSpc>
                          <a:spcPct val="100000"/>
                        </a:lnSpc>
                        <a:spcBef>
                          <a:spcPts val="1310"/>
                        </a:spcBef>
                      </a:pPr>
                      <a:r>
                        <a:rPr lang="es-MX" sz="1600" dirty="0" smtClean="0">
                          <a:latin typeface="Arial"/>
                          <a:cs typeface="Arial"/>
                        </a:rPr>
                        <a:t>Parcialmente </a:t>
                      </a:r>
                      <a:r>
                        <a:rPr lang="es-MX" sz="1600" dirty="0" err="1" smtClean="0">
                          <a:latin typeface="Arial"/>
                          <a:cs typeface="Arial"/>
                        </a:rPr>
                        <a:t>desconoocido</a:t>
                      </a:r>
                      <a:endParaRPr lang="es-MX" sz="1600"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586740">
                <a:tc>
                  <a:txBody>
                    <a:bodyPr/>
                    <a:lstStyle/>
                    <a:p>
                      <a:pPr marL="228600" marR="655955">
                        <a:lnSpc>
                          <a:spcPct val="100000"/>
                        </a:lnSpc>
                        <a:spcBef>
                          <a:spcPts val="345"/>
                        </a:spcBef>
                      </a:pPr>
                      <a:r>
                        <a:rPr sz="1600" dirty="0">
                          <a:latin typeface="Arial"/>
                          <a:cs typeface="Arial"/>
                        </a:rPr>
                        <a:t>Unknown</a:t>
                      </a:r>
                      <a:r>
                        <a:rPr sz="1600" spc="-10" dirty="0">
                          <a:latin typeface="Arial"/>
                          <a:cs typeface="Arial"/>
                        </a:rPr>
                        <a:t> Mission </a:t>
                      </a:r>
                      <a:r>
                        <a:rPr sz="1600" dirty="0">
                          <a:latin typeface="Arial"/>
                          <a:cs typeface="Arial"/>
                        </a:rPr>
                        <a:t>Challenge</a:t>
                      </a:r>
                      <a:r>
                        <a:rPr sz="1600" spc="-45" dirty="0">
                          <a:latin typeface="Arial"/>
                          <a:cs typeface="Arial"/>
                        </a:rPr>
                        <a:t> </a:t>
                      </a:r>
                      <a:r>
                        <a:rPr sz="1600" spc="-10" dirty="0">
                          <a:latin typeface="Arial"/>
                          <a:cs typeface="Arial"/>
                        </a:rPr>
                        <a:t>(UMC)</a:t>
                      </a:r>
                      <a:endParaRPr sz="1600">
                        <a:latin typeface="Arial"/>
                        <a:cs typeface="Arial"/>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1445">
                        <a:lnSpc>
                          <a:spcPct val="100000"/>
                        </a:lnSpc>
                        <a:spcBef>
                          <a:spcPts val="345"/>
                        </a:spcBef>
                      </a:pPr>
                      <a:r>
                        <a:rPr lang="es-MX" sz="1600" dirty="0" smtClean="0">
                          <a:latin typeface="Arial"/>
                          <a:cs typeface="Arial"/>
                        </a:rPr>
                        <a:t>Jr. (6 a menos de ¨15 años ) &amp;</a:t>
                      </a:r>
                    </a:p>
                    <a:p>
                      <a:pPr marL="131445">
                        <a:lnSpc>
                          <a:spcPct val="100000"/>
                        </a:lnSpc>
                        <a:spcBef>
                          <a:spcPts val="345"/>
                        </a:spcBef>
                      </a:pPr>
                      <a:r>
                        <a:rPr lang="es-MX" sz="1600" dirty="0" smtClean="0">
                          <a:latin typeface="Arial"/>
                          <a:cs typeface="Arial"/>
                        </a:rPr>
                        <a:t>Sr. (15~19 a)</a:t>
                      </a:r>
                      <a:endParaRPr lang="es-MX" sz="1600" dirty="0">
                        <a:latin typeface="Arial"/>
                        <a:cs typeface="Arial"/>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305"/>
                        </a:spcBef>
                      </a:pPr>
                      <a:r>
                        <a:rPr sz="1600" spc="-50" dirty="0">
                          <a:latin typeface="Arial"/>
                          <a:cs typeface="Arial"/>
                        </a:rPr>
                        <a:t>4</a:t>
                      </a:r>
                      <a:endParaRPr sz="1600">
                        <a:latin typeface="Arial"/>
                        <a:cs typeface="Arial"/>
                      </a:endParaRPr>
                    </a:p>
                  </a:txBody>
                  <a:tcPr marL="0" marR="0" marT="165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09855" algn="ctr">
                        <a:lnSpc>
                          <a:spcPct val="100000"/>
                        </a:lnSpc>
                        <a:spcBef>
                          <a:spcPts val="345"/>
                        </a:spcBef>
                      </a:pPr>
                      <a:r>
                        <a:rPr sz="1600" dirty="0">
                          <a:latin typeface="Arial"/>
                          <a:cs typeface="Arial"/>
                        </a:rPr>
                        <a:t>LEGO</a:t>
                      </a:r>
                      <a:r>
                        <a:rPr sz="1600" spc="-30" dirty="0">
                          <a:latin typeface="Arial"/>
                          <a:cs typeface="Arial"/>
                        </a:rPr>
                        <a:t> NXT,</a:t>
                      </a:r>
                      <a:r>
                        <a:rPr sz="1600" spc="-35" dirty="0">
                          <a:latin typeface="Arial"/>
                          <a:cs typeface="Arial"/>
                        </a:rPr>
                        <a:t> </a:t>
                      </a:r>
                      <a:r>
                        <a:rPr sz="1600" dirty="0">
                          <a:latin typeface="Arial"/>
                          <a:cs typeface="Arial"/>
                        </a:rPr>
                        <a:t>EV3,</a:t>
                      </a:r>
                      <a:r>
                        <a:rPr sz="1600" spc="-40" dirty="0">
                          <a:latin typeface="Arial"/>
                          <a:cs typeface="Arial"/>
                        </a:rPr>
                        <a:t> </a:t>
                      </a:r>
                      <a:r>
                        <a:rPr sz="1600" dirty="0">
                          <a:latin typeface="Arial"/>
                          <a:cs typeface="Arial"/>
                        </a:rPr>
                        <a:t>SPIKE</a:t>
                      </a:r>
                      <a:r>
                        <a:rPr sz="1600" spc="-50" dirty="0">
                          <a:latin typeface="Arial"/>
                          <a:cs typeface="Arial"/>
                        </a:rPr>
                        <a:t> </a:t>
                      </a:r>
                      <a:r>
                        <a:rPr sz="1600" spc="-10" dirty="0">
                          <a:latin typeface="Arial"/>
                          <a:cs typeface="Arial"/>
                        </a:rPr>
                        <a:t>Prime/</a:t>
                      </a:r>
                      <a:endParaRPr sz="1600">
                        <a:latin typeface="Arial"/>
                        <a:cs typeface="Arial"/>
                      </a:endParaRPr>
                    </a:p>
                    <a:p>
                      <a:pPr marL="110489" algn="ctr">
                        <a:lnSpc>
                          <a:spcPct val="100000"/>
                        </a:lnSpc>
                      </a:pPr>
                      <a:r>
                        <a:rPr sz="1600" dirty="0">
                          <a:latin typeface="Arial"/>
                          <a:cs typeface="Arial"/>
                        </a:rPr>
                        <a:t>Robot</a:t>
                      </a:r>
                      <a:r>
                        <a:rPr sz="1600" spc="-20" dirty="0">
                          <a:latin typeface="Arial"/>
                          <a:cs typeface="Arial"/>
                        </a:rPr>
                        <a:t> </a:t>
                      </a:r>
                      <a:r>
                        <a:rPr sz="1600" spc="-10" dirty="0">
                          <a:latin typeface="Arial"/>
                          <a:cs typeface="Arial"/>
                        </a:rPr>
                        <a:t>Inventor,</a:t>
                      </a:r>
                      <a:r>
                        <a:rPr sz="1600" spc="-15" dirty="0">
                          <a:latin typeface="Arial"/>
                          <a:cs typeface="Arial"/>
                        </a:rPr>
                        <a:t> </a:t>
                      </a:r>
                      <a:r>
                        <a:rPr sz="1600" dirty="0">
                          <a:latin typeface="Arial"/>
                          <a:cs typeface="Arial"/>
                        </a:rPr>
                        <a:t>or</a:t>
                      </a:r>
                      <a:r>
                        <a:rPr sz="1600" spc="-25" dirty="0">
                          <a:latin typeface="Arial"/>
                          <a:cs typeface="Arial"/>
                        </a:rPr>
                        <a:t> </a:t>
                      </a:r>
                      <a:r>
                        <a:rPr sz="1600" dirty="0">
                          <a:latin typeface="Arial"/>
                          <a:cs typeface="Arial"/>
                        </a:rPr>
                        <a:t>VEX</a:t>
                      </a:r>
                      <a:r>
                        <a:rPr sz="1600" spc="-35" dirty="0">
                          <a:latin typeface="Arial"/>
                          <a:cs typeface="Arial"/>
                        </a:rPr>
                        <a:t> </a:t>
                      </a:r>
                      <a:r>
                        <a:rPr sz="1600" spc="-25" dirty="0">
                          <a:latin typeface="Arial"/>
                          <a:cs typeface="Arial"/>
                        </a:rPr>
                        <a:t>IQ</a:t>
                      </a:r>
                      <a:endParaRPr sz="1600">
                        <a:latin typeface="Arial"/>
                        <a:cs typeface="Arial"/>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9375">
                        <a:lnSpc>
                          <a:spcPct val="100000"/>
                        </a:lnSpc>
                        <a:spcBef>
                          <a:spcPts val="1305"/>
                        </a:spcBef>
                      </a:pPr>
                      <a:r>
                        <a:rPr sz="1600" dirty="0">
                          <a:latin typeface="Arial"/>
                          <a:cs typeface="Arial"/>
                        </a:rPr>
                        <a:t>100</a:t>
                      </a:r>
                      <a:r>
                        <a:rPr sz="1600" dirty="0" smtClean="0">
                          <a:latin typeface="Arial"/>
                          <a:cs typeface="Arial"/>
                        </a:rPr>
                        <a:t>%</a:t>
                      </a:r>
                      <a:r>
                        <a:rPr lang="es-MX" sz="1600" spc="-10" dirty="0" smtClean="0">
                          <a:latin typeface="Arial"/>
                          <a:cs typeface="Arial"/>
                        </a:rPr>
                        <a:t> </a:t>
                      </a:r>
                      <a:r>
                        <a:rPr lang="es-MX" sz="1600" spc="-10" dirty="0" err="1" smtClean="0">
                          <a:latin typeface="Arial"/>
                          <a:cs typeface="Arial"/>
                        </a:rPr>
                        <a:t>desconoocido</a:t>
                      </a:r>
                      <a:endParaRPr lang="es-MX" sz="1600" spc="-10" dirty="0">
                        <a:latin typeface="Arial"/>
                        <a:cs typeface="Arial"/>
                      </a:endParaRPr>
                    </a:p>
                  </a:txBody>
                  <a:tcPr marL="0" marR="0" marT="165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579120">
                <a:tc>
                  <a:txBody>
                    <a:bodyPr/>
                    <a:lstStyle/>
                    <a:p>
                      <a:pPr marL="219075" marR="39370">
                        <a:lnSpc>
                          <a:spcPct val="100000"/>
                        </a:lnSpc>
                        <a:spcBef>
                          <a:spcPts val="320"/>
                        </a:spcBef>
                      </a:pPr>
                      <a:r>
                        <a:rPr sz="1600" dirty="0">
                          <a:latin typeface="Arial"/>
                          <a:cs typeface="Arial"/>
                        </a:rPr>
                        <a:t>Vision</a:t>
                      </a:r>
                      <a:r>
                        <a:rPr sz="1600" spc="-55" dirty="0">
                          <a:latin typeface="Arial"/>
                          <a:cs typeface="Arial"/>
                        </a:rPr>
                        <a:t> </a:t>
                      </a:r>
                      <a:r>
                        <a:rPr sz="1600" dirty="0">
                          <a:latin typeface="Arial"/>
                          <a:cs typeface="Arial"/>
                        </a:rPr>
                        <a:t>Centric</a:t>
                      </a:r>
                      <a:r>
                        <a:rPr sz="1600" spc="-25" dirty="0">
                          <a:latin typeface="Arial"/>
                          <a:cs typeface="Arial"/>
                        </a:rPr>
                        <a:t> </a:t>
                      </a:r>
                      <a:r>
                        <a:rPr sz="1600" spc="-10" dirty="0">
                          <a:latin typeface="Arial"/>
                          <a:cs typeface="Arial"/>
                        </a:rPr>
                        <a:t>Challenge (Vcc)</a:t>
                      </a:r>
                      <a:endParaRPr sz="1600">
                        <a:latin typeface="Arial"/>
                        <a:cs typeface="Arial"/>
                      </a:endParaRPr>
                    </a:p>
                  </a:txBody>
                  <a:tcPr marL="0" marR="0" marT="406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2080">
                        <a:lnSpc>
                          <a:spcPct val="100000"/>
                        </a:lnSpc>
                        <a:spcBef>
                          <a:spcPts val="1280"/>
                        </a:spcBef>
                      </a:pPr>
                      <a:r>
                        <a:rPr lang="es-MX" sz="1600" dirty="0" smtClean="0">
                          <a:latin typeface="Arial"/>
                          <a:cs typeface="Arial"/>
                        </a:rPr>
                        <a:t>Sr. (15~19 a)</a:t>
                      </a:r>
                      <a:endParaRPr lang="es-MX" sz="1600" dirty="0">
                        <a:latin typeface="Arial"/>
                        <a:cs typeface="Arial"/>
                      </a:endParaRPr>
                    </a:p>
                  </a:txBody>
                  <a:tcPr marL="0" marR="0" marT="162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1280"/>
                        </a:spcBef>
                      </a:pPr>
                      <a:r>
                        <a:rPr sz="1600" spc="-50" dirty="0">
                          <a:latin typeface="Arial"/>
                          <a:cs typeface="Arial"/>
                        </a:rPr>
                        <a:t>5</a:t>
                      </a:r>
                      <a:endParaRPr sz="1600">
                        <a:latin typeface="Arial"/>
                        <a:cs typeface="Arial"/>
                      </a:endParaRPr>
                    </a:p>
                  </a:txBody>
                  <a:tcPr marL="0" marR="0" marT="162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11760" algn="ctr">
                        <a:lnSpc>
                          <a:spcPct val="100000"/>
                        </a:lnSpc>
                        <a:spcBef>
                          <a:spcPts val="1280"/>
                        </a:spcBef>
                      </a:pPr>
                      <a:r>
                        <a:rPr lang="es-MX" sz="1600" spc="-25" dirty="0" smtClean="0">
                          <a:latin typeface="Arial"/>
                          <a:cs typeface="Arial"/>
                        </a:rPr>
                        <a:t>cualquiera</a:t>
                      </a:r>
                      <a:endParaRPr lang="es-MX" sz="1600" spc="-25" dirty="0">
                        <a:latin typeface="Arial"/>
                        <a:cs typeface="Arial"/>
                      </a:endParaRPr>
                    </a:p>
                  </a:txBody>
                  <a:tcPr marL="0" marR="0" marT="162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8905" marR="206375">
                        <a:lnSpc>
                          <a:spcPct val="100000"/>
                        </a:lnSpc>
                        <a:spcBef>
                          <a:spcPts val="320"/>
                        </a:spcBef>
                      </a:pPr>
                      <a:r>
                        <a:rPr lang="es-MX" sz="1600" dirty="0" smtClean="0">
                          <a:latin typeface="Arial"/>
                          <a:cs typeface="Arial"/>
                        </a:rPr>
                        <a:t>Revelado durante la competición.</a:t>
                      </a:r>
                      <a:endParaRPr sz="1600" dirty="0">
                        <a:latin typeface="Arial"/>
                        <a:cs typeface="Arial"/>
                      </a:endParaRPr>
                    </a:p>
                  </a:txBody>
                  <a:tcPr marL="0" marR="0" marT="406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bl>
          </a:graphicData>
        </a:graphic>
      </p:graphicFrame>
      <p:sp>
        <p:nvSpPr>
          <p:cNvPr id="4" name="object 4"/>
          <p:cNvSpPr txBox="1"/>
          <p:nvPr/>
        </p:nvSpPr>
        <p:spPr>
          <a:xfrm>
            <a:off x="535940" y="1398523"/>
            <a:ext cx="10915650" cy="289823"/>
          </a:xfrm>
          <a:prstGeom prst="rect">
            <a:avLst/>
          </a:prstGeom>
        </p:spPr>
        <p:txBody>
          <a:bodyPr vert="horz" wrap="square" lIns="0" tIns="12700" rIns="0" bIns="0" rtlCol="0">
            <a:spAutoFit/>
          </a:bodyPr>
          <a:lstStyle/>
          <a:p>
            <a:pPr marL="12700" marR="5080">
              <a:lnSpc>
                <a:spcPct val="100000"/>
              </a:lnSpc>
              <a:spcBef>
                <a:spcPts val="100"/>
              </a:spcBef>
            </a:pPr>
            <a:r>
              <a:rPr lang="es-MX" sz="1800" dirty="0" smtClean="0">
                <a:latin typeface="Arial"/>
                <a:cs typeface="Arial"/>
              </a:rPr>
              <a:t>Los delegados de los países miembros internacionales son seleccionados por su </a:t>
            </a:r>
            <a:r>
              <a:rPr lang="es-MX" dirty="0">
                <a:latin typeface="Arial"/>
                <a:cs typeface="Arial"/>
              </a:rPr>
              <a:t>D</a:t>
            </a:r>
            <a:r>
              <a:rPr lang="es-MX" sz="1800" dirty="0" smtClean="0">
                <a:latin typeface="Arial"/>
                <a:cs typeface="Arial"/>
              </a:rPr>
              <a:t>irector Regional</a:t>
            </a:r>
            <a:endParaRPr sz="1800" dirty="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204" dirty="0"/>
              <a:t>2025</a:t>
            </a:r>
            <a:r>
              <a:rPr spc="-65" dirty="0"/>
              <a:t> </a:t>
            </a:r>
            <a:r>
              <a:rPr lang="es-MX" dirty="0"/>
              <a:t>Categorías abiertas – Estilo de exposición</a:t>
            </a:r>
            <a:endParaRPr spc="155" dirty="0"/>
          </a:p>
        </p:txBody>
      </p:sp>
      <p:sp>
        <p:nvSpPr>
          <p:cNvPr id="6" name="object 6"/>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7" name="object 7"/>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8" name="object 8"/>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9" name="object 9"/>
          <p:cNvSpPr txBox="1">
            <a:spLocks noGrp="1"/>
          </p:cNvSpPr>
          <p:nvPr>
            <p:ph type="sldNum" sz="quarter" idx="7"/>
          </p:nvPr>
        </p:nvSpPr>
        <p:spPr>
          <a:prstGeom prst="rect">
            <a:avLst/>
          </a:prstGeom>
        </p:spPr>
        <p:txBody>
          <a:bodyPr vert="horz" wrap="square" lIns="0" tIns="1905" rIns="0" bIns="0" rtlCol="0">
            <a:spAutoFit/>
          </a:bodyPr>
          <a:lstStyle/>
          <a:p>
            <a:pPr marL="37465">
              <a:lnSpc>
                <a:spcPct val="100000"/>
              </a:lnSpc>
              <a:spcBef>
                <a:spcPts val="15"/>
              </a:spcBef>
            </a:pPr>
            <a:fld id="{81D60167-4931-47E6-BA6A-407CBD079E47}" type="slidenum">
              <a:rPr spc="-25" dirty="0"/>
              <a:t>25</a:t>
            </a:fld>
            <a:endParaRPr spc="-25" dirty="0"/>
          </a:p>
        </p:txBody>
      </p:sp>
      <p:graphicFrame>
        <p:nvGraphicFramePr>
          <p:cNvPr id="3" name="object 3"/>
          <p:cNvGraphicFramePr>
            <a:graphicFrameLocks noGrp="1"/>
          </p:cNvGraphicFramePr>
          <p:nvPr>
            <p:extLst>
              <p:ext uri="{D42A27DB-BD31-4B8C-83A1-F6EECF244321}">
                <p14:modId xmlns:p14="http://schemas.microsoft.com/office/powerpoint/2010/main" val="1167682975"/>
              </p:ext>
            </p:extLst>
          </p:nvPr>
        </p:nvGraphicFramePr>
        <p:xfrm>
          <a:off x="709048" y="2747853"/>
          <a:ext cx="9993630" cy="2938145"/>
        </p:xfrm>
        <a:graphic>
          <a:graphicData uri="http://schemas.openxmlformats.org/drawingml/2006/table">
            <a:tbl>
              <a:tblPr firstRow="1" bandRow="1">
                <a:tableStyleId>{2D5ABB26-0587-4C30-8999-92F81FD0307C}</a:tableStyleId>
              </a:tblPr>
              <a:tblGrid>
                <a:gridCol w="3433445">
                  <a:extLst>
                    <a:ext uri="{9D8B030D-6E8A-4147-A177-3AD203B41FA5}">
                      <a16:colId xmlns:a16="http://schemas.microsoft.com/office/drawing/2014/main" val="20000"/>
                    </a:ext>
                  </a:extLst>
                </a:gridCol>
                <a:gridCol w="2521585">
                  <a:extLst>
                    <a:ext uri="{9D8B030D-6E8A-4147-A177-3AD203B41FA5}">
                      <a16:colId xmlns:a16="http://schemas.microsoft.com/office/drawing/2014/main" val="20001"/>
                    </a:ext>
                  </a:extLst>
                </a:gridCol>
                <a:gridCol w="1929130">
                  <a:extLst>
                    <a:ext uri="{9D8B030D-6E8A-4147-A177-3AD203B41FA5}">
                      <a16:colId xmlns:a16="http://schemas.microsoft.com/office/drawing/2014/main" val="20002"/>
                    </a:ext>
                  </a:extLst>
                </a:gridCol>
                <a:gridCol w="2109470">
                  <a:extLst>
                    <a:ext uri="{9D8B030D-6E8A-4147-A177-3AD203B41FA5}">
                      <a16:colId xmlns:a16="http://schemas.microsoft.com/office/drawing/2014/main" val="20003"/>
                    </a:ext>
                  </a:extLst>
                </a:gridCol>
              </a:tblGrid>
              <a:tr h="524510">
                <a:tc>
                  <a:txBody>
                    <a:bodyPr/>
                    <a:lstStyle/>
                    <a:p>
                      <a:pPr marL="370205">
                        <a:lnSpc>
                          <a:spcPct val="100000"/>
                        </a:lnSpc>
                        <a:spcBef>
                          <a:spcPts val="105"/>
                        </a:spcBef>
                      </a:pPr>
                      <a:r>
                        <a:rPr sz="1600" b="1" dirty="0">
                          <a:latin typeface="Arial"/>
                          <a:cs typeface="Arial"/>
                        </a:rPr>
                        <a:t>Open</a:t>
                      </a:r>
                      <a:r>
                        <a:rPr sz="1600" b="1" spc="-65" dirty="0">
                          <a:latin typeface="Arial"/>
                          <a:cs typeface="Arial"/>
                        </a:rPr>
                        <a:t> </a:t>
                      </a:r>
                      <a:r>
                        <a:rPr sz="1600" b="1" dirty="0">
                          <a:latin typeface="Arial"/>
                          <a:cs typeface="Arial"/>
                        </a:rPr>
                        <a:t>Competition</a:t>
                      </a:r>
                      <a:r>
                        <a:rPr sz="1600" b="1" spc="-35" dirty="0">
                          <a:latin typeface="Arial"/>
                          <a:cs typeface="Arial"/>
                        </a:rPr>
                        <a:t> </a:t>
                      </a:r>
                      <a:r>
                        <a:rPr sz="1600" b="1" spc="-10" dirty="0">
                          <a:latin typeface="Arial"/>
                          <a:cs typeface="Arial"/>
                        </a:rPr>
                        <a:t>Category</a:t>
                      </a:r>
                      <a:endParaRPr sz="160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162560">
                        <a:lnSpc>
                          <a:spcPct val="100000"/>
                        </a:lnSpc>
                        <a:spcBef>
                          <a:spcPts val="1065"/>
                        </a:spcBef>
                      </a:pPr>
                      <a:r>
                        <a:rPr sz="1600" b="1" dirty="0">
                          <a:latin typeface="Arial"/>
                          <a:cs typeface="Arial"/>
                        </a:rPr>
                        <a:t>Age</a:t>
                      </a:r>
                      <a:r>
                        <a:rPr sz="1600" b="1" spc="-20" dirty="0">
                          <a:latin typeface="Arial"/>
                          <a:cs typeface="Arial"/>
                        </a:rPr>
                        <a:t> </a:t>
                      </a:r>
                      <a:r>
                        <a:rPr sz="1600" b="1" dirty="0">
                          <a:latin typeface="Arial"/>
                          <a:cs typeface="Arial"/>
                        </a:rPr>
                        <a:t>(Grade*)</a:t>
                      </a:r>
                      <a:r>
                        <a:rPr sz="1600" b="1" spc="-45" dirty="0">
                          <a:latin typeface="Arial"/>
                          <a:cs typeface="Arial"/>
                        </a:rPr>
                        <a:t> </a:t>
                      </a:r>
                      <a:r>
                        <a:rPr sz="1600" b="1" spc="-10" dirty="0">
                          <a:latin typeface="Arial"/>
                          <a:cs typeface="Arial"/>
                        </a:rPr>
                        <a:t>Divisions</a:t>
                      </a:r>
                      <a:endParaRPr sz="1600">
                        <a:latin typeface="Arial"/>
                        <a:cs typeface="Arial"/>
                      </a:endParaRPr>
                    </a:p>
                  </a:txBody>
                  <a:tcPr marL="0" marR="0" marT="135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475615" marR="467359" indent="20955">
                        <a:lnSpc>
                          <a:spcPct val="100000"/>
                        </a:lnSpc>
                        <a:spcBef>
                          <a:spcPts val="100"/>
                        </a:spcBef>
                      </a:pPr>
                      <a:r>
                        <a:rPr sz="1600" b="1" spc="-10" dirty="0">
                          <a:latin typeface="Arial"/>
                          <a:cs typeface="Arial"/>
                        </a:rPr>
                        <a:t>Maximum </a:t>
                      </a:r>
                      <a:r>
                        <a:rPr sz="1600" b="1" spc="-20" dirty="0">
                          <a:latin typeface="Arial"/>
                          <a:cs typeface="Arial"/>
                        </a:rPr>
                        <a:t>Team</a:t>
                      </a:r>
                      <a:r>
                        <a:rPr sz="1600" b="1" spc="-85" dirty="0">
                          <a:latin typeface="Arial"/>
                          <a:cs typeface="Arial"/>
                        </a:rPr>
                        <a:t> </a:t>
                      </a:r>
                      <a:r>
                        <a:rPr sz="1600" b="1" spc="-20" dirty="0">
                          <a:latin typeface="Arial"/>
                          <a:cs typeface="Arial"/>
                        </a:rPr>
                        <a:t>Size</a:t>
                      </a:r>
                      <a:endParaRPr sz="1600">
                        <a:latin typeface="Arial"/>
                        <a:cs typeface="Arial"/>
                      </a:endParaRPr>
                    </a:p>
                  </a:txBody>
                  <a:tcPr marL="0" marR="0" marT="127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a:txBody>
                    <a:bodyPr/>
                    <a:lstStyle/>
                    <a:p>
                      <a:pPr marL="321310">
                        <a:lnSpc>
                          <a:spcPct val="100000"/>
                        </a:lnSpc>
                        <a:spcBef>
                          <a:spcPts val="1065"/>
                        </a:spcBef>
                      </a:pPr>
                      <a:r>
                        <a:rPr sz="1600" b="1" dirty="0">
                          <a:latin typeface="Arial"/>
                          <a:cs typeface="Arial"/>
                        </a:rPr>
                        <a:t>Robot</a:t>
                      </a:r>
                      <a:r>
                        <a:rPr sz="1600" b="1" spc="-40" dirty="0">
                          <a:latin typeface="Arial"/>
                          <a:cs typeface="Arial"/>
                        </a:rPr>
                        <a:t> </a:t>
                      </a:r>
                      <a:r>
                        <a:rPr sz="1600" b="1" spc="-10" dirty="0">
                          <a:latin typeface="Arial"/>
                          <a:cs typeface="Arial"/>
                        </a:rPr>
                        <a:t>Platform</a:t>
                      </a:r>
                      <a:endParaRPr sz="1600">
                        <a:latin typeface="Arial"/>
                        <a:cs typeface="Arial"/>
                      </a:endParaRPr>
                    </a:p>
                  </a:txBody>
                  <a:tcPr marL="0" marR="0" marT="135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extLst>
                  <a:ext uri="{0D108BD9-81ED-4DB2-BD59-A6C34878D82A}">
                    <a16:rowId xmlns:a16="http://schemas.microsoft.com/office/drawing/2014/main" val="10000"/>
                  </a:ext>
                </a:extLst>
              </a:tr>
              <a:tr h="697865">
                <a:tc>
                  <a:txBody>
                    <a:bodyPr/>
                    <a:lstStyle/>
                    <a:p>
                      <a:pPr marL="128905">
                        <a:lnSpc>
                          <a:spcPct val="100000"/>
                        </a:lnSpc>
                        <a:spcBef>
                          <a:spcPts val="1745"/>
                        </a:spcBef>
                      </a:pPr>
                      <a:r>
                        <a:rPr sz="1600" spc="-10" dirty="0">
                          <a:latin typeface="Arial"/>
                          <a:cs typeface="Arial"/>
                        </a:rPr>
                        <a:t>RoboArts</a:t>
                      </a:r>
                      <a:endParaRPr sz="1600">
                        <a:latin typeface="Arial"/>
                        <a:cs typeface="Arial"/>
                      </a:endParaRPr>
                    </a:p>
                  </a:txBody>
                  <a:tcPr marL="0" marR="0" marT="2216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2080">
                        <a:lnSpc>
                          <a:spcPct val="100000"/>
                        </a:lnSpc>
                        <a:spcBef>
                          <a:spcPts val="785"/>
                        </a:spcBef>
                      </a:pPr>
                      <a:r>
                        <a:rPr lang="es-MX" sz="1600" dirty="0" smtClean="0">
                          <a:latin typeface="Arial"/>
                          <a:cs typeface="Arial"/>
                        </a:rPr>
                        <a:t>Jr. (6 a menos de ¨15 años ) &amp;</a:t>
                      </a:r>
                    </a:p>
                    <a:p>
                      <a:pPr marL="132080">
                        <a:lnSpc>
                          <a:spcPct val="100000"/>
                        </a:lnSpc>
                        <a:spcBef>
                          <a:spcPts val="785"/>
                        </a:spcBef>
                      </a:pPr>
                      <a:r>
                        <a:rPr lang="es-MX" sz="1600" dirty="0" smtClean="0">
                          <a:latin typeface="Arial"/>
                          <a:cs typeface="Arial"/>
                        </a:rPr>
                        <a:t>Sr. (15~19 a)</a:t>
                      </a:r>
                      <a:endParaRPr lang="es-MX" sz="1600" dirty="0">
                        <a:latin typeface="Arial"/>
                        <a:cs typeface="Arial"/>
                      </a:endParaRPr>
                    </a:p>
                  </a:txBody>
                  <a:tcPr marL="0" marR="0" marT="996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45185" algn="r">
                        <a:lnSpc>
                          <a:spcPct val="100000"/>
                        </a:lnSpc>
                        <a:spcBef>
                          <a:spcPts val="1745"/>
                        </a:spcBef>
                      </a:pPr>
                      <a:r>
                        <a:rPr sz="1600" spc="-50" dirty="0">
                          <a:latin typeface="Arial"/>
                          <a:cs typeface="Arial"/>
                        </a:rPr>
                        <a:t>5</a:t>
                      </a:r>
                      <a:endParaRPr sz="1600">
                        <a:latin typeface="Arial"/>
                        <a:cs typeface="Arial"/>
                      </a:endParaRPr>
                    </a:p>
                  </a:txBody>
                  <a:tcPr marL="0" marR="0" marT="2216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11760" algn="ctr">
                        <a:lnSpc>
                          <a:spcPct val="100000"/>
                        </a:lnSpc>
                        <a:spcBef>
                          <a:spcPts val="1745"/>
                        </a:spcBef>
                      </a:pPr>
                      <a:r>
                        <a:rPr lang="es-MX" sz="1600" spc="-25" dirty="0" smtClean="0">
                          <a:latin typeface="Arial"/>
                          <a:cs typeface="Arial"/>
                        </a:rPr>
                        <a:t>Cualquiera</a:t>
                      </a:r>
                      <a:endParaRPr sz="1600" dirty="0">
                        <a:latin typeface="Arial"/>
                        <a:cs typeface="Arial"/>
                      </a:endParaRPr>
                    </a:p>
                  </a:txBody>
                  <a:tcPr marL="0" marR="0" marT="2216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86740">
                <a:tc>
                  <a:txBody>
                    <a:bodyPr/>
                    <a:lstStyle/>
                    <a:p>
                      <a:pPr marL="128905">
                        <a:lnSpc>
                          <a:spcPct val="100000"/>
                        </a:lnSpc>
                        <a:spcBef>
                          <a:spcPts val="1310"/>
                        </a:spcBef>
                      </a:pPr>
                      <a:r>
                        <a:rPr sz="1600" spc="-10" dirty="0">
                          <a:latin typeface="Arial"/>
                          <a:cs typeface="Arial"/>
                        </a:rPr>
                        <a:t>RoboMed</a:t>
                      </a:r>
                      <a:endParaRPr sz="160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2080">
                        <a:lnSpc>
                          <a:spcPct val="100000"/>
                        </a:lnSpc>
                        <a:spcBef>
                          <a:spcPts val="350"/>
                        </a:spcBef>
                      </a:pPr>
                      <a:r>
                        <a:rPr lang="es-MX" sz="1600" dirty="0" smtClean="0">
                          <a:latin typeface="Arial"/>
                          <a:cs typeface="Arial"/>
                        </a:rPr>
                        <a:t>Jr. (6 a menos de ¨15 años ) &amp;</a:t>
                      </a:r>
                    </a:p>
                    <a:p>
                      <a:pPr marL="132080">
                        <a:lnSpc>
                          <a:spcPct val="100000"/>
                        </a:lnSpc>
                        <a:spcBef>
                          <a:spcPts val="350"/>
                        </a:spcBef>
                      </a:pPr>
                      <a:r>
                        <a:rPr lang="es-MX" sz="1600" dirty="0" smtClean="0">
                          <a:latin typeface="Arial"/>
                          <a:cs typeface="Arial"/>
                        </a:rPr>
                        <a:t>Sr. (15~19 a)</a:t>
                      </a:r>
                      <a:endParaRPr lang="es-MX" sz="1600" dirty="0">
                        <a:latin typeface="Arial"/>
                        <a:cs typeface="Arial"/>
                      </a:endParaRPr>
                    </a:p>
                  </a:txBody>
                  <a:tcPr marL="0" marR="0" marT="444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45185" algn="r">
                        <a:lnSpc>
                          <a:spcPct val="100000"/>
                        </a:lnSpc>
                        <a:spcBef>
                          <a:spcPts val="1310"/>
                        </a:spcBef>
                      </a:pPr>
                      <a:r>
                        <a:rPr sz="1600" spc="-50" dirty="0">
                          <a:latin typeface="Arial"/>
                          <a:cs typeface="Arial"/>
                        </a:rPr>
                        <a:t>5</a:t>
                      </a:r>
                      <a:endParaRPr sz="160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11760" algn="ctr">
                        <a:lnSpc>
                          <a:spcPct val="100000"/>
                        </a:lnSpc>
                        <a:spcBef>
                          <a:spcPts val="1310"/>
                        </a:spcBef>
                      </a:pPr>
                      <a:r>
                        <a:rPr lang="es-MX" sz="1600" spc="-25" dirty="0" smtClean="0">
                          <a:latin typeface="Arial"/>
                          <a:cs typeface="Arial"/>
                        </a:rPr>
                        <a:t>Cualquiera</a:t>
                      </a:r>
                      <a:endParaRPr lang="es-MX" sz="1600" spc="-25"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586740">
                <a:tc>
                  <a:txBody>
                    <a:bodyPr/>
                    <a:lstStyle/>
                    <a:p>
                      <a:pPr marL="129539">
                        <a:lnSpc>
                          <a:spcPct val="100000"/>
                        </a:lnSpc>
                        <a:spcBef>
                          <a:spcPts val="345"/>
                        </a:spcBef>
                      </a:pPr>
                      <a:r>
                        <a:rPr sz="1600" dirty="0">
                          <a:latin typeface="Arial"/>
                          <a:cs typeface="Arial"/>
                        </a:rPr>
                        <a:t>2025</a:t>
                      </a:r>
                      <a:r>
                        <a:rPr sz="1600" spc="-20" dirty="0">
                          <a:latin typeface="Arial"/>
                          <a:cs typeface="Arial"/>
                        </a:rPr>
                        <a:t> </a:t>
                      </a:r>
                      <a:r>
                        <a:rPr sz="1600" spc="-10" dirty="0">
                          <a:latin typeface="Arial"/>
                          <a:cs typeface="Arial"/>
                        </a:rPr>
                        <a:t>RoboParade:</a:t>
                      </a:r>
                      <a:endParaRPr sz="1600">
                        <a:latin typeface="Arial"/>
                        <a:cs typeface="Arial"/>
                      </a:endParaRPr>
                    </a:p>
                    <a:p>
                      <a:pPr marL="129539">
                        <a:lnSpc>
                          <a:spcPct val="100000"/>
                        </a:lnSpc>
                      </a:pPr>
                      <a:r>
                        <a:rPr sz="1600" b="1" spc="-10" dirty="0">
                          <a:latin typeface="Arial"/>
                          <a:cs typeface="Arial"/>
                        </a:rPr>
                        <a:t>Theme:</a:t>
                      </a:r>
                      <a:r>
                        <a:rPr sz="1600" b="1" spc="-85" dirty="0">
                          <a:latin typeface="Arial"/>
                          <a:cs typeface="Arial"/>
                        </a:rPr>
                        <a:t> </a:t>
                      </a:r>
                      <a:r>
                        <a:rPr sz="1600" b="1" dirty="0">
                          <a:latin typeface="Arial"/>
                          <a:cs typeface="Arial"/>
                        </a:rPr>
                        <a:t>Across</a:t>
                      </a:r>
                      <a:r>
                        <a:rPr sz="1600" b="1" spc="5" dirty="0">
                          <a:latin typeface="Arial"/>
                          <a:cs typeface="Arial"/>
                        </a:rPr>
                        <a:t> </a:t>
                      </a:r>
                      <a:r>
                        <a:rPr sz="1600" b="1" dirty="0">
                          <a:latin typeface="Arial"/>
                          <a:cs typeface="Arial"/>
                        </a:rPr>
                        <a:t>the</a:t>
                      </a:r>
                      <a:r>
                        <a:rPr sz="1600" b="1" spc="-25" dirty="0">
                          <a:latin typeface="Arial"/>
                          <a:cs typeface="Arial"/>
                        </a:rPr>
                        <a:t> </a:t>
                      </a:r>
                      <a:r>
                        <a:rPr sz="1600" b="1" spc="-10" dirty="0">
                          <a:latin typeface="Arial"/>
                          <a:cs typeface="Arial"/>
                        </a:rPr>
                        <a:t>Universe</a:t>
                      </a:r>
                      <a:endParaRPr sz="1600">
                        <a:latin typeface="Arial"/>
                        <a:cs typeface="Arial"/>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2715">
                        <a:lnSpc>
                          <a:spcPct val="100000"/>
                        </a:lnSpc>
                        <a:spcBef>
                          <a:spcPts val="1310"/>
                        </a:spcBef>
                      </a:pPr>
                      <a:r>
                        <a:rPr lang="es-MX" sz="1600" dirty="0" smtClean="0">
                          <a:latin typeface="Arial"/>
                          <a:cs typeface="Arial"/>
                        </a:rPr>
                        <a:t>Jr. (6 a menos de ¨15 años ) </a:t>
                      </a:r>
                      <a:endParaRPr sz="1600"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44550" algn="r">
                        <a:lnSpc>
                          <a:spcPct val="100000"/>
                        </a:lnSpc>
                        <a:spcBef>
                          <a:spcPts val="1310"/>
                        </a:spcBef>
                      </a:pPr>
                      <a:r>
                        <a:rPr sz="1600" spc="-50" dirty="0">
                          <a:latin typeface="Arial"/>
                          <a:cs typeface="Arial"/>
                        </a:rPr>
                        <a:t>5</a:t>
                      </a:r>
                      <a:endParaRPr sz="160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12395" algn="ctr">
                        <a:lnSpc>
                          <a:spcPct val="100000"/>
                        </a:lnSpc>
                        <a:spcBef>
                          <a:spcPts val="1310"/>
                        </a:spcBef>
                      </a:pPr>
                      <a:r>
                        <a:rPr lang="es-MX" sz="1600" spc="-25" dirty="0" smtClean="0">
                          <a:latin typeface="Arial"/>
                          <a:cs typeface="Arial"/>
                        </a:rPr>
                        <a:t>Cualquiera</a:t>
                      </a:r>
                      <a:endParaRPr lang="es-MX" sz="1600" spc="-25" dirty="0">
                        <a:latin typeface="Arial"/>
                        <a:cs typeface="Arial"/>
                      </a:endParaRPr>
                    </a:p>
                  </a:txBody>
                  <a:tcPr marL="0" marR="0" marT="166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4" name="object 4"/>
          <p:cNvSpPr txBox="1"/>
          <p:nvPr/>
        </p:nvSpPr>
        <p:spPr>
          <a:xfrm>
            <a:off x="535940" y="1398523"/>
            <a:ext cx="10915650" cy="289823"/>
          </a:xfrm>
          <a:prstGeom prst="rect">
            <a:avLst/>
          </a:prstGeom>
        </p:spPr>
        <p:txBody>
          <a:bodyPr vert="horz" wrap="square" lIns="0" tIns="12700" rIns="0" bIns="0" rtlCol="0">
            <a:spAutoFit/>
          </a:bodyPr>
          <a:lstStyle/>
          <a:p>
            <a:pPr marL="12700" marR="5080">
              <a:lnSpc>
                <a:spcPct val="100000"/>
              </a:lnSpc>
              <a:spcBef>
                <a:spcPts val="100"/>
              </a:spcBef>
            </a:pPr>
            <a:r>
              <a:rPr lang="es-MX" sz="1800" dirty="0" smtClean="0">
                <a:latin typeface="Arial"/>
                <a:cs typeface="Arial"/>
              </a:rPr>
              <a:t>Los delegados de los países miembros internacionales son seleccionados por su Director Regional</a:t>
            </a:r>
            <a:endParaRPr lang="es-MX" sz="1800" dirty="0">
              <a:latin typeface="Arial"/>
              <a:cs typeface="Arial"/>
            </a:endParaRPr>
          </a:p>
        </p:txBody>
      </p:sp>
      <p:sp>
        <p:nvSpPr>
          <p:cNvPr id="5" name="object 5"/>
          <p:cNvSpPr txBox="1"/>
          <p:nvPr/>
        </p:nvSpPr>
        <p:spPr>
          <a:xfrm>
            <a:off x="535737" y="5880608"/>
            <a:ext cx="9871075" cy="513080"/>
          </a:xfrm>
          <a:prstGeom prst="rect">
            <a:avLst/>
          </a:prstGeom>
        </p:spPr>
        <p:txBody>
          <a:bodyPr vert="horz" wrap="square" lIns="0" tIns="12065" rIns="0" bIns="0" rtlCol="0">
            <a:spAutoFit/>
          </a:bodyPr>
          <a:lstStyle/>
          <a:p>
            <a:pPr marL="12700" marR="5080">
              <a:lnSpc>
                <a:spcPct val="100000"/>
              </a:lnSpc>
              <a:spcBef>
                <a:spcPts val="95"/>
              </a:spcBef>
            </a:pPr>
            <a:r>
              <a:rPr lang="es-MX" sz="1600" i="1" dirty="0" smtClean="0">
                <a:latin typeface="Arial"/>
                <a:cs typeface="Arial"/>
              </a:rPr>
              <a:t>(*) Grado escolar en la primavera de 2025: para excepciones a la calificación del estudiante, complete la "Solicitud de exención de división de edad" en línea al momento de la inscripción.</a:t>
            </a:r>
            <a:endParaRPr sz="1600" dirty="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92446" y="1039558"/>
            <a:ext cx="6639559" cy="1589405"/>
          </a:xfrm>
          <a:prstGeom prst="rect">
            <a:avLst/>
          </a:prstGeom>
        </p:spPr>
        <p:txBody>
          <a:bodyPr vert="horz" wrap="square" lIns="0" tIns="12700" rIns="0" bIns="0" rtlCol="0">
            <a:spAutoFit/>
          </a:bodyPr>
          <a:lstStyle/>
          <a:p>
            <a:pPr algn="ctr">
              <a:lnSpc>
                <a:spcPts val="6155"/>
              </a:lnSpc>
              <a:spcBef>
                <a:spcPts val="100"/>
              </a:spcBef>
            </a:pPr>
            <a:r>
              <a:rPr sz="5400" spc="-265" dirty="0">
                <a:solidFill>
                  <a:srgbClr val="F1F1F1"/>
                </a:solidFill>
              </a:rPr>
              <a:t>-</a:t>
            </a:r>
            <a:r>
              <a:rPr sz="5400" spc="-175" dirty="0">
                <a:solidFill>
                  <a:srgbClr val="F1F1F1"/>
                </a:solidFill>
              </a:rPr>
              <a:t> </a:t>
            </a:r>
            <a:r>
              <a:rPr sz="5400" spc="320" dirty="0">
                <a:solidFill>
                  <a:srgbClr val="F1F1F1"/>
                </a:solidFill>
              </a:rPr>
              <a:t>4</a:t>
            </a:r>
            <a:r>
              <a:rPr sz="5400" spc="-150" dirty="0">
                <a:solidFill>
                  <a:srgbClr val="F1F1F1"/>
                </a:solidFill>
              </a:rPr>
              <a:t> </a:t>
            </a:r>
            <a:r>
              <a:rPr sz="5400" spc="-315" dirty="0">
                <a:solidFill>
                  <a:srgbClr val="F1F1F1"/>
                </a:solidFill>
              </a:rPr>
              <a:t>-</a:t>
            </a:r>
            <a:endParaRPr sz="5400"/>
          </a:p>
          <a:p>
            <a:pPr algn="ctr">
              <a:lnSpc>
                <a:spcPts val="6155"/>
              </a:lnSpc>
            </a:pPr>
            <a:r>
              <a:rPr sz="5400" spc="200" dirty="0">
                <a:solidFill>
                  <a:srgbClr val="F1F1F1"/>
                </a:solidFill>
              </a:rPr>
              <a:t>Registration</a:t>
            </a:r>
            <a:r>
              <a:rPr sz="5400" spc="-145" dirty="0">
                <a:solidFill>
                  <a:srgbClr val="F1F1F1"/>
                </a:solidFill>
              </a:rPr>
              <a:t> </a:t>
            </a:r>
            <a:r>
              <a:rPr sz="5400" spc="385" dirty="0">
                <a:solidFill>
                  <a:srgbClr val="F1F1F1"/>
                </a:solidFill>
              </a:rPr>
              <a:t>and</a:t>
            </a:r>
            <a:r>
              <a:rPr sz="5400" spc="-140" dirty="0">
                <a:solidFill>
                  <a:srgbClr val="F1F1F1"/>
                </a:solidFill>
              </a:rPr>
              <a:t> </a:t>
            </a:r>
            <a:r>
              <a:rPr sz="5400" spc="390" dirty="0">
                <a:solidFill>
                  <a:srgbClr val="F1F1F1"/>
                </a:solidFill>
              </a:rPr>
              <a:t>Fees</a:t>
            </a:r>
            <a:endParaRPr sz="5400"/>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60325">
              <a:lnSpc>
                <a:spcPts val="955"/>
              </a:lnSpc>
            </a:pPr>
            <a:fld id="{81D60167-4931-47E6-BA6A-407CBD079E47}" type="slidenum">
              <a:rPr spc="-25" dirty="0">
                <a:solidFill>
                  <a:srgbClr val="888888"/>
                </a:solidFill>
                <a:latin typeface="Calibri"/>
                <a:cs typeface="Calibri"/>
              </a:rPr>
              <a:t>26</a:t>
            </a:fld>
            <a:endParaRPr spc="-25" dirty="0">
              <a:solidFill>
                <a:srgbClr val="888888"/>
              </a:solidFill>
              <a:latin typeface="Calibri"/>
              <a:cs typeface="Calibri"/>
            </a:endParaRPr>
          </a:p>
        </p:txBody>
      </p:sp>
      <p:sp>
        <p:nvSpPr>
          <p:cNvPr id="6" name="object 6"/>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3" name="object 3"/>
          <p:cNvSpPr txBox="1"/>
          <p:nvPr/>
        </p:nvSpPr>
        <p:spPr>
          <a:xfrm>
            <a:off x="1787909" y="3551847"/>
            <a:ext cx="4655820" cy="1549400"/>
          </a:xfrm>
          <a:prstGeom prst="rect">
            <a:avLst/>
          </a:prstGeom>
        </p:spPr>
        <p:txBody>
          <a:bodyPr vert="horz" wrap="square" lIns="0" tIns="12700" rIns="0" bIns="0" rtlCol="0">
            <a:spAutoFit/>
          </a:bodyPr>
          <a:lstStyle/>
          <a:p>
            <a:pPr marL="490855" marR="482600" indent="1270" algn="ctr">
              <a:lnSpc>
                <a:spcPct val="125000"/>
              </a:lnSpc>
              <a:spcBef>
                <a:spcPts val="100"/>
              </a:spcBef>
            </a:pPr>
            <a:r>
              <a:rPr sz="2000" dirty="0">
                <a:latin typeface="Arial"/>
                <a:cs typeface="Arial"/>
              </a:rPr>
              <a:t>Registration</a:t>
            </a:r>
            <a:r>
              <a:rPr sz="2000" spc="-65" dirty="0">
                <a:latin typeface="Arial"/>
                <a:cs typeface="Arial"/>
              </a:rPr>
              <a:t> </a:t>
            </a:r>
            <a:r>
              <a:rPr sz="2000" dirty="0">
                <a:latin typeface="Arial"/>
                <a:cs typeface="Arial"/>
              </a:rPr>
              <a:t>Fees</a:t>
            </a:r>
            <a:r>
              <a:rPr sz="2000" spc="-45" dirty="0">
                <a:latin typeface="Arial"/>
                <a:cs typeface="Arial"/>
              </a:rPr>
              <a:t> </a:t>
            </a:r>
            <a:r>
              <a:rPr sz="2000" dirty="0">
                <a:latin typeface="Arial"/>
                <a:cs typeface="Arial"/>
              </a:rPr>
              <a:t>–</a:t>
            </a:r>
            <a:r>
              <a:rPr sz="2000" spc="-30" dirty="0">
                <a:latin typeface="Arial"/>
                <a:cs typeface="Arial"/>
              </a:rPr>
              <a:t> </a:t>
            </a:r>
            <a:r>
              <a:rPr sz="2000" spc="-25" dirty="0">
                <a:latin typeface="Arial"/>
                <a:cs typeface="Arial"/>
              </a:rPr>
              <a:t>US </a:t>
            </a:r>
            <a:r>
              <a:rPr sz="2000" dirty="0">
                <a:latin typeface="Arial"/>
                <a:cs typeface="Arial"/>
              </a:rPr>
              <a:t>Registration</a:t>
            </a:r>
            <a:r>
              <a:rPr sz="2000" spc="-65" dirty="0">
                <a:latin typeface="Arial"/>
                <a:cs typeface="Arial"/>
              </a:rPr>
              <a:t> </a:t>
            </a:r>
            <a:r>
              <a:rPr sz="2000" dirty="0">
                <a:latin typeface="Arial"/>
                <a:cs typeface="Arial"/>
              </a:rPr>
              <a:t>Fees</a:t>
            </a:r>
            <a:r>
              <a:rPr sz="2000" spc="-45" dirty="0">
                <a:latin typeface="Arial"/>
                <a:cs typeface="Arial"/>
              </a:rPr>
              <a:t> </a:t>
            </a:r>
            <a:r>
              <a:rPr sz="2000" dirty="0">
                <a:latin typeface="Arial"/>
                <a:cs typeface="Arial"/>
              </a:rPr>
              <a:t>–</a:t>
            </a:r>
            <a:r>
              <a:rPr sz="2000" spc="-30" dirty="0">
                <a:latin typeface="Arial"/>
                <a:cs typeface="Arial"/>
              </a:rPr>
              <a:t> </a:t>
            </a:r>
            <a:r>
              <a:rPr sz="2000" spc="-10" dirty="0">
                <a:latin typeface="Arial"/>
                <a:cs typeface="Arial"/>
              </a:rPr>
              <a:t>International</a:t>
            </a:r>
            <a:endParaRPr sz="2000">
              <a:latin typeface="Arial"/>
              <a:cs typeface="Arial"/>
            </a:endParaRPr>
          </a:p>
          <a:p>
            <a:pPr marL="12700" marR="5080" algn="ctr">
              <a:lnSpc>
                <a:spcPct val="125000"/>
              </a:lnSpc>
            </a:pPr>
            <a:r>
              <a:rPr sz="2000" dirty="0">
                <a:latin typeface="Arial"/>
                <a:cs typeface="Arial"/>
              </a:rPr>
              <a:t>Registration</a:t>
            </a:r>
            <a:r>
              <a:rPr sz="2000" spc="-75" dirty="0">
                <a:latin typeface="Arial"/>
                <a:cs typeface="Arial"/>
              </a:rPr>
              <a:t> </a:t>
            </a:r>
            <a:r>
              <a:rPr sz="2000" dirty="0">
                <a:latin typeface="Arial"/>
                <a:cs typeface="Arial"/>
              </a:rPr>
              <a:t>Fees</a:t>
            </a:r>
            <a:r>
              <a:rPr sz="2000" spc="-45" dirty="0">
                <a:latin typeface="Arial"/>
                <a:cs typeface="Arial"/>
              </a:rPr>
              <a:t> </a:t>
            </a:r>
            <a:r>
              <a:rPr sz="2000" dirty="0">
                <a:latin typeface="Arial"/>
                <a:cs typeface="Arial"/>
              </a:rPr>
              <a:t>–</a:t>
            </a:r>
            <a:r>
              <a:rPr sz="2000" spc="-35" dirty="0">
                <a:latin typeface="Arial"/>
                <a:cs typeface="Arial"/>
              </a:rPr>
              <a:t> </a:t>
            </a:r>
            <a:r>
              <a:rPr sz="2000" dirty="0">
                <a:latin typeface="Arial"/>
                <a:cs typeface="Arial"/>
              </a:rPr>
              <a:t>World</a:t>
            </a:r>
            <a:r>
              <a:rPr sz="2000" spc="-65" dirty="0">
                <a:latin typeface="Arial"/>
                <a:cs typeface="Arial"/>
              </a:rPr>
              <a:t> </a:t>
            </a:r>
            <a:r>
              <a:rPr sz="2000" spc="-10" dirty="0">
                <a:latin typeface="Arial"/>
                <a:cs typeface="Arial"/>
              </a:rPr>
              <a:t>Championship </a:t>
            </a:r>
            <a:r>
              <a:rPr sz="2000" dirty="0">
                <a:latin typeface="Arial"/>
                <a:cs typeface="Arial"/>
              </a:rPr>
              <a:t>Coach</a:t>
            </a:r>
            <a:r>
              <a:rPr sz="2000" spc="-40" dirty="0">
                <a:latin typeface="Arial"/>
                <a:cs typeface="Arial"/>
              </a:rPr>
              <a:t> </a:t>
            </a:r>
            <a:r>
              <a:rPr sz="2000" spc="-10" dirty="0">
                <a:latin typeface="Arial"/>
                <a:cs typeface="Arial"/>
              </a:rPr>
              <a:t>Registration</a:t>
            </a:r>
            <a:endParaRPr sz="2000">
              <a:latin typeface="Arial"/>
              <a:cs typeface="Arial"/>
            </a:endParaRPr>
          </a:p>
        </p:txBody>
      </p:sp>
      <p:sp>
        <p:nvSpPr>
          <p:cNvPr id="4" name="object 4"/>
          <p:cNvSpPr txBox="1"/>
          <p:nvPr/>
        </p:nvSpPr>
        <p:spPr>
          <a:xfrm>
            <a:off x="6514123" y="3501454"/>
            <a:ext cx="3754120" cy="1672589"/>
          </a:xfrm>
          <a:prstGeom prst="rect">
            <a:avLst/>
          </a:prstGeom>
        </p:spPr>
        <p:txBody>
          <a:bodyPr vert="horz" wrap="square" lIns="0" tIns="12700" rIns="0" bIns="0" rtlCol="0">
            <a:spAutoFit/>
          </a:bodyPr>
          <a:lstStyle/>
          <a:p>
            <a:pPr marL="850900" marR="844550" indent="-635" algn="ctr">
              <a:lnSpc>
                <a:spcPct val="131500"/>
              </a:lnSpc>
              <a:spcBef>
                <a:spcPts val="100"/>
              </a:spcBef>
            </a:pPr>
            <a:r>
              <a:rPr sz="2000" dirty="0">
                <a:latin typeface="Arial"/>
                <a:cs typeface="Arial"/>
              </a:rPr>
              <a:t>Site</a:t>
            </a:r>
            <a:r>
              <a:rPr sz="2000" spc="-40" dirty="0">
                <a:latin typeface="Arial"/>
                <a:cs typeface="Arial"/>
              </a:rPr>
              <a:t> </a:t>
            </a:r>
            <a:r>
              <a:rPr sz="2000" spc="-10" dirty="0">
                <a:latin typeface="Arial"/>
                <a:cs typeface="Arial"/>
              </a:rPr>
              <a:t>Registration </a:t>
            </a:r>
            <a:r>
              <a:rPr sz="2000" spc="-50" dirty="0">
                <a:latin typeface="Arial"/>
                <a:cs typeface="Arial"/>
              </a:rPr>
              <a:t>Team</a:t>
            </a:r>
            <a:r>
              <a:rPr sz="2000" spc="-65" dirty="0">
                <a:latin typeface="Arial"/>
                <a:cs typeface="Arial"/>
              </a:rPr>
              <a:t> </a:t>
            </a:r>
            <a:r>
              <a:rPr sz="2000" spc="-10" dirty="0">
                <a:latin typeface="Arial"/>
                <a:cs typeface="Arial"/>
              </a:rPr>
              <a:t>Registration</a:t>
            </a:r>
            <a:endParaRPr sz="2000">
              <a:latin typeface="Arial"/>
              <a:cs typeface="Arial"/>
            </a:endParaRPr>
          </a:p>
          <a:p>
            <a:pPr marL="12700" marR="5080" indent="-635" algn="ctr">
              <a:lnSpc>
                <a:spcPct val="125400"/>
              </a:lnSpc>
              <a:spcBef>
                <a:spcPts val="155"/>
              </a:spcBef>
            </a:pPr>
            <a:r>
              <a:rPr sz="2000" dirty="0">
                <a:latin typeface="Arial"/>
                <a:cs typeface="Arial"/>
              </a:rPr>
              <a:t>Registration</a:t>
            </a:r>
            <a:r>
              <a:rPr sz="2000" spc="-80" dirty="0">
                <a:latin typeface="Arial"/>
                <a:cs typeface="Arial"/>
              </a:rPr>
              <a:t> </a:t>
            </a:r>
            <a:r>
              <a:rPr sz="2000" dirty="0">
                <a:latin typeface="Arial"/>
                <a:cs typeface="Arial"/>
              </a:rPr>
              <a:t>Fee</a:t>
            </a:r>
            <a:r>
              <a:rPr sz="2000" spc="-45" dirty="0">
                <a:latin typeface="Arial"/>
                <a:cs typeface="Arial"/>
              </a:rPr>
              <a:t> </a:t>
            </a:r>
            <a:r>
              <a:rPr sz="2000" spc="-10" dirty="0">
                <a:latin typeface="Arial"/>
                <a:cs typeface="Arial"/>
              </a:rPr>
              <a:t>Payment </a:t>
            </a:r>
            <a:r>
              <a:rPr sz="2000" dirty="0">
                <a:latin typeface="Arial"/>
                <a:cs typeface="Arial"/>
              </a:rPr>
              <a:t>Optional</a:t>
            </a:r>
            <a:r>
              <a:rPr sz="2000" spc="-75" dirty="0">
                <a:latin typeface="Arial"/>
                <a:cs typeface="Arial"/>
              </a:rPr>
              <a:t> </a:t>
            </a:r>
            <a:r>
              <a:rPr sz="2000" spc="-50" dirty="0">
                <a:latin typeface="Arial"/>
                <a:cs typeface="Arial"/>
              </a:rPr>
              <a:t>Team</a:t>
            </a:r>
            <a:r>
              <a:rPr sz="2000" spc="-45" dirty="0">
                <a:latin typeface="Arial"/>
                <a:cs typeface="Arial"/>
              </a:rPr>
              <a:t> </a:t>
            </a:r>
            <a:r>
              <a:rPr sz="2000" dirty="0">
                <a:latin typeface="Arial"/>
                <a:cs typeface="Arial"/>
              </a:rPr>
              <a:t>and</a:t>
            </a:r>
            <a:r>
              <a:rPr sz="2000" spc="-30" dirty="0">
                <a:latin typeface="Arial"/>
                <a:cs typeface="Arial"/>
              </a:rPr>
              <a:t> </a:t>
            </a:r>
            <a:r>
              <a:rPr sz="2000" dirty="0">
                <a:latin typeface="Arial"/>
                <a:cs typeface="Arial"/>
              </a:rPr>
              <a:t>Robot</a:t>
            </a:r>
            <a:r>
              <a:rPr sz="2000" spc="-45" dirty="0">
                <a:latin typeface="Arial"/>
                <a:cs typeface="Arial"/>
              </a:rPr>
              <a:t> </a:t>
            </a:r>
            <a:r>
              <a:rPr sz="2000" spc="-10" dirty="0">
                <a:latin typeface="Arial"/>
                <a:cs typeface="Arial"/>
              </a:rPr>
              <a:t>Photo</a:t>
            </a:r>
            <a:r>
              <a:rPr sz="2400" spc="-10" dirty="0">
                <a:latin typeface="Calibri"/>
                <a:cs typeface="Calibri"/>
              </a:rPr>
              <a:t>s</a:t>
            </a:r>
            <a:endParaRPr sz="2400">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6200"/>
            <a:ext cx="10237470" cy="574040"/>
          </a:xfrm>
          <a:prstGeom prst="rect">
            <a:avLst/>
          </a:prstGeom>
        </p:spPr>
        <p:txBody>
          <a:bodyPr vert="horz" wrap="square" lIns="0" tIns="12700" rIns="0" bIns="0" rtlCol="0">
            <a:spAutoFit/>
          </a:bodyPr>
          <a:lstStyle/>
          <a:p>
            <a:pPr marL="12700">
              <a:lnSpc>
                <a:spcPct val="100000"/>
              </a:lnSpc>
              <a:spcBef>
                <a:spcPts val="100"/>
              </a:spcBef>
            </a:pPr>
            <a:r>
              <a:rPr spc="135" dirty="0">
                <a:solidFill>
                  <a:srgbClr val="001F5F"/>
                </a:solidFill>
              </a:rPr>
              <a:t>Registration</a:t>
            </a:r>
            <a:r>
              <a:rPr spc="-100" dirty="0">
                <a:solidFill>
                  <a:srgbClr val="001F5F"/>
                </a:solidFill>
              </a:rPr>
              <a:t> </a:t>
            </a:r>
            <a:r>
              <a:rPr spc="330" dirty="0">
                <a:solidFill>
                  <a:srgbClr val="001F5F"/>
                </a:solidFill>
              </a:rPr>
              <a:t>Fees–</a:t>
            </a:r>
            <a:r>
              <a:rPr spc="-80" dirty="0">
                <a:solidFill>
                  <a:srgbClr val="001F5F"/>
                </a:solidFill>
              </a:rPr>
              <a:t> </a:t>
            </a:r>
            <a:r>
              <a:rPr spc="125" dirty="0">
                <a:solidFill>
                  <a:srgbClr val="001F5F"/>
                </a:solidFill>
              </a:rPr>
              <a:t>US</a:t>
            </a:r>
            <a:r>
              <a:rPr spc="-90" dirty="0">
                <a:solidFill>
                  <a:srgbClr val="001F5F"/>
                </a:solidFill>
              </a:rPr>
              <a:t> </a:t>
            </a:r>
            <a:r>
              <a:rPr spc="195" dirty="0">
                <a:solidFill>
                  <a:srgbClr val="001F5F"/>
                </a:solidFill>
              </a:rPr>
              <a:t>Local</a:t>
            </a:r>
            <a:r>
              <a:rPr spc="-80" dirty="0">
                <a:solidFill>
                  <a:srgbClr val="001F5F"/>
                </a:solidFill>
              </a:rPr>
              <a:t> </a:t>
            </a:r>
            <a:r>
              <a:rPr spc="185" dirty="0">
                <a:solidFill>
                  <a:srgbClr val="001F5F"/>
                </a:solidFill>
              </a:rPr>
              <a:t>Events</a:t>
            </a:r>
          </a:p>
        </p:txBody>
      </p:sp>
      <p:sp>
        <p:nvSpPr>
          <p:cNvPr id="7" name="object 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8" name="object 8"/>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9" name="object 9"/>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10" name="object 10"/>
          <p:cNvSpPr txBox="1">
            <a:spLocks noGrp="1"/>
          </p:cNvSpPr>
          <p:nvPr>
            <p:ph type="sldNum" sz="quarter" idx="7"/>
          </p:nvPr>
        </p:nvSpPr>
        <p:spPr>
          <a:prstGeom prst="rect">
            <a:avLst/>
          </a:prstGeom>
        </p:spPr>
        <p:txBody>
          <a:bodyPr vert="horz" wrap="square" lIns="0" tIns="1905" rIns="0" bIns="0" rtlCol="0">
            <a:spAutoFit/>
          </a:bodyPr>
          <a:lstStyle/>
          <a:p>
            <a:pPr marL="37465">
              <a:lnSpc>
                <a:spcPct val="100000"/>
              </a:lnSpc>
              <a:spcBef>
                <a:spcPts val="15"/>
              </a:spcBef>
            </a:pPr>
            <a:fld id="{81D60167-4931-47E6-BA6A-407CBD079E47}" type="slidenum">
              <a:rPr spc="-25" dirty="0"/>
              <a:t>27</a:t>
            </a:fld>
            <a:endParaRPr spc="-25" dirty="0"/>
          </a:p>
        </p:txBody>
      </p:sp>
      <p:sp>
        <p:nvSpPr>
          <p:cNvPr id="3" name="object 3"/>
          <p:cNvSpPr txBox="1"/>
          <p:nvPr/>
        </p:nvSpPr>
        <p:spPr>
          <a:xfrm>
            <a:off x="627380" y="762000"/>
            <a:ext cx="5144770" cy="3157916"/>
          </a:xfrm>
          <a:prstGeom prst="rect">
            <a:avLst/>
          </a:prstGeom>
        </p:spPr>
        <p:txBody>
          <a:bodyPr vert="horz" wrap="square" lIns="0" tIns="53975" rIns="0" bIns="0" rtlCol="0">
            <a:spAutoFit/>
          </a:bodyPr>
          <a:lstStyle/>
          <a:p>
            <a:pPr marL="287020" marR="975360" indent="-274320">
              <a:lnSpc>
                <a:spcPts val="2590"/>
              </a:lnSpc>
              <a:spcBef>
                <a:spcPts val="425"/>
              </a:spcBef>
              <a:buChar char="•"/>
              <a:tabLst>
                <a:tab pos="287020" algn="l"/>
              </a:tabLst>
            </a:pPr>
            <a:r>
              <a:rPr lang="es-MX" sz="2400" dirty="0" smtClean="0">
                <a:latin typeface="Arial"/>
                <a:cs typeface="Arial"/>
              </a:rPr>
              <a:t>Cuota de inscripción pagada a LTU Robofest</a:t>
            </a:r>
          </a:p>
          <a:p>
            <a:pPr marL="287020" marR="975360" indent="-274320">
              <a:lnSpc>
                <a:spcPts val="2590"/>
              </a:lnSpc>
              <a:spcBef>
                <a:spcPts val="425"/>
              </a:spcBef>
              <a:buChar char="•"/>
              <a:tabLst>
                <a:tab pos="287020" algn="l"/>
              </a:tabLst>
            </a:pPr>
            <a:r>
              <a:rPr lang="es-MX" sz="2400" dirty="0" smtClean="0">
                <a:latin typeface="Arial"/>
                <a:cs typeface="Arial"/>
              </a:rPr>
              <a:t>Tarifa separada aplicada a cada evento</a:t>
            </a:r>
          </a:p>
          <a:p>
            <a:pPr marL="287020" marR="975360" indent="-274320">
              <a:lnSpc>
                <a:spcPts val="2590"/>
              </a:lnSpc>
              <a:spcBef>
                <a:spcPts val="425"/>
              </a:spcBef>
              <a:buChar char="•"/>
              <a:tabLst>
                <a:tab pos="287020" algn="l"/>
              </a:tabLst>
            </a:pPr>
            <a:r>
              <a:rPr lang="es-MX" sz="2400" dirty="0" smtClean="0">
                <a:latin typeface="Arial"/>
                <a:cs typeface="Arial"/>
              </a:rPr>
              <a:t>El anfitrión del sitio puede solicitar una tarifa adicional de registro en el sitio**, que figura en la página de registro.</a:t>
            </a:r>
            <a:endParaRPr sz="2400" dirty="0">
              <a:latin typeface="Arial"/>
              <a:cs typeface="Arial"/>
            </a:endParaRPr>
          </a:p>
        </p:txBody>
      </p:sp>
      <p:sp>
        <p:nvSpPr>
          <p:cNvPr id="4" name="object 4"/>
          <p:cNvSpPr txBox="1"/>
          <p:nvPr/>
        </p:nvSpPr>
        <p:spPr>
          <a:xfrm>
            <a:off x="535940" y="5712559"/>
            <a:ext cx="1640839" cy="504625"/>
          </a:xfrm>
          <a:prstGeom prst="rect">
            <a:avLst/>
          </a:prstGeom>
        </p:spPr>
        <p:txBody>
          <a:bodyPr vert="horz" wrap="square" lIns="0" tIns="12065" rIns="0" bIns="0" rtlCol="0">
            <a:spAutoFit/>
          </a:bodyPr>
          <a:lstStyle/>
          <a:p>
            <a:pPr marL="12700">
              <a:lnSpc>
                <a:spcPct val="100000"/>
              </a:lnSpc>
              <a:spcBef>
                <a:spcPts val="95"/>
              </a:spcBef>
            </a:pPr>
            <a:r>
              <a:rPr sz="1600" dirty="0" smtClean="0">
                <a:latin typeface="Arial"/>
                <a:cs typeface="Arial"/>
              </a:rPr>
              <a:t>*</a:t>
            </a:r>
            <a:r>
              <a:rPr lang="es-MX" sz="1600" dirty="0" smtClean="0">
                <a:latin typeface="Arial"/>
                <a:cs typeface="Arial"/>
              </a:rPr>
              <a:t>*Puede diferir según el sitio</a:t>
            </a:r>
            <a:endParaRPr sz="1600" dirty="0">
              <a:latin typeface="Arial"/>
              <a:cs typeface="Arial"/>
            </a:endParaRPr>
          </a:p>
        </p:txBody>
      </p:sp>
      <p:sp>
        <p:nvSpPr>
          <p:cNvPr id="5" name="object 5"/>
          <p:cNvSpPr txBox="1"/>
          <p:nvPr/>
        </p:nvSpPr>
        <p:spPr>
          <a:xfrm>
            <a:off x="6296659" y="914400"/>
            <a:ext cx="4863465" cy="2689197"/>
          </a:xfrm>
          <a:prstGeom prst="rect">
            <a:avLst/>
          </a:prstGeom>
        </p:spPr>
        <p:txBody>
          <a:bodyPr vert="horz" wrap="square" lIns="0" tIns="52069" rIns="0" bIns="0" rtlCol="0">
            <a:spAutoFit/>
          </a:bodyPr>
          <a:lstStyle/>
          <a:p>
            <a:pPr marL="286385" indent="-273685">
              <a:lnSpc>
                <a:spcPct val="100000"/>
              </a:lnSpc>
              <a:spcBef>
                <a:spcPts val="409"/>
              </a:spcBef>
              <a:buChar char="•"/>
              <a:tabLst>
                <a:tab pos="286385" algn="l"/>
              </a:tabLst>
            </a:pPr>
            <a:r>
              <a:rPr lang="es-MX" sz="2400" dirty="0" smtClean="0">
                <a:latin typeface="Arial"/>
                <a:cs typeface="Arial"/>
              </a:rPr>
              <a:t>No se darán reembolsos</a:t>
            </a:r>
          </a:p>
          <a:p>
            <a:pPr marL="286385" indent="-273685">
              <a:lnSpc>
                <a:spcPct val="100000"/>
              </a:lnSpc>
              <a:spcBef>
                <a:spcPts val="409"/>
              </a:spcBef>
              <a:buChar char="•"/>
              <a:tabLst>
                <a:tab pos="286385" algn="l"/>
              </a:tabLst>
            </a:pPr>
            <a:r>
              <a:rPr lang="es-MX" sz="2400" dirty="0" smtClean="0">
                <a:latin typeface="Arial"/>
                <a:cs typeface="Arial"/>
              </a:rPr>
              <a:t>Los equipos de juego y exhibición que avancen al Campeonato Mundial Robofest pagarán una tarifa de inscripción al Campeonato Mundial por separado.</a:t>
            </a:r>
            <a:endParaRPr sz="2400" dirty="0">
              <a:latin typeface="Arial"/>
              <a:cs typeface="Arial"/>
            </a:endParaRPr>
          </a:p>
        </p:txBody>
      </p:sp>
      <p:graphicFrame>
        <p:nvGraphicFramePr>
          <p:cNvPr id="6" name="object 6"/>
          <p:cNvGraphicFramePr>
            <a:graphicFrameLocks noGrp="1"/>
          </p:cNvGraphicFramePr>
          <p:nvPr>
            <p:extLst>
              <p:ext uri="{D42A27DB-BD31-4B8C-83A1-F6EECF244321}">
                <p14:modId xmlns:p14="http://schemas.microsoft.com/office/powerpoint/2010/main" val="3380600865"/>
              </p:ext>
            </p:extLst>
          </p:nvPr>
        </p:nvGraphicFramePr>
        <p:xfrm>
          <a:off x="774056" y="4003093"/>
          <a:ext cx="10321924" cy="1181735"/>
        </p:xfrm>
        <a:graphic>
          <a:graphicData uri="http://schemas.openxmlformats.org/drawingml/2006/table">
            <a:tbl>
              <a:tblPr firstRow="1" bandRow="1">
                <a:tableStyleId>{2D5ABB26-0587-4C30-8999-92F81FD0307C}</a:tableStyleId>
              </a:tblPr>
              <a:tblGrid>
                <a:gridCol w="4784725">
                  <a:extLst>
                    <a:ext uri="{9D8B030D-6E8A-4147-A177-3AD203B41FA5}">
                      <a16:colId xmlns:a16="http://schemas.microsoft.com/office/drawing/2014/main" val="20000"/>
                    </a:ext>
                  </a:extLst>
                </a:gridCol>
                <a:gridCol w="4006215">
                  <a:extLst>
                    <a:ext uri="{9D8B030D-6E8A-4147-A177-3AD203B41FA5}">
                      <a16:colId xmlns:a16="http://schemas.microsoft.com/office/drawing/2014/main" val="20001"/>
                    </a:ext>
                  </a:extLst>
                </a:gridCol>
                <a:gridCol w="1530984">
                  <a:extLst>
                    <a:ext uri="{9D8B030D-6E8A-4147-A177-3AD203B41FA5}">
                      <a16:colId xmlns:a16="http://schemas.microsoft.com/office/drawing/2014/main" val="20002"/>
                    </a:ext>
                  </a:extLst>
                </a:gridCol>
              </a:tblGrid>
              <a:tr h="440055">
                <a:tc>
                  <a:txBody>
                    <a:bodyPr/>
                    <a:lstStyle/>
                    <a:p>
                      <a:pPr marL="90805">
                        <a:lnSpc>
                          <a:spcPct val="100000"/>
                        </a:lnSpc>
                        <a:spcBef>
                          <a:spcPts val="605"/>
                        </a:spcBef>
                      </a:pPr>
                      <a:r>
                        <a:rPr sz="1800" b="1" spc="-10" dirty="0">
                          <a:latin typeface="Arial"/>
                          <a:cs typeface="Arial"/>
                        </a:rPr>
                        <a:t>Event/Format</a:t>
                      </a:r>
                      <a:endParaRPr sz="1800">
                        <a:latin typeface="Arial"/>
                        <a:cs typeface="Arial"/>
                      </a:endParaRPr>
                    </a:p>
                  </a:txBody>
                  <a:tcPr marL="0" marR="0" marT="768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CD6ED"/>
                    </a:solidFill>
                  </a:tcPr>
                </a:tc>
                <a:tc>
                  <a:txBody>
                    <a:bodyPr/>
                    <a:lstStyle/>
                    <a:p>
                      <a:pPr marL="91440">
                        <a:lnSpc>
                          <a:spcPct val="100000"/>
                        </a:lnSpc>
                        <a:spcBef>
                          <a:spcPts val="605"/>
                        </a:spcBef>
                      </a:pPr>
                      <a:r>
                        <a:rPr sz="1800" b="1" dirty="0">
                          <a:latin typeface="Arial"/>
                          <a:cs typeface="Arial"/>
                        </a:rPr>
                        <a:t>Hosted</a:t>
                      </a:r>
                      <a:r>
                        <a:rPr sz="1800" b="1" spc="-65" dirty="0">
                          <a:latin typeface="Arial"/>
                          <a:cs typeface="Arial"/>
                        </a:rPr>
                        <a:t> </a:t>
                      </a:r>
                      <a:r>
                        <a:rPr sz="1800" b="1" spc="-25" dirty="0">
                          <a:latin typeface="Arial"/>
                          <a:cs typeface="Arial"/>
                        </a:rPr>
                        <a:t>by</a:t>
                      </a:r>
                      <a:endParaRPr sz="1800">
                        <a:latin typeface="Arial"/>
                        <a:cs typeface="Arial"/>
                      </a:endParaRPr>
                    </a:p>
                  </a:txBody>
                  <a:tcPr marL="0" marR="0" marT="768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CD6ED"/>
                    </a:solidFill>
                  </a:tcPr>
                </a:tc>
                <a:tc>
                  <a:txBody>
                    <a:bodyPr/>
                    <a:lstStyle/>
                    <a:p>
                      <a:pPr marL="91440">
                        <a:lnSpc>
                          <a:spcPct val="100000"/>
                        </a:lnSpc>
                        <a:spcBef>
                          <a:spcPts val="605"/>
                        </a:spcBef>
                      </a:pPr>
                      <a:r>
                        <a:rPr sz="1800" b="1" spc="-25" dirty="0">
                          <a:latin typeface="Arial"/>
                          <a:cs typeface="Arial"/>
                        </a:rPr>
                        <a:t>Fee</a:t>
                      </a:r>
                      <a:endParaRPr sz="1800">
                        <a:latin typeface="Arial"/>
                        <a:cs typeface="Arial"/>
                      </a:endParaRPr>
                    </a:p>
                  </a:txBody>
                  <a:tcPr marL="0" marR="0" marT="768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CD6ED"/>
                    </a:solidFill>
                  </a:tcPr>
                </a:tc>
                <a:extLst>
                  <a:ext uri="{0D108BD9-81ED-4DB2-BD59-A6C34878D82A}">
                    <a16:rowId xmlns:a16="http://schemas.microsoft.com/office/drawing/2014/main" val="10000"/>
                  </a:ext>
                </a:extLst>
              </a:tr>
              <a:tr h="370840">
                <a:tc>
                  <a:txBody>
                    <a:bodyPr/>
                    <a:lstStyle/>
                    <a:p>
                      <a:pPr marL="90805">
                        <a:lnSpc>
                          <a:spcPct val="100000"/>
                        </a:lnSpc>
                        <a:spcBef>
                          <a:spcPts val="310"/>
                        </a:spcBef>
                      </a:pPr>
                      <a:r>
                        <a:rPr sz="1800" dirty="0">
                          <a:latin typeface="Arial"/>
                          <a:cs typeface="Arial"/>
                        </a:rPr>
                        <a:t>Qualifier</a:t>
                      </a:r>
                      <a:r>
                        <a:rPr sz="1800" spc="-10" dirty="0">
                          <a:latin typeface="Arial"/>
                          <a:cs typeface="Arial"/>
                        </a:rPr>
                        <a:t> </a:t>
                      </a:r>
                      <a:r>
                        <a:rPr sz="1800" dirty="0">
                          <a:latin typeface="Arial"/>
                          <a:cs typeface="Arial"/>
                        </a:rPr>
                        <a:t>-</a:t>
                      </a:r>
                      <a:r>
                        <a:rPr sz="1800" spc="-20" dirty="0">
                          <a:latin typeface="Arial"/>
                          <a:cs typeface="Arial"/>
                        </a:rPr>
                        <a:t> </a:t>
                      </a:r>
                      <a:r>
                        <a:rPr sz="1800" spc="-10" dirty="0">
                          <a:latin typeface="Arial"/>
                          <a:cs typeface="Arial"/>
                        </a:rPr>
                        <a:t>In-Person</a:t>
                      </a:r>
                      <a:endParaRPr sz="1800">
                        <a:latin typeface="Arial"/>
                        <a:cs typeface="Arial"/>
                      </a:endParaRPr>
                    </a:p>
                  </a:txBody>
                  <a:tcPr marL="0" marR="0" marT="39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310"/>
                        </a:spcBef>
                      </a:pPr>
                      <a:r>
                        <a:rPr sz="1800" dirty="0">
                          <a:latin typeface="Arial"/>
                          <a:cs typeface="Arial"/>
                        </a:rPr>
                        <a:t>US</a:t>
                      </a:r>
                      <a:r>
                        <a:rPr sz="1800" spc="-25" dirty="0">
                          <a:latin typeface="Arial"/>
                          <a:cs typeface="Arial"/>
                        </a:rPr>
                        <a:t> </a:t>
                      </a:r>
                      <a:r>
                        <a:rPr sz="1800" dirty="0">
                          <a:latin typeface="Arial"/>
                          <a:cs typeface="Arial"/>
                        </a:rPr>
                        <a:t>Hosts</a:t>
                      </a:r>
                      <a:r>
                        <a:rPr sz="1800" spc="-25" dirty="0">
                          <a:latin typeface="Arial"/>
                          <a:cs typeface="Arial"/>
                        </a:rPr>
                        <a:t> </a:t>
                      </a:r>
                      <a:r>
                        <a:rPr sz="1800" dirty="0">
                          <a:latin typeface="Arial"/>
                          <a:cs typeface="Arial"/>
                        </a:rPr>
                        <a:t>and</a:t>
                      </a:r>
                      <a:r>
                        <a:rPr sz="1800" spc="-15" dirty="0">
                          <a:latin typeface="Arial"/>
                          <a:cs typeface="Arial"/>
                        </a:rPr>
                        <a:t> </a:t>
                      </a:r>
                      <a:r>
                        <a:rPr sz="1800" dirty="0">
                          <a:latin typeface="Arial"/>
                          <a:cs typeface="Arial"/>
                        </a:rPr>
                        <a:t>Robofest</a:t>
                      </a:r>
                      <a:r>
                        <a:rPr sz="1800" spc="-20" dirty="0">
                          <a:latin typeface="Arial"/>
                          <a:cs typeface="Arial"/>
                        </a:rPr>
                        <a:t> </a:t>
                      </a:r>
                      <a:r>
                        <a:rPr sz="1800" spc="-10" dirty="0">
                          <a:latin typeface="Arial"/>
                          <a:cs typeface="Arial"/>
                        </a:rPr>
                        <a:t>Office</a:t>
                      </a:r>
                      <a:endParaRPr sz="1800">
                        <a:latin typeface="Arial"/>
                        <a:cs typeface="Arial"/>
                      </a:endParaRPr>
                    </a:p>
                  </a:txBody>
                  <a:tcPr marL="0" marR="0" marT="39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310"/>
                        </a:spcBef>
                      </a:pPr>
                      <a:r>
                        <a:rPr sz="1800" spc="-25" dirty="0">
                          <a:latin typeface="Arial"/>
                          <a:cs typeface="Arial"/>
                        </a:rPr>
                        <a:t>$90</a:t>
                      </a:r>
                      <a:endParaRPr sz="1800">
                        <a:latin typeface="Arial"/>
                        <a:cs typeface="Arial"/>
                      </a:endParaRPr>
                    </a:p>
                  </a:txBody>
                  <a:tcPr marL="0" marR="0" marT="393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70840">
                <a:tc>
                  <a:txBody>
                    <a:bodyPr/>
                    <a:lstStyle/>
                    <a:p>
                      <a:pPr marL="90805">
                        <a:lnSpc>
                          <a:spcPct val="100000"/>
                        </a:lnSpc>
                        <a:spcBef>
                          <a:spcPts val="310"/>
                        </a:spcBef>
                      </a:pPr>
                      <a:r>
                        <a:rPr sz="1800" dirty="0">
                          <a:latin typeface="Arial"/>
                          <a:cs typeface="Arial"/>
                        </a:rPr>
                        <a:t>Open</a:t>
                      </a:r>
                      <a:r>
                        <a:rPr sz="1800" spc="-30" dirty="0">
                          <a:latin typeface="Arial"/>
                          <a:cs typeface="Arial"/>
                        </a:rPr>
                        <a:t> </a:t>
                      </a:r>
                      <a:r>
                        <a:rPr sz="1800" dirty="0">
                          <a:latin typeface="Arial"/>
                          <a:cs typeface="Arial"/>
                        </a:rPr>
                        <a:t>Category</a:t>
                      </a:r>
                      <a:r>
                        <a:rPr sz="1800" spc="-5" dirty="0">
                          <a:latin typeface="Arial"/>
                          <a:cs typeface="Arial"/>
                        </a:rPr>
                        <a:t> </a:t>
                      </a:r>
                      <a:r>
                        <a:rPr sz="1800" dirty="0">
                          <a:latin typeface="Arial"/>
                          <a:cs typeface="Arial"/>
                        </a:rPr>
                        <a:t>Events</a:t>
                      </a:r>
                      <a:r>
                        <a:rPr sz="1800" spc="-20" dirty="0">
                          <a:latin typeface="Arial"/>
                          <a:cs typeface="Arial"/>
                        </a:rPr>
                        <a:t> </a:t>
                      </a:r>
                      <a:r>
                        <a:rPr sz="1800" dirty="0">
                          <a:latin typeface="Arial"/>
                          <a:cs typeface="Arial"/>
                        </a:rPr>
                        <a:t>-</a:t>
                      </a:r>
                      <a:r>
                        <a:rPr sz="1800" spc="-15" dirty="0">
                          <a:latin typeface="Arial"/>
                          <a:cs typeface="Arial"/>
                        </a:rPr>
                        <a:t> </a:t>
                      </a:r>
                      <a:r>
                        <a:rPr sz="1800" spc="-10" dirty="0">
                          <a:latin typeface="Arial"/>
                          <a:cs typeface="Arial"/>
                        </a:rPr>
                        <a:t>In-Person</a:t>
                      </a:r>
                      <a:endParaRPr sz="1800" dirty="0">
                        <a:latin typeface="Arial"/>
                        <a:cs typeface="Arial"/>
                      </a:endParaRPr>
                    </a:p>
                  </a:txBody>
                  <a:tcPr marL="0" marR="0" marT="39370"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310"/>
                        </a:spcBef>
                      </a:pPr>
                      <a:r>
                        <a:rPr sz="1800" dirty="0">
                          <a:latin typeface="Arial"/>
                          <a:cs typeface="Arial"/>
                        </a:rPr>
                        <a:t>US</a:t>
                      </a:r>
                      <a:r>
                        <a:rPr sz="1800" spc="-5" dirty="0">
                          <a:latin typeface="Arial"/>
                          <a:cs typeface="Arial"/>
                        </a:rPr>
                        <a:t> </a:t>
                      </a:r>
                      <a:r>
                        <a:rPr sz="1800" spc="-10" dirty="0">
                          <a:latin typeface="Arial"/>
                          <a:cs typeface="Arial"/>
                        </a:rPr>
                        <a:t>Hosts</a:t>
                      </a:r>
                      <a:endParaRPr sz="1800">
                        <a:latin typeface="Arial"/>
                        <a:cs typeface="Arial"/>
                      </a:endParaRPr>
                    </a:p>
                  </a:txBody>
                  <a:tcPr marL="0" marR="0" marT="3937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310"/>
                        </a:spcBef>
                      </a:pPr>
                      <a:r>
                        <a:rPr sz="1800" spc="-20" dirty="0">
                          <a:latin typeface="Arial"/>
                          <a:cs typeface="Arial"/>
                        </a:rPr>
                        <a:t>$90*</a:t>
                      </a:r>
                      <a:endParaRPr sz="1800" dirty="0">
                        <a:latin typeface="Arial"/>
                        <a:cs typeface="Arial"/>
                      </a:endParaRPr>
                    </a:p>
                  </a:txBody>
                  <a:tcPr marL="0" marR="0" marT="3937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2192635" cy="6858000"/>
            <a:chOff x="0" y="0"/>
            <a:chExt cx="12192635" cy="6858000"/>
          </a:xfrm>
        </p:grpSpPr>
        <p:pic>
          <p:nvPicPr>
            <p:cNvPr id="3" name="object 3"/>
            <p:cNvPicPr/>
            <p:nvPr/>
          </p:nvPicPr>
          <p:blipFill>
            <a:blip r:embed="rId2" cstate="print"/>
            <a:stretch>
              <a:fillRect/>
            </a:stretch>
          </p:blipFill>
          <p:spPr>
            <a:xfrm>
              <a:off x="0" y="0"/>
              <a:ext cx="12192000" cy="6858000"/>
            </a:xfrm>
            <a:prstGeom prst="rect">
              <a:avLst/>
            </a:prstGeom>
          </p:spPr>
        </p:pic>
        <p:pic>
          <p:nvPicPr>
            <p:cNvPr id="4" name="object 4"/>
            <p:cNvPicPr/>
            <p:nvPr/>
          </p:nvPicPr>
          <p:blipFill>
            <a:blip r:embed="rId3" cstate="print"/>
            <a:stretch>
              <a:fillRect/>
            </a:stretch>
          </p:blipFill>
          <p:spPr>
            <a:xfrm>
              <a:off x="2709672" y="5132844"/>
              <a:ext cx="7764779" cy="1725153"/>
            </a:xfrm>
            <a:prstGeom prst="rect">
              <a:avLst/>
            </a:prstGeom>
          </p:spPr>
        </p:pic>
        <p:pic>
          <p:nvPicPr>
            <p:cNvPr id="5" name="object 5"/>
            <p:cNvPicPr/>
            <p:nvPr/>
          </p:nvPicPr>
          <p:blipFill>
            <a:blip r:embed="rId4" cstate="print"/>
            <a:stretch>
              <a:fillRect/>
            </a:stretch>
          </p:blipFill>
          <p:spPr>
            <a:xfrm>
              <a:off x="7772400" y="0"/>
              <a:ext cx="4419612" cy="2468879"/>
            </a:xfrm>
            <a:prstGeom prst="rect">
              <a:avLst/>
            </a:prstGeom>
          </p:spPr>
        </p:pic>
      </p:grpSp>
      <p:sp>
        <p:nvSpPr>
          <p:cNvPr id="6" name="object 6"/>
          <p:cNvSpPr txBox="1">
            <a:spLocks noGrp="1"/>
          </p:cNvSpPr>
          <p:nvPr>
            <p:ph type="title"/>
          </p:nvPr>
        </p:nvSpPr>
        <p:spPr>
          <a:xfrm>
            <a:off x="3110534" y="1180837"/>
            <a:ext cx="5969000" cy="2329815"/>
          </a:xfrm>
          <a:prstGeom prst="rect">
            <a:avLst/>
          </a:prstGeom>
        </p:spPr>
        <p:txBody>
          <a:bodyPr vert="horz" wrap="square" lIns="0" tIns="12700" rIns="0" bIns="0" rtlCol="0">
            <a:spAutoFit/>
          </a:bodyPr>
          <a:lstStyle/>
          <a:p>
            <a:pPr algn="ctr">
              <a:lnSpc>
                <a:spcPts val="6155"/>
              </a:lnSpc>
              <a:spcBef>
                <a:spcPts val="100"/>
              </a:spcBef>
            </a:pPr>
            <a:r>
              <a:rPr sz="5400" spc="-265" dirty="0">
                <a:solidFill>
                  <a:srgbClr val="F1F1F1"/>
                </a:solidFill>
              </a:rPr>
              <a:t>-</a:t>
            </a:r>
            <a:r>
              <a:rPr sz="5400" spc="-175" dirty="0">
                <a:solidFill>
                  <a:srgbClr val="F1F1F1"/>
                </a:solidFill>
              </a:rPr>
              <a:t> </a:t>
            </a:r>
            <a:r>
              <a:rPr sz="5400" spc="320" dirty="0">
                <a:solidFill>
                  <a:srgbClr val="F1F1F1"/>
                </a:solidFill>
              </a:rPr>
              <a:t>5</a:t>
            </a:r>
            <a:r>
              <a:rPr sz="5400" spc="-150" dirty="0">
                <a:solidFill>
                  <a:srgbClr val="F1F1F1"/>
                </a:solidFill>
              </a:rPr>
              <a:t> </a:t>
            </a:r>
            <a:r>
              <a:rPr sz="5400" spc="-315" dirty="0">
                <a:solidFill>
                  <a:srgbClr val="F1F1F1"/>
                </a:solidFill>
              </a:rPr>
              <a:t>-</a:t>
            </a:r>
            <a:endParaRPr sz="5400"/>
          </a:p>
          <a:p>
            <a:pPr marL="12700" marR="5080" algn="ctr">
              <a:lnSpc>
                <a:spcPts val="5830"/>
              </a:lnSpc>
              <a:spcBef>
                <a:spcPts val="409"/>
              </a:spcBef>
            </a:pPr>
            <a:r>
              <a:rPr sz="5400" spc="315" dirty="0">
                <a:solidFill>
                  <a:srgbClr val="F1F1F1"/>
                </a:solidFill>
              </a:rPr>
              <a:t>Advancing</a:t>
            </a:r>
            <a:r>
              <a:rPr sz="5400" spc="-150" dirty="0">
                <a:solidFill>
                  <a:srgbClr val="F1F1F1"/>
                </a:solidFill>
              </a:rPr>
              <a:t> </a:t>
            </a:r>
            <a:r>
              <a:rPr sz="5400" dirty="0">
                <a:solidFill>
                  <a:srgbClr val="F1F1F1"/>
                </a:solidFill>
              </a:rPr>
              <a:t>to</a:t>
            </a:r>
            <a:r>
              <a:rPr sz="5400" spc="-150" dirty="0">
                <a:solidFill>
                  <a:srgbClr val="F1F1F1"/>
                </a:solidFill>
              </a:rPr>
              <a:t> </a:t>
            </a:r>
            <a:r>
              <a:rPr sz="5400" spc="-105" dirty="0">
                <a:solidFill>
                  <a:srgbClr val="F1F1F1"/>
                </a:solidFill>
              </a:rPr>
              <a:t>World </a:t>
            </a:r>
            <a:r>
              <a:rPr sz="5400" spc="265" dirty="0">
                <a:solidFill>
                  <a:srgbClr val="F1F1F1"/>
                </a:solidFill>
              </a:rPr>
              <a:t>Championship</a:t>
            </a:r>
            <a:endParaRPr sz="540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60325">
              <a:lnSpc>
                <a:spcPts val="955"/>
              </a:lnSpc>
            </a:pPr>
            <a:fld id="{81D60167-4931-47E6-BA6A-407CBD079E47}" type="slidenum">
              <a:rPr spc="-25" dirty="0">
                <a:solidFill>
                  <a:srgbClr val="888888"/>
                </a:solidFill>
                <a:latin typeface="Calibri"/>
                <a:cs typeface="Calibri"/>
              </a:rPr>
              <a:t>28</a:t>
            </a:fld>
            <a:endParaRPr spc="-25" dirty="0">
              <a:solidFill>
                <a:srgbClr val="888888"/>
              </a:solidFill>
              <a:latin typeface="Calibri"/>
              <a:cs typeface="Calibri"/>
            </a:endParaRPr>
          </a:p>
        </p:txBody>
      </p:sp>
      <p:sp>
        <p:nvSpPr>
          <p:cNvPr id="9" name="object 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7" name="object 7"/>
          <p:cNvSpPr txBox="1"/>
          <p:nvPr/>
        </p:nvSpPr>
        <p:spPr>
          <a:xfrm>
            <a:off x="4322190" y="3600441"/>
            <a:ext cx="3546475" cy="1351280"/>
          </a:xfrm>
          <a:prstGeom prst="rect">
            <a:avLst/>
          </a:prstGeom>
        </p:spPr>
        <p:txBody>
          <a:bodyPr vert="horz" wrap="square" lIns="0" tIns="88900" rIns="0" bIns="0" rtlCol="0">
            <a:spAutoFit/>
          </a:bodyPr>
          <a:lstStyle/>
          <a:p>
            <a:pPr marL="1270" algn="ctr">
              <a:lnSpc>
                <a:spcPct val="100000"/>
              </a:lnSpc>
              <a:spcBef>
                <a:spcPts val="700"/>
              </a:spcBef>
            </a:pPr>
            <a:r>
              <a:rPr sz="2400" dirty="0">
                <a:latin typeface="Arial"/>
                <a:cs typeface="Arial"/>
              </a:rPr>
              <a:t>Michigan</a:t>
            </a:r>
            <a:r>
              <a:rPr sz="2400" spc="-130" dirty="0">
                <a:latin typeface="Arial"/>
                <a:cs typeface="Arial"/>
              </a:rPr>
              <a:t> </a:t>
            </a:r>
            <a:r>
              <a:rPr sz="2400" spc="-10" dirty="0">
                <a:latin typeface="Arial"/>
                <a:cs typeface="Arial"/>
              </a:rPr>
              <a:t>Teams</a:t>
            </a:r>
            <a:endParaRPr sz="2400">
              <a:latin typeface="Arial"/>
              <a:cs typeface="Arial"/>
            </a:endParaRPr>
          </a:p>
          <a:p>
            <a:pPr marL="12700" marR="5080" algn="ctr">
              <a:lnSpc>
                <a:spcPct val="120800"/>
              </a:lnSpc>
            </a:pPr>
            <a:r>
              <a:rPr sz="2400" dirty="0">
                <a:latin typeface="Arial"/>
                <a:cs typeface="Arial"/>
              </a:rPr>
              <a:t>US</a:t>
            </a:r>
            <a:r>
              <a:rPr sz="2400" spc="-75" dirty="0">
                <a:latin typeface="Arial"/>
                <a:cs typeface="Arial"/>
              </a:rPr>
              <a:t> </a:t>
            </a:r>
            <a:r>
              <a:rPr sz="2400" spc="-20" dirty="0">
                <a:latin typeface="Arial"/>
                <a:cs typeface="Arial"/>
              </a:rPr>
              <a:t>(non-</a:t>
            </a:r>
            <a:r>
              <a:rPr sz="2400" dirty="0">
                <a:latin typeface="Arial"/>
                <a:cs typeface="Arial"/>
              </a:rPr>
              <a:t>Michigan)</a:t>
            </a:r>
            <a:r>
              <a:rPr sz="2400" spc="-75" dirty="0">
                <a:latin typeface="Arial"/>
                <a:cs typeface="Arial"/>
              </a:rPr>
              <a:t> </a:t>
            </a:r>
            <a:r>
              <a:rPr sz="2400" spc="-30" dirty="0">
                <a:latin typeface="Arial"/>
                <a:cs typeface="Arial"/>
              </a:rPr>
              <a:t>Teams </a:t>
            </a:r>
            <a:r>
              <a:rPr sz="2400" dirty="0">
                <a:latin typeface="Arial"/>
                <a:cs typeface="Arial"/>
              </a:rPr>
              <a:t>International</a:t>
            </a:r>
            <a:r>
              <a:rPr sz="2400" spc="-165" dirty="0">
                <a:latin typeface="Arial"/>
                <a:cs typeface="Arial"/>
              </a:rPr>
              <a:t> </a:t>
            </a:r>
            <a:r>
              <a:rPr sz="2400" spc="-20" dirty="0">
                <a:latin typeface="Arial"/>
                <a:cs typeface="Arial"/>
              </a:rPr>
              <a:t>Teams</a:t>
            </a:r>
            <a:endParaRPr sz="2400">
              <a:latin typeface="Arial"/>
              <a:cs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6200"/>
            <a:ext cx="11198860" cy="566822"/>
          </a:xfrm>
          <a:prstGeom prst="rect">
            <a:avLst/>
          </a:prstGeom>
        </p:spPr>
        <p:txBody>
          <a:bodyPr vert="horz" wrap="square" lIns="0" tIns="12700" rIns="0" bIns="0" rtlCol="0">
            <a:spAutoFit/>
          </a:bodyPr>
          <a:lstStyle/>
          <a:p>
            <a:pPr marL="12700">
              <a:lnSpc>
                <a:spcPct val="100000"/>
              </a:lnSpc>
              <a:spcBef>
                <a:spcPts val="100"/>
              </a:spcBef>
            </a:pPr>
            <a:r>
              <a:rPr lang="es-MX" spc="210" dirty="0"/>
              <a:t>Avanzando al Campeonato Mundial - Internacional</a:t>
            </a:r>
            <a:endParaRPr spc="105"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29</a:t>
            </a:fld>
            <a:endParaRPr spc="-25" dirty="0"/>
          </a:p>
        </p:txBody>
      </p:sp>
      <p:sp>
        <p:nvSpPr>
          <p:cNvPr id="3" name="object 3"/>
          <p:cNvSpPr txBox="1"/>
          <p:nvPr/>
        </p:nvSpPr>
        <p:spPr>
          <a:xfrm>
            <a:off x="718746" y="1947508"/>
            <a:ext cx="10795000" cy="3615092"/>
          </a:xfrm>
          <a:prstGeom prst="rect">
            <a:avLst/>
          </a:prstGeom>
        </p:spPr>
        <p:txBody>
          <a:bodyPr vert="horz" wrap="square" lIns="0" tIns="105410" rIns="0" bIns="0" rtlCol="0">
            <a:spAutoFit/>
          </a:bodyPr>
          <a:lstStyle/>
          <a:p>
            <a:pPr marL="12700">
              <a:lnSpc>
                <a:spcPct val="100000"/>
              </a:lnSpc>
              <a:spcBef>
                <a:spcPts val="830"/>
              </a:spcBef>
            </a:pPr>
            <a:r>
              <a:rPr lang="es-MX" sz="2600" b="1" dirty="0" smtClean="0">
                <a:latin typeface="Arial"/>
                <a:cs typeface="Arial"/>
              </a:rPr>
              <a:t>Equipos Internacionales:</a:t>
            </a:r>
          </a:p>
          <a:p>
            <a:pPr marL="12700">
              <a:lnSpc>
                <a:spcPct val="100000"/>
              </a:lnSpc>
              <a:spcBef>
                <a:spcPts val="830"/>
              </a:spcBef>
            </a:pPr>
            <a:r>
              <a:rPr lang="es-MX" sz="2600" b="1" dirty="0" smtClean="0">
                <a:latin typeface="Arial"/>
                <a:cs typeface="Arial"/>
              </a:rPr>
              <a:t>Los equipos de juegos internacionales, exhibiciones y categorías abiertas de los países miembros competirán en eventos de los países miembros.</a:t>
            </a:r>
          </a:p>
          <a:p>
            <a:pPr marL="12700">
              <a:lnSpc>
                <a:spcPct val="100000"/>
              </a:lnSpc>
              <a:spcBef>
                <a:spcPts val="830"/>
              </a:spcBef>
            </a:pPr>
            <a:r>
              <a:rPr lang="es-MX" sz="2600" b="1" dirty="0" smtClean="0">
                <a:latin typeface="Arial"/>
                <a:cs typeface="Arial"/>
              </a:rPr>
              <a:t>La lista de directores internacionales está disponible en Robofest.net</a:t>
            </a:r>
          </a:p>
          <a:p>
            <a:pPr marL="12700">
              <a:lnSpc>
                <a:spcPct val="100000"/>
              </a:lnSpc>
              <a:spcBef>
                <a:spcPts val="830"/>
              </a:spcBef>
            </a:pPr>
            <a:r>
              <a:rPr lang="es-MX" sz="2600" b="1" dirty="0" smtClean="0">
                <a:latin typeface="Arial"/>
                <a:cs typeface="Arial"/>
              </a:rPr>
              <a:t>Los equipos clasificados avanzarán al Campeonato Mundial a través del Director del Equipo Regional.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What</a:t>
            </a:r>
            <a:r>
              <a:rPr spc="-100" dirty="0"/>
              <a:t> </a:t>
            </a:r>
            <a:r>
              <a:rPr spc="270" dirty="0"/>
              <a:t>is</a:t>
            </a:r>
            <a:r>
              <a:rPr spc="-120" dirty="0"/>
              <a:t> </a:t>
            </a:r>
            <a:r>
              <a:rPr spc="145" dirty="0"/>
              <a:t>Robofest®</a:t>
            </a:r>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101600">
              <a:lnSpc>
                <a:spcPct val="100000"/>
              </a:lnSpc>
              <a:spcBef>
                <a:spcPts val="15"/>
              </a:spcBef>
            </a:pPr>
            <a:fld id="{81D60167-4931-47E6-BA6A-407CBD079E47}" type="slidenum">
              <a:rPr spc="-50" dirty="0"/>
              <a:t>3</a:t>
            </a:fld>
            <a:endParaRPr spc="-50" dirty="0"/>
          </a:p>
        </p:txBody>
      </p:sp>
      <p:sp>
        <p:nvSpPr>
          <p:cNvPr id="3" name="object 3"/>
          <p:cNvSpPr txBox="1"/>
          <p:nvPr/>
        </p:nvSpPr>
        <p:spPr>
          <a:xfrm>
            <a:off x="718819" y="1390713"/>
            <a:ext cx="10723245" cy="4790414"/>
          </a:xfrm>
          <a:prstGeom prst="rect">
            <a:avLst/>
          </a:prstGeom>
        </p:spPr>
        <p:txBody>
          <a:bodyPr vert="horz" wrap="square" lIns="0" tIns="12065" rIns="0" bIns="0" rtlCol="0">
            <a:spAutoFit/>
          </a:bodyPr>
          <a:lstStyle/>
          <a:p>
            <a:pPr marL="377825" marR="5080" indent="-365760">
              <a:lnSpc>
                <a:spcPct val="100000"/>
              </a:lnSpc>
              <a:spcBef>
                <a:spcPts val="95"/>
              </a:spcBef>
              <a:buChar char="•"/>
              <a:tabLst>
                <a:tab pos="377825" algn="l"/>
              </a:tabLst>
            </a:pPr>
            <a:r>
              <a:rPr lang="es-MX" sz="2800" dirty="0" smtClean="0">
                <a:latin typeface="Arial"/>
                <a:cs typeface="Arial"/>
              </a:rPr>
              <a:t>Fundada en 1999 por el profesor CJ </a:t>
            </a:r>
            <a:r>
              <a:rPr lang="es-MX" sz="2800" dirty="0" err="1" smtClean="0">
                <a:latin typeface="Arial"/>
                <a:cs typeface="Arial"/>
              </a:rPr>
              <a:t>Chung</a:t>
            </a:r>
            <a:r>
              <a:rPr lang="es-MX" sz="2800" dirty="0" smtClean="0">
                <a:latin typeface="Arial"/>
                <a:cs typeface="Arial"/>
              </a:rPr>
              <a:t>, PhD, Departamento de Matemáticas e Informática de la Universidad Tecnológica de Lawrence</a:t>
            </a:r>
          </a:p>
          <a:p>
            <a:pPr marL="377825" marR="5080" indent="-365760">
              <a:lnSpc>
                <a:spcPct val="100000"/>
              </a:lnSpc>
              <a:spcBef>
                <a:spcPts val="95"/>
              </a:spcBef>
              <a:buChar char="•"/>
              <a:tabLst>
                <a:tab pos="377825" algn="l"/>
              </a:tabLst>
            </a:pPr>
            <a:r>
              <a:rPr lang="es-MX" sz="2800" dirty="0" smtClean="0">
                <a:latin typeface="Arial"/>
                <a:cs typeface="Arial"/>
              </a:rPr>
              <a:t>Un festival de competiciones con robots autónomos que ofrece a los estudiantes la oportunidad de dominar principios de STEAM mientras se divierten</a:t>
            </a:r>
          </a:p>
          <a:p>
            <a:pPr marL="377825" marR="5080" indent="-365760">
              <a:lnSpc>
                <a:spcPct val="100000"/>
              </a:lnSpc>
              <a:spcBef>
                <a:spcPts val="95"/>
              </a:spcBef>
              <a:buChar char="•"/>
              <a:tabLst>
                <a:tab pos="377825" algn="l"/>
              </a:tabLst>
            </a:pPr>
            <a:r>
              <a:rPr lang="es-MX" sz="2800" dirty="0" smtClean="0">
                <a:latin typeface="Arial"/>
                <a:cs typeface="Arial"/>
              </a:rPr>
              <a:t>Desde 1999, más de 36.800 estudiantes han competido en Robofest, incluidos equipos de 18 estados de EE. UU. y más de 30 países y regiones.</a:t>
            </a:r>
          </a:p>
          <a:p>
            <a:pPr marL="377825" marR="5080" indent="-365760">
              <a:lnSpc>
                <a:spcPct val="100000"/>
              </a:lnSpc>
              <a:spcBef>
                <a:spcPts val="95"/>
              </a:spcBef>
              <a:buChar char="•"/>
              <a:tabLst>
                <a:tab pos="377825" algn="l"/>
              </a:tabLst>
            </a:pPr>
            <a:r>
              <a:rPr lang="es-MX" sz="2800" dirty="0" smtClean="0">
                <a:latin typeface="Arial"/>
                <a:cs typeface="Arial"/>
              </a:rPr>
              <a:t>ROBOFEST es una marca registrada de Lawrence </a:t>
            </a:r>
            <a:r>
              <a:rPr lang="es-MX" sz="2800" dirty="0" err="1" smtClean="0">
                <a:latin typeface="Arial"/>
                <a:cs typeface="Arial"/>
              </a:rPr>
              <a:t>Technological</a:t>
            </a:r>
            <a:r>
              <a:rPr lang="es-MX" sz="2800" dirty="0" smtClean="0">
                <a:latin typeface="Arial"/>
                <a:cs typeface="Arial"/>
              </a:rPr>
              <a:t> </a:t>
            </a:r>
            <a:r>
              <a:rPr lang="es-MX" sz="2800" dirty="0" err="1" smtClean="0">
                <a:latin typeface="Arial"/>
                <a:cs typeface="Arial"/>
              </a:rPr>
              <a:t>University</a:t>
            </a:r>
            <a:endParaRPr sz="2800" dirty="0">
              <a:latin typeface="Arial"/>
              <a:cs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90" dirty="0"/>
              <a:t>World</a:t>
            </a:r>
            <a:r>
              <a:rPr spc="-120" dirty="0"/>
              <a:t> </a:t>
            </a:r>
            <a:r>
              <a:rPr spc="175" dirty="0"/>
              <a:t>Championship</a:t>
            </a:r>
            <a:r>
              <a:rPr spc="-70" dirty="0"/>
              <a:t> </a:t>
            </a:r>
            <a:r>
              <a:rPr spc="555" dirty="0"/>
              <a:t>–</a:t>
            </a:r>
            <a:r>
              <a:rPr spc="-100" dirty="0"/>
              <a:t> </a:t>
            </a:r>
            <a:r>
              <a:rPr spc="114" dirty="0"/>
              <a:t>International</a:t>
            </a:r>
            <a:r>
              <a:rPr spc="-120" dirty="0"/>
              <a:t> </a:t>
            </a:r>
            <a:r>
              <a:rPr spc="220" dirty="0"/>
              <a:t>Team</a:t>
            </a:r>
            <a:r>
              <a:rPr spc="-85" dirty="0"/>
              <a:t> </a:t>
            </a:r>
            <a:r>
              <a:rPr spc="-10" dirty="0"/>
              <a:t>Quota</a:t>
            </a:r>
          </a:p>
        </p:txBody>
      </p:sp>
      <p:sp>
        <p:nvSpPr>
          <p:cNvPr id="7" name="object 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8" name="object 8"/>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9" name="object 9"/>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10" name="object 10"/>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pc="-25" dirty="0"/>
              <a:t>30</a:t>
            </a:fld>
            <a:endParaRPr spc="-25" dirty="0"/>
          </a:p>
        </p:txBody>
      </p:sp>
      <p:sp>
        <p:nvSpPr>
          <p:cNvPr id="3" name="object 3"/>
          <p:cNvSpPr txBox="1"/>
          <p:nvPr/>
        </p:nvSpPr>
        <p:spPr>
          <a:xfrm>
            <a:off x="718819" y="838200"/>
            <a:ext cx="10656570" cy="1072730"/>
          </a:xfrm>
          <a:prstGeom prst="rect">
            <a:avLst/>
          </a:prstGeom>
        </p:spPr>
        <p:txBody>
          <a:bodyPr vert="horz" wrap="square" lIns="0" tIns="13335" rIns="0" bIns="0" rtlCol="0">
            <a:spAutoFit/>
          </a:bodyPr>
          <a:lstStyle/>
          <a:p>
            <a:pPr marL="12700" marR="5080">
              <a:lnSpc>
                <a:spcPct val="100000"/>
              </a:lnSpc>
              <a:spcBef>
                <a:spcPts val="105"/>
              </a:spcBef>
            </a:pPr>
            <a:endParaRPr lang="es-MX" sz="1700" dirty="0" smtClean="0">
              <a:latin typeface="Arial"/>
              <a:cs typeface="Arial"/>
            </a:endParaRPr>
          </a:p>
          <a:p>
            <a:pPr marL="12700" marR="5080">
              <a:lnSpc>
                <a:spcPct val="100000"/>
              </a:lnSpc>
              <a:spcBef>
                <a:spcPts val="105"/>
              </a:spcBef>
            </a:pPr>
            <a:r>
              <a:rPr lang="es-MX" sz="1700" dirty="0" smtClean="0">
                <a:latin typeface="Arial"/>
                <a:cs typeface="Arial"/>
              </a:rPr>
              <a:t>La cantidad de equipos que cada Organizador Nacional puede avanzar a los eventos del Campeonato Mundial Robofest 2025 se basa en la cantidad de eventos locales* y equipos organizados y se establece de la siguiente manera:</a:t>
            </a:r>
            <a:endParaRPr sz="1700" dirty="0">
              <a:latin typeface="Arial"/>
              <a:cs typeface="Arial"/>
            </a:endParaRPr>
          </a:p>
        </p:txBody>
      </p:sp>
      <p:sp>
        <p:nvSpPr>
          <p:cNvPr id="4" name="object 4"/>
          <p:cNvSpPr txBox="1"/>
          <p:nvPr/>
        </p:nvSpPr>
        <p:spPr>
          <a:xfrm>
            <a:off x="718819" y="4793142"/>
            <a:ext cx="10402570" cy="1759456"/>
          </a:xfrm>
          <a:prstGeom prst="rect">
            <a:avLst/>
          </a:prstGeom>
        </p:spPr>
        <p:txBody>
          <a:bodyPr vert="horz" wrap="square" lIns="0" tIns="88900" rIns="0" bIns="0" rtlCol="0">
            <a:spAutoFit/>
          </a:bodyPr>
          <a:lstStyle/>
          <a:p>
            <a:pPr marL="12700">
              <a:lnSpc>
                <a:spcPct val="100000"/>
              </a:lnSpc>
              <a:spcBef>
                <a:spcPts val="700"/>
              </a:spcBef>
            </a:pPr>
            <a:r>
              <a:rPr lang="es-MX" sz="1300" dirty="0" smtClean="0">
                <a:latin typeface="Arial"/>
                <a:cs typeface="Arial"/>
              </a:rPr>
              <a:t>*Evento oficial registrado en el Sistema de Gestión Robofest</a:t>
            </a:r>
          </a:p>
          <a:p>
            <a:pPr marL="12700">
              <a:lnSpc>
                <a:spcPct val="100000"/>
              </a:lnSpc>
              <a:spcBef>
                <a:spcPts val="700"/>
              </a:spcBef>
            </a:pPr>
            <a:r>
              <a:rPr lang="es-MX" sz="1300" dirty="0" smtClean="0">
                <a:latin typeface="Arial"/>
                <a:cs typeface="Arial"/>
              </a:rPr>
              <a:t>** El número máximo de equipos de Juegos y Exhibiciones por país es 2</a:t>
            </a:r>
          </a:p>
          <a:p>
            <a:pPr marL="12700">
              <a:lnSpc>
                <a:spcPct val="100000"/>
              </a:lnSpc>
              <a:spcBef>
                <a:spcPts val="700"/>
              </a:spcBef>
            </a:pPr>
            <a:r>
              <a:rPr lang="es-MX" sz="1300" dirty="0" smtClean="0">
                <a:latin typeface="Arial"/>
                <a:cs typeface="Arial"/>
              </a:rPr>
              <a:t>*** El número máximo de equipos de categoría abierta es 2 para cualquier categoría. Si no se organiza una categoría abierta, se puede seleccionar un equipo por categoría abierta para representar al país en el Campeonato Mundial. Se podrán abrir más cupos si hay espacio disponible.</a:t>
            </a:r>
          </a:p>
          <a:p>
            <a:pPr marL="12700">
              <a:lnSpc>
                <a:spcPct val="100000"/>
              </a:lnSpc>
              <a:spcBef>
                <a:spcPts val="700"/>
              </a:spcBef>
            </a:pPr>
            <a:r>
              <a:rPr lang="es-MX" sz="1300" dirty="0" smtClean="0">
                <a:latin typeface="Arial"/>
                <a:cs typeface="Arial"/>
              </a:rPr>
              <a:t>La cuota está condicionada únicamente cuando los directores nacionales cumplan con el requisito definido en la LOA. Se requiere una foto grupal para verificar el número de estudiantes/equipos para cada división.</a:t>
            </a:r>
            <a:endParaRPr sz="1300" dirty="0">
              <a:latin typeface="Arial"/>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507264423"/>
              </p:ext>
            </p:extLst>
          </p:nvPr>
        </p:nvGraphicFramePr>
        <p:xfrm>
          <a:off x="803871" y="1938020"/>
          <a:ext cx="10520045" cy="1414780"/>
        </p:xfrm>
        <a:graphic>
          <a:graphicData uri="http://schemas.openxmlformats.org/drawingml/2006/table">
            <a:tbl>
              <a:tblPr firstRow="1" bandRow="1">
                <a:tableStyleId>{2D5ABB26-0587-4C30-8999-92F81FD0307C}</a:tableStyleId>
              </a:tblPr>
              <a:tblGrid>
                <a:gridCol w="4972685">
                  <a:extLst>
                    <a:ext uri="{9D8B030D-6E8A-4147-A177-3AD203B41FA5}">
                      <a16:colId xmlns:a16="http://schemas.microsoft.com/office/drawing/2014/main" val="20000"/>
                    </a:ext>
                  </a:extLst>
                </a:gridCol>
                <a:gridCol w="5547360">
                  <a:extLst>
                    <a:ext uri="{9D8B030D-6E8A-4147-A177-3AD203B41FA5}">
                      <a16:colId xmlns:a16="http://schemas.microsoft.com/office/drawing/2014/main" val="20001"/>
                    </a:ext>
                  </a:extLst>
                </a:gridCol>
              </a:tblGrid>
              <a:tr h="304800">
                <a:tc gridSpan="2">
                  <a:txBody>
                    <a:bodyPr/>
                    <a:lstStyle/>
                    <a:p>
                      <a:pPr algn="ctr">
                        <a:lnSpc>
                          <a:spcPct val="100000"/>
                        </a:lnSpc>
                        <a:spcBef>
                          <a:spcPts val="315"/>
                        </a:spcBef>
                      </a:pPr>
                      <a:r>
                        <a:rPr sz="1400" b="1" dirty="0">
                          <a:latin typeface="Arial"/>
                          <a:cs typeface="Arial"/>
                        </a:rPr>
                        <a:t>Game</a:t>
                      </a:r>
                      <a:r>
                        <a:rPr sz="1400" b="1" spc="-50" dirty="0">
                          <a:latin typeface="Arial"/>
                          <a:cs typeface="Arial"/>
                        </a:rPr>
                        <a:t> </a:t>
                      </a:r>
                      <a:r>
                        <a:rPr sz="1400" b="1" dirty="0">
                          <a:latin typeface="Arial"/>
                          <a:cs typeface="Arial"/>
                        </a:rPr>
                        <a:t>and</a:t>
                      </a:r>
                      <a:r>
                        <a:rPr sz="1400" b="1" spc="-40" dirty="0">
                          <a:latin typeface="Arial"/>
                          <a:cs typeface="Arial"/>
                        </a:rPr>
                        <a:t> </a:t>
                      </a:r>
                      <a:r>
                        <a:rPr sz="1400" b="1" dirty="0">
                          <a:latin typeface="Arial"/>
                          <a:cs typeface="Arial"/>
                        </a:rPr>
                        <a:t>Exhibition</a:t>
                      </a:r>
                      <a:r>
                        <a:rPr sz="1400" b="1" spc="-65" dirty="0">
                          <a:latin typeface="Arial"/>
                          <a:cs typeface="Arial"/>
                        </a:rPr>
                        <a:t> </a:t>
                      </a:r>
                      <a:r>
                        <a:rPr sz="1400" b="1" dirty="0">
                          <a:latin typeface="Arial"/>
                          <a:cs typeface="Arial"/>
                        </a:rPr>
                        <a:t>Categories;</a:t>
                      </a:r>
                      <a:r>
                        <a:rPr sz="1400" b="1" spc="-80" dirty="0">
                          <a:latin typeface="Arial"/>
                          <a:cs typeface="Arial"/>
                        </a:rPr>
                        <a:t> </a:t>
                      </a:r>
                      <a:r>
                        <a:rPr sz="1400" b="1" dirty="0">
                          <a:latin typeface="Arial"/>
                          <a:cs typeface="Arial"/>
                        </a:rPr>
                        <a:t>Junior</a:t>
                      </a:r>
                      <a:r>
                        <a:rPr sz="1400" b="1" spc="-40" dirty="0">
                          <a:latin typeface="Arial"/>
                          <a:cs typeface="Arial"/>
                        </a:rPr>
                        <a:t> </a:t>
                      </a:r>
                      <a:r>
                        <a:rPr sz="1400" b="1" dirty="0">
                          <a:latin typeface="Arial"/>
                          <a:cs typeface="Arial"/>
                        </a:rPr>
                        <a:t>and</a:t>
                      </a:r>
                      <a:r>
                        <a:rPr sz="1400" b="1" spc="-50" dirty="0">
                          <a:latin typeface="Arial"/>
                          <a:cs typeface="Arial"/>
                        </a:rPr>
                        <a:t> </a:t>
                      </a:r>
                      <a:r>
                        <a:rPr sz="1400" b="1" dirty="0">
                          <a:latin typeface="Arial"/>
                          <a:cs typeface="Arial"/>
                        </a:rPr>
                        <a:t>Senior</a:t>
                      </a:r>
                      <a:r>
                        <a:rPr sz="1400" b="1" spc="-45" dirty="0">
                          <a:latin typeface="Arial"/>
                          <a:cs typeface="Arial"/>
                        </a:rPr>
                        <a:t> </a:t>
                      </a:r>
                      <a:r>
                        <a:rPr sz="1400" b="1" spc="-10" dirty="0">
                          <a:latin typeface="Arial"/>
                          <a:cs typeface="Arial"/>
                        </a:rPr>
                        <a:t>Divisions**</a:t>
                      </a:r>
                      <a:endParaRPr sz="1400">
                        <a:latin typeface="Arial"/>
                        <a:cs typeface="Arial"/>
                      </a:endParaRPr>
                    </a:p>
                  </a:txBody>
                  <a:tcPr marL="0" marR="0" marT="40005" marB="0">
                    <a:lnL w="6350">
                      <a:solidFill>
                        <a:srgbClr val="5B9BD4"/>
                      </a:solidFill>
                      <a:prstDash val="solid"/>
                    </a:lnL>
                    <a:lnR w="6350">
                      <a:solidFill>
                        <a:srgbClr val="5B9BD4"/>
                      </a:solidFill>
                      <a:prstDash val="solid"/>
                    </a:lnR>
                    <a:lnT w="6350">
                      <a:solidFill>
                        <a:srgbClr val="5B9BD4"/>
                      </a:solidFill>
                      <a:prstDash val="solid"/>
                    </a:lnT>
                    <a:lnB w="6350">
                      <a:solidFill>
                        <a:srgbClr val="5B9BD4"/>
                      </a:solidFill>
                      <a:prstDash val="solid"/>
                    </a:lnB>
                    <a:solidFill>
                      <a:srgbClr val="9DC3E6"/>
                    </a:solidFill>
                  </a:tcPr>
                </a:tc>
                <a:tc hMerge="1">
                  <a:txBody>
                    <a:bodyPr/>
                    <a:lstStyle/>
                    <a:p>
                      <a:endParaRPr/>
                    </a:p>
                  </a:txBody>
                  <a:tcPr marL="0" marR="0" marT="0" marB="0"/>
                </a:tc>
                <a:extLst>
                  <a:ext uri="{0D108BD9-81ED-4DB2-BD59-A6C34878D82A}">
                    <a16:rowId xmlns:a16="http://schemas.microsoft.com/office/drawing/2014/main" val="10000"/>
                  </a:ext>
                </a:extLst>
              </a:tr>
              <a:tr h="304800">
                <a:tc>
                  <a:txBody>
                    <a:bodyPr/>
                    <a:lstStyle/>
                    <a:p>
                      <a:pPr marL="139700">
                        <a:lnSpc>
                          <a:spcPct val="100000"/>
                        </a:lnSpc>
                        <a:spcBef>
                          <a:spcPts val="315"/>
                        </a:spcBef>
                      </a:pPr>
                      <a:r>
                        <a:rPr lang="es-MX" sz="1400" dirty="0" smtClean="0">
                          <a:latin typeface="Arial"/>
                          <a:cs typeface="Arial"/>
                        </a:rPr>
                        <a:t># de equipos que compiten en un evento local en categoría/división</a:t>
                      </a:r>
                      <a:endParaRPr sz="1400" dirty="0">
                        <a:latin typeface="Arial"/>
                        <a:cs typeface="Arial"/>
                      </a:endParaRPr>
                    </a:p>
                  </a:txBody>
                  <a:tcPr marL="0" marR="0" marT="40005" marB="0">
                    <a:lnL w="6350">
                      <a:solidFill>
                        <a:srgbClr val="5B9BD4"/>
                      </a:solidFill>
                      <a:prstDash val="solid"/>
                    </a:lnL>
                    <a:lnR w="12700">
                      <a:solidFill>
                        <a:srgbClr val="3C4B5F"/>
                      </a:solidFill>
                      <a:prstDash val="solid"/>
                    </a:lnR>
                    <a:lnT w="6350">
                      <a:solidFill>
                        <a:srgbClr val="5B9BD4"/>
                      </a:solidFill>
                      <a:prstDash val="solid"/>
                    </a:lnT>
                    <a:lnB w="6350">
                      <a:solidFill>
                        <a:srgbClr val="5B9BD4"/>
                      </a:solidFill>
                      <a:prstDash val="solid"/>
                    </a:lnB>
                  </a:tcPr>
                </a:tc>
                <a:tc>
                  <a:txBody>
                    <a:bodyPr/>
                    <a:lstStyle/>
                    <a:p>
                      <a:pPr marL="90805">
                        <a:lnSpc>
                          <a:spcPct val="100000"/>
                        </a:lnSpc>
                        <a:spcBef>
                          <a:spcPts val="315"/>
                        </a:spcBef>
                      </a:pPr>
                      <a:r>
                        <a:rPr lang="es-MX" sz="1400" dirty="0" smtClean="0">
                          <a:latin typeface="Arial"/>
                          <a:cs typeface="Arial"/>
                        </a:rPr>
                        <a:t># de equipos que avanzan a las finales del Campeonato Mundial Robofest</a:t>
                      </a:r>
                      <a:endParaRPr sz="1400" dirty="0">
                        <a:latin typeface="Arial"/>
                        <a:cs typeface="Arial"/>
                      </a:endParaRPr>
                    </a:p>
                  </a:txBody>
                  <a:tcPr marL="0" marR="0" marT="40005" marB="0">
                    <a:lnL w="12700">
                      <a:solidFill>
                        <a:srgbClr val="3C4B5F"/>
                      </a:solidFill>
                      <a:prstDash val="solid"/>
                    </a:lnL>
                    <a:lnR w="6350">
                      <a:solidFill>
                        <a:srgbClr val="5B9BD4"/>
                      </a:solidFill>
                      <a:prstDash val="solid"/>
                    </a:lnR>
                    <a:lnT w="6350">
                      <a:solidFill>
                        <a:srgbClr val="5B9BD4"/>
                      </a:solidFill>
                      <a:prstDash val="solid"/>
                    </a:lnT>
                    <a:lnB w="6350">
                      <a:solidFill>
                        <a:srgbClr val="5B9BD4"/>
                      </a:solidFill>
                      <a:prstDash val="solid"/>
                    </a:lnB>
                  </a:tcPr>
                </a:tc>
                <a:extLst>
                  <a:ext uri="{0D108BD9-81ED-4DB2-BD59-A6C34878D82A}">
                    <a16:rowId xmlns:a16="http://schemas.microsoft.com/office/drawing/2014/main" val="10001"/>
                  </a:ext>
                </a:extLst>
              </a:tr>
              <a:tr h="304800">
                <a:tc>
                  <a:txBody>
                    <a:bodyPr/>
                    <a:lstStyle/>
                    <a:p>
                      <a:pPr algn="ctr">
                        <a:lnSpc>
                          <a:spcPct val="100000"/>
                        </a:lnSpc>
                        <a:spcBef>
                          <a:spcPts val="315"/>
                        </a:spcBef>
                      </a:pPr>
                      <a:r>
                        <a:rPr sz="1400" spc="-10" dirty="0">
                          <a:latin typeface="Arial"/>
                          <a:cs typeface="Arial"/>
                        </a:rPr>
                        <a:t>5-</a:t>
                      </a:r>
                      <a:r>
                        <a:rPr sz="1400" spc="-25" dirty="0">
                          <a:latin typeface="Arial"/>
                          <a:cs typeface="Arial"/>
                        </a:rPr>
                        <a:t>49</a:t>
                      </a:r>
                      <a:endParaRPr sz="1400" dirty="0">
                        <a:latin typeface="Arial"/>
                        <a:cs typeface="Arial"/>
                      </a:endParaRPr>
                    </a:p>
                  </a:txBody>
                  <a:tcPr marL="0" marR="0" marT="40005" marB="0">
                    <a:lnL w="6350">
                      <a:solidFill>
                        <a:srgbClr val="5B9BD4"/>
                      </a:solidFill>
                      <a:prstDash val="solid"/>
                    </a:lnL>
                    <a:lnR w="12700">
                      <a:solidFill>
                        <a:srgbClr val="3C4B5F"/>
                      </a:solidFill>
                      <a:prstDash val="solid"/>
                    </a:lnR>
                    <a:lnT w="6350">
                      <a:solidFill>
                        <a:srgbClr val="5B9BD4"/>
                      </a:solidFill>
                      <a:prstDash val="solid"/>
                    </a:lnT>
                    <a:lnB w="6350">
                      <a:solidFill>
                        <a:srgbClr val="5B9BD4"/>
                      </a:solidFill>
                      <a:prstDash val="solid"/>
                    </a:lnB>
                  </a:tcPr>
                </a:tc>
                <a:tc>
                  <a:txBody>
                    <a:bodyPr/>
                    <a:lstStyle/>
                    <a:p>
                      <a:pPr algn="ctr">
                        <a:lnSpc>
                          <a:spcPct val="100000"/>
                        </a:lnSpc>
                        <a:spcBef>
                          <a:spcPts val="315"/>
                        </a:spcBef>
                      </a:pPr>
                      <a:r>
                        <a:rPr sz="1400" spc="-50" dirty="0">
                          <a:latin typeface="Arial"/>
                          <a:cs typeface="Arial"/>
                        </a:rPr>
                        <a:t>1</a:t>
                      </a:r>
                      <a:endParaRPr sz="1400" dirty="0">
                        <a:latin typeface="Arial"/>
                        <a:cs typeface="Arial"/>
                      </a:endParaRPr>
                    </a:p>
                  </a:txBody>
                  <a:tcPr marL="0" marR="0" marT="40005" marB="0">
                    <a:lnL w="12700">
                      <a:solidFill>
                        <a:srgbClr val="3C4B5F"/>
                      </a:solidFill>
                      <a:prstDash val="solid"/>
                    </a:lnL>
                    <a:lnR w="6350">
                      <a:solidFill>
                        <a:srgbClr val="5B9BD4"/>
                      </a:solidFill>
                      <a:prstDash val="solid"/>
                    </a:lnR>
                    <a:lnT w="6350">
                      <a:solidFill>
                        <a:srgbClr val="5B9BD4"/>
                      </a:solidFill>
                      <a:prstDash val="solid"/>
                    </a:lnT>
                    <a:lnB w="6350">
                      <a:solidFill>
                        <a:srgbClr val="5B9BD4"/>
                      </a:solidFill>
                      <a:prstDash val="solid"/>
                    </a:lnB>
                  </a:tcPr>
                </a:tc>
                <a:extLst>
                  <a:ext uri="{0D108BD9-81ED-4DB2-BD59-A6C34878D82A}">
                    <a16:rowId xmlns:a16="http://schemas.microsoft.com/office/drawing/2014/main" val="10002"/>
                  </a:ext>
                </a:extLst>
              </a:tr>
              <a:tr h="338455">
                <a:tc>
                  <a:txBody>
                    <a:bodyPr/>
                    <a:lstStyle/>
                    <a:p>
                      <a:pPr algn="ctr">
                        <a:lnSpc>
                          <a:spcPct val="100000"/>
                        </a:lnSpc>
                        <a:spcBef>
                          <a:spcPts val="315"/>
                        </a:spcBef>
                      </a:pPr>
                      <a:r>
                        <a:rPr sz="1400" spc="-25" dirty="0">
                          <a:latin typeface="Arial"/>
                          <a:cs typeface="Arial"/>
                        </a:rPr>
                        <a:t>50+</a:t>
                      </a:r>
                      <a:endParaRPr sz="1400" dirty="0">
                        <a:latin typeface="Arial"/>
                        <a:cs typeface="Arial"/>
                      </a:endParaRPr>
                    </a:p>
                  </a:txBody>
                  <a:tcPr marL="0" marR="0" marT="40005" marB="0">
                    <a:lnL w="6350">
                      <a:solidFill>
                        <a:srgbClr val="5B9BD4"/>
                      </a:solidFill>
                      <a:prstDash val="solid"/>
                    </a:lnL>
                    <a:lnR w="12700">
                      <a:solidFill>
                        <a:srgbClr val="3C4B5F"/>
                      </a:solidFill>
                      <a:prstDash val="solid"/>
                    </a:lnR>
                    <a:lnT w="6350">
                      <a:solidFill>
                        <a:srgbClr val="5B9BD4"/>
                      </a:solidFill>
                      <a:prstDash val="solid"/>
                    </a:lnT>
                    <a:lnB w="6350">
                      <a:solidFill>
                        <a:srgbClr val="5B9BD4"/>
                      </a:solidFill>
                      <a:prstDash val="solid"/>
                    </a:lnB>
                  </a:tcPr>
                </a:tc>
                <a:tc>
                  <a:txBody>
                    <a:bodyPr/>
                    <a:lstStyle/>
                    <a:p>
                      <a:pPr algn="ctr">
                        <a:lnSpc>
                          <a:spcPct val="100000"/>
                        </a:lnSpc>
                        <a:spcBef>
                          <a:spcPts val="315"/>
                        </a:spcBef>
                      </a:pPr>
                      <a:r>
                        <a:rPr sz="1400" spc="-50" dirty="0">
                          <a:latin typeface="Arial"/>
                          <a:cs typeface="Arial"/>
                        </a:rPr>
                        <a:t>2</a:t>
                      </a:r>
                      <a:endParaRPr sz="1400" dirty="0">
                        <a:latin typeface="Arial"/>
                        <a:cs typeface="Arial"/>
                      </a:endParaRPr>
                    </a:p>
                  </a:txBody>
                  <a:tcPr marL="0" marR="0" marT="40005" marB="0">
                    <a:lnL w="12700">
                      <a:solidFill>
                        <a:srgbClr val="3C4B5F"/>
                      </a:solidFill>
                      <a:prstDash val="solid"/>
                    </a:lnL>
                    <a:lnR w="6350">
                      <a:solidFill>
                        <a:srgbClr val="5B9BD4"/>
                      </a:solidFill>
                      <a:prstDash val="solid"/>
                    </a:lnR>
                    <a:lnT w="6350">
                      <a:solidFill>
                        <a:srgbClr val="5B9BD4"/>
                      </a:solidFill>
                      <a:prstDash val="solid"/>
                    </a:lnT>
                    <a:lnB w="6350">
                      <a:solidFill>
                        <a:srgbClr val="5B9BD4"/>
                      </a:solidFill>
                      <a:prstDash val="solid"/>
                    </a:lnB>
                  </a:tcPr>
                </a:tc>
                <a:extLst>
                  <a:ext uri="{0D108BD9-81ED-4DB2-BD59-A6C34878D82A}">
                    <a16:rowId xmlns:a16="http://schemas.microsoft.com/office/drawing/2014/main" val="10003"/>
                  </a:ext>
                </a:extLst>
              </a:tr>
            </a:tbl>
          </a:graphicData>
        </a:graphic>
      </p:graphicFrame>
      <p:graphicFrame>
        <p:nvGraphicFramePr>
          <p:cNvPr id="6" name="object 6"/>
          <p:cNvGraphicFramePr>
            <a:graphicFrameLocks noGrp="1"/>
          </p:cNvGraphicFramePr>
          <p:nvPr>
            <p:extLst>
              <p:ext uri="{D42A27DB-BD31-4B8C-83A1-F6EECF244321}">
                <p14:modId xmlns:p14="http://schemas.microsoft.com/office/powerpoint/2010/main" val="2012064152"/>
              </p:ext>
            </p:extLst>
          </p:nvPr>
        </p:nvGraphicFramePr>
        <p:xfrm>
          <a:off x="803871" y="3276600"/>
          <a:ext cx="10563859" cy="1511935"/>
        </p:xfrm>
        <a:graphic>
          <a:graphicData uri="http://schemas.openxmlformats.org/drawingml/2006/table">
            <a:tbl>
              <a:tblPr firstRow="1" bandRow="1">
                <a:tableStyleId>{2D5ABB26-0587-4C30-8999-92F81FD0307C}</a:tableStyleId>
              </a:tblPr>
              <a:tblGrid>
                <a:gridCol w="4972050">
                  <a:extLst>
                    <a:ext uri="{9D8B030D-6E8A-4147-A177-3AD203B41FA5}">
                      <a16:colId xmlns:a16="http://schemas.microsoft.com/office/drawing/2014/main" val="20000"/>
                    </a:ext>
                  </a:extLst>
                </a:gridCol>
                <a:gridCol w="5591809">
                  <a:extLst>
                    <a:ext uri="{9D8B030D-6E8A-4147-A177-3AD203B41FA5}">
                      <a16:colId xmlns:a16="http://schemas.microsoft.com/office/drawing/2014/main" val="20001"/>
                    </a:ext>
                  </a:extLst>
                </a:gridCol>
              </a:tblGrid>
              <a:tr h="304800">
                <a:tc gridSpan="2">
                  <a:txBody>
                    <a:bodyPr/>
                    <a:lstStyle/>
                    <a:p>
                      <a:pPr algn="ctr">
                        <a:lnSpc>
                          <a:spcPct val="100000"/>
                        </a:lnSpc>
                        <a:spcBef>
                          <a:spcPts val="315"/>
                        </a:spcBef>
                      </a:pPr>
                      <a:r>
                        <a:rPr sz="1400" b="1" dirty="0">
                          <a:latin typeface="Arial"/>
                          <a:cs typeface="Arial"/>
                        </a:rPr>
                        <a:t>Open</a:t>
                      </a:r>
                      <a:r>
                        <a:rPr sz="1400" b="1" spc="-50" dirty="0">
                          <a:latin typeface="Arial"/>
                          <a:cs typeface="Arial"/>
                        </a:rPr>
                        <a:t> </a:t>
                      </a:r>
                      <a:r>
                        <a:rPr sz="1400" b="1" dirty="0">
                          <a:latin typeface="Arial"/>
                          <a:cs typeface="Arial"/>
                        </a:rPr>
                        <a:t>Categories;</a:t>
                      </a:r>
                      <a:r>
                        <a:rPr sz="1400" b="1" spc="-70" dirty="0">
                          <a:latin typeface="Arial"/>
                          <a:cs typeface="Arial"/>
                        </a:rPr>
                        <a:t> </a:t>
                      </a:r>
                      <a:r>
                        <a:rPr sz="1400" b="1" dirty="0">
                          <a:latin typeface="Arial"/>
                          <a:cs typeface="Arial"/>
                        </a:rPr>
                        <a:t>Junior</a:t>
                      </a:r>
                      <a:r>
                        <a:rPr sz="1400" b="1" spc="-40" dirty="0">
                          <a:latin typeface="Arial"/>
                          <a:cs typeface="Arial"/>
                        </a:rPr>
                        <a:t> </a:t>
                      </a:r>
                      <a:r>
                        <a:rPr sz="1400" b="1" dirty="0">
                          <a:latin typeface="Arial"/>
                          <a:cs typeface="Arial"/>
                        </a:rPr>
                        <a:t>and</a:t>
                      </a:r>
                      <a:r>
                        <a:rPr sz="1400" b="1" spc="-50" dirty="0">
                          <a:latin typeface="Arial"/>
                          <a:cs typeface="Arial"/>
                        </a:rPr>
                        <a:t> </a:t>
                      </a:r>
                      <a:r>
                        <a:rPr sz="1400" b="1" dirty="0">
                          <a:latin typeface="Arial"/>
                          <a:cs typeface="Arial"/>
                        </a:rPr>
                        <a:t>Senior</a:t>
                      </a:r>
                      <a:r>
                        <a:rPr sz="1400" b="1" spc="-45" dirty="0">
                          <a:latin typeface="Arial"/>
                          <a:cs typeface="Arial"/>
                        </a:rPr>
                        <a:t> </a:t>
                      </a:r>
                      <a:r>
                        <a:rPr sz="1400" b="1" spc="-10" dirty="0">
                          <a:latin typeface="Arial"/>
                          <a:cs typeface="Arial"/>
                        </a:rPr>
                        <a:t>Divisions***</a:t>
                      </a:r>
                      <a:endParaRPr sz="1400" dirty="0">
                        <a:latin typeface="Arial"/>
                        <a:cs typeface="Arial"/>
                      </a:endParaRPr>
                    </a:p>
                  </a:txBody>
                  <a:tcPr marL="0" marR="0" marT="40005" marB="0">
                    <a:lnL w="6350">
                      <a:solidFill>
                        <a:srgbClr val="5B9BD4"/>
                      </a:solidFill>
                      <a:prstDash val="solid"/>
                    </a:lnL>
                    <a:lnR w="6350">
                      <a:solidFill>
                        <a:srgbClr val="5B9BD4"/>
                      </a:solidFill>
                      <a:prstDash val="solid"/>
                    </a:lnR>
                    <a:lnT w="6350">
                      <a:solidFill>
                        <a:srgbClr val="5B9BD4"/>
                      </a:solidFill>
                      <a:prstDash val="solid"/>
                    </a:lnT>
                    <a:lnB w="6350">
                      <a:solidFill>
                        <a:srgbClr val="5B9BD4"/>
                      </a:solidFill>
                      <a:prstDash val="solid"/>
                    </a:lnB>
                    <a:solidFill>
                      <a:srgbClr val="9DC3E6"/>
                    </a:solidFill>
                  </a:tcPr>
                </a:tc>
                <a:tc hMerge="1">
                  <a:txBody>
                    <a:bodyPr/>
                    <a:lstStyle/>
                    <a:p>
                      <a:endParaRPr/>
                    </a:p>
                  </a:txBody>
                  <a:tcPr marL="0" marR="0" marT="0" marB="0"/>
                </a:tc>
                <a:extLst>
                  <a:ext uri="{0D108BD9-81ED-4DB2-BD59-A6C34878D82A}">
                    <a16:rowId xmlns:a16="http://schemas.microsoft.com/office/drawing/2014/main" val="10000"/>
                  </a:ext>
                </a:extLst>
              </a:tr>
              <a:tr h="304800">
                <a:tc>
                  <a:txBody>
                    <a:bodyPr/>
                    <a:lstStyle/>
                    <a:p>
                      <a:pPr marL="91440">
                        <a:lnSpc>
                          <a:spcPct val="100000"/>
                        </a:lnSpc>
                        <a:spcBef>
                          <a:spcPts val="315"/>
                        </a:spcBef>
                      </a:pPr>
                      <a:r>
                        <a:rPr lang="es-MX" sz="1400" dirty="0" smtClean="0">
                          <a:latin typeface="Arial"/>
                          <a:cs typeface="Arial"/>
                        </a:rPr>
                        <a:t># de equipos que compiten en un evento local en categoría/división</a:t>
                      </a:r>
                      <a:endParaRPr sz="1400" dirty="0">
                        <a:latin typeface="Arial"/>
                        <a:cs typeface="Arial"/>
                      </a:endParaRPr>
                    </a:p>
                  </a:txBody>
                  <a:tcPr marL="0" marR="0" marT="40005" marB="0">
                    <a:lnL w="6350">
                      <a:solidFill>
                        <a:srgbClr val="5B9BD4"/>
                      </a:solidFill>
                      <a:prstDash val="solid"/>
                    </a:lnL>
                    <a:lnR w="12700">
                      <a:solidFill>
                        <a:srgbClr val="3C4B5F"/>
                      </a:solidFill>
                      <a:prstDash val="solid"/>
                    </a:lnR>
                    <a:lnT w="6350">
                      <a:solidFill>
                        <a:srgbClr val="5B9BD4"/>
                      </a:solidFill>
                      <a:prstDash val="solid"/>
                    </a:lnT>
                    <a:lnB w="6350">
                      <a:solidFill>
                        <a:srgbClr val="5B9BD4"/>
                      </a:solidFill>
                      <a:prstDash val="solid"/>
                    </a:lnB>
                  </a:tcPr>
                </a:tc>
                <a:tc>
                  <a:txBody>
                    <a:bodyPr/>
                    <a:lstStyle/>
                    <a:p>
                      <a:pPr marL="90805">
                        <a:lnSpc>
                          <a:spcPct val="100000"/>
                        </a:lnSpc>
                        <a:spcBef>
                          <a:spcPts val="315"/>
                        </a:spcBef>
                      </a:pPr>
                      <a:r>
                        <a:rPr lang="es-MX" sz="1400" dirty="0" smtClean="0">
                          <a:latin typeface="Arial"/>
                          <a:cs typeface="Arial"/>
                        </a:rPr>
                        <a:t># de inscripciones de equipos para el evento de categoría abierta Robofest WC</a:t>
                      </a:r>
                      <a:endParaRPr sz="1400" dirty="0">
                        <a:latin typeface="Arial"/>
                        <a:cs typeface="Arial"/>
                      </a:endParaRPr>
                    </a:p>
                  </a:txBody>
                  <a:tcPr marL="0" marR="0" marT="40005" marB="0">
                    <a:lnL w="12700">
                      <a:solidFill>
                        <a:srgbClr val="3C4B5F"/>
                      </a:solidFill>
                      <a:prstDash val="solid"/>
                    </a:lnL>
                    <a:lnR w="6350">
                      <a:solidFill>
                        <a:srgbClr val="5B9BD4"/>
                      </a:solidFill>
                      <a:prstDash val="solid"/>
                    </a:lnR>
                    <a:lnT w="6350">
                      <a:solidFill>
                        <a:srgbClr val="5B9BD4"/>
                      </a:solidFill>
                      <a:prstDash val="solid"/>
                    </a:lnT>
                    <a:lnB w="6350">
                      <a:solidFill>
                        <a:srgbClr val="5B9BD4"/>
                      </a:solidFill>
                      <a:prstDash val="solid"/>
                    </a:lnB>
                  </a:tcPr>
                </a:tc>
                <a:extLst>
                  <a:ext uri="{0D108BD9-81ED-4DB2-BD59-A6C34878D82A}">
                    <a16:rowId xmlns:a16="http://schemas.microsoft.com/office/drawing/2014/main" val="10001"/>
                  </a:ext>
                </a:extLst>
              </a:tr>
              <a:tr h="370205">
                <a:tc>
                  <a:txBody>
                    <a:bodyPr/>
                    <a:lstStyle/>
                    <a:p>
                      <a:pPr algn="ctr">
                        <a:lnSpc>
                          <a:spcPct val="100000"/>
                        </a:lnSpc>
                        <a:spcBef>
                          <a:spcPts val="315"/>
                        </a:spcBef>
                      </a:pPr>
                      <a:r>
                        <a:rPr sz="1400" spc="-10" dirty="0">
                          <a:latin typeface="Arial"/>
                          <a:cs typeface="Arial"/>
                        </a:rPr>
                        <a:t>5-</a:t>
                      </a:r>
                      <a:r>
                        <a:rPr sz="1400" spc="-25" dirty="0">
                          <a:latin typeface="Arial"/>
                          <a:cs typeface="Arial"/>
                        </a:rPr>
                        <a:t>74</a:t>
                      </a:r>
                      <a:endParaRPr sz="1400" dirty="0">
                        <a:latin typeface="Arial"/>
                        <a:cs typeface="Arial"/>
                      </a:endParaRPr>
                    </a:p>
                  </a:txBody>
                  <a:tcPr marL="0" marR="0" marT="40005" marB="0">
                    <a:lnL w="6350">
                      <a:solidFill>
                        <a:srgbClr val="5B9BD4"/>
                      </a:solidFill>
                      <a:prstDash val="solid"/>
                    </a:lnL>
                    <a:lnR w="12700">
                      <a:solidFill>
                        <a:srgbClr val="3C4B5F"/>
                      </a:solidFill>
                      <a:prstDash val="solid"/>
                    </a:lnR>
                    <a:lnT w="6350">
                      <a:solidFill>
                        <a:srgbClr val="5B9BD4"/>
                      </a:solidFill>
                      <a:prstDash val="solid"/>
                    </a:lnT>
                    <a:lnB w="6350">
                      <a:solidFill>
                        <a:srgbClr val="5B9BD4"/>
                      </a:solidFill>
                      <a:prstDash val="solid"/>
                    </a:lnB>
                  </a:tcPr>
                </a:tc>
                <a:tc>
                  <a:txBody>
                    <a:bodyPr/>
                    <a:lstStyle/>
                    <a:p>
                      <a:pPr algn="ctr">
                        <a:lnSpc>
                          <a:spcPct val="100000"/>
                        </a:lnSpc>
                        <a:spcBef>
                          <a:spcPts val="315"/>
                        </a:spcBef>
                      </a:pPr>
                      <a:r>
                        <a:rPr sz="1400" spc="-50" dirty="0">
                          <a:latin typeface="Arial"/>
                          <a:cs typeface="Arial"/>
                        </a:rPr>
                        <a:t>1</a:t>
                      </a:r>
                      <a:endParaRPr sz="1400" dirty="0">
                        <a:latin typeface="Arial"/>
                        <a:cs typeface="Arial"/>
                      </a:endParaRPr>
                    </a:p>
                  </a:txBody>
                  <a:tcPr marL="0" marR="0" marT="40005" marB="0">
                    <a:lnL w="12700">
                      <a:solidFill>
                        <a:srgbClr val="3C4B5F"/>
                      </a:solidFill>
                      <a:prstDash val="solid"/>
                    </a:lnL>
                    <a:lnR w="6350">
                      <a:solidFill>
                        <a:srgbClr val="5B9BD4"/>
                      </a:solidFill>
                      <a:prstDash val="solid"/>
                    </a:lnR>
                    <a:lnT w="6350">
                      <a:solidFill>
                        <a:srgbClr val="5B9BD4"/>
                      </a:solidFill>
                      <a:prstDash val="solid"/>
                    </a:lnT>
                    <a:lnB w="6350">
                      <a:solidFill>
                        <a:srgbClr val="5B9BD4"/>
                      </a:solidFill>
                      <a:prstDash val="solid"/>
                    </a:lnB>
                  </a:tcPr>
                </a:tc>
                <a:extLst>
                  <a:ext uri="{0D108BD9-81ED-4DB2-BD59-A6C34878D82A}">
                    <a16:rowId xmlns:a16="http://schemas.microsoft.com/office/drawing/2014/main" val="10002"/>
                  </a:ext>
                </a:extLst>
              </a:tr>
              <a:tr h="370205">
                <a:tc>
                  <a:txBody>
                    <a:bodyPr/>
                    <a:lstStyle/>
                    <a:p>
                      <a:pPr algn="ctr">
                        <a:lnSpc>
                          <a:spcPct val="100000"/>
                        </a:lnSpc>
                        <a:spcBef>
                          <a:spcPts val="315"/>
                        </a:spcBef>
                      </a:pPr>
                      <a:r>
                        <a:rPr sz="1400" spc="-25" dirty="0">
                          <a:latin typeface="Arial"/>
                          <a:cs typeface="Arial"/>
                        </a:rPr>
                        <a:t>75+</a:t>
                      </a:r>
                      <a:endParaRPr sz="1400">
                        <a:latin typeface="Arial"/>
                        <a:cs typeface="Arial"/>
                      </a:endParaRPr>
                    </a:p>
                  </a:txBody>
                  <a:tcPr marL="0" marR="0" marT="40005" marB="0">
                    <a:lnL w="6350">
                      <a:solidFill>
                        <a:srgbClr val="5B9BD4"/>
                      </a:solidFill>
                      <a:prstDash val="solid"/>
                    </a:lnL>
                    <a:lnR w="12700">
                      <a:solidFill>
                        <a:srgbClr val="3C4B5F"/>
                      </a:solidFill>
                      <a:prstDash val="solid"/>
                    </a:lnR>
                    <a:lnT w="6350">
                      <a:solidFill>
                        <a:srgbClr val="5B9BD4"/>
                      </a:solidFill>
                      <a:prstDash val="solid"/>
                    </a:lnT>
                    <a:lnB w="6350">
                      <a:solidFill>
                        <a:srgbClr val="5B9BD4"/>
                      </a:solidFill>
                      <a:prstDash val="solid"/>
                    </a:lnB>
                  </a:tcPr>
                </a:tc>
                <a:tc>
                  <a:txBody>
                    <a:bodyPr/>
                    <a:lstStyle/>
                    <a:p>
                      <a:pPr algn="ctr">
                        <a:lnSpc>
                          <a:spcPct val="100000"/>
                        </a:lnSpc>
                        <a:spcBef>
                          <a:spcPts val="315"/>
                        </a:spcBef>
                      </a:pPr>
                      <a:r>
                        <a:rPr sz="1400" spc="-50" dirty="0">
                          <a:latin typeface="Arial"/>
                          <a:cs typeface="Arial"/>
                        </a:rPr>
                        <a:t>2</a:t>
                      </a:r>
                      <a:endParaRPr sz="1400" dirty="0">
                        <a:latin typeface="Arial"/>
                        <a:cs typeface="Arial"/>
                      </a:endParaRPr>
                    </a:p>
                  </a:txBody>
                  <a:tcPr marL="0" marR="0" marT="40005" marB="0">
                    <a:lnL w="12700">
                      <a:solidFill>
                        <a:srgbClr val="3C4B5F"/>
                      </a:solidFill>
                      <a:prstDash val="solid"/>
                    </a:lnL>
                    <a:lnR w="6350">
                      <a:solidFill>
                        <a:srgbClr val="5B9BD4"/>
                      </a:solidFill>
                      <a:prstDash val="solid"/>
                    </a:lnR>
                    <a:lnT w="6350">
                      <a:solidFill>
                        <a:srgbClr val="5B9BD4"/>
                      </a:solidFill>
                      <a:prstDash val="solid"/>
                    </a:lnT>
                    <a:lnB w="6350">
                      <a:solidFill>
                        <a:srgbClr val="5B9BD4"/>
                      </a:solidFill>
                      <a:prstDash val="solid"/>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940" y="385064"/>
            <a:ext cx="10237470" cy="1107996"/>
          </a:xfrm>
        </p:spPr>
        <p:txBody>
          <a:bodyPr/>
          <a:lstStyle/>
          <a:p>
            <a:r>
              <a:rPr lang="es-MX" dirty="0" smtClean="0"/>
              <a:t>ACREDITACION DE EQUIPOS PARA EL MUNDIAL </a:t>
            </a:r>
            <a:r>
              <a:rPr lang="es-MX" dirty="0" smtClean="0"/>
              <a:t>1/6</a:t>
            </a:r>
            <a:endParaRPr lang="es-MX" dirty="0"/>
          </a:p>
        </p:txBody>
      </p:sp>
      <p:sp>
        <p:nvSpPr>
          <p:cNvPr id="3" name="Marcador de texto 2"/>
          <p:cNvSpPr>
            <a:spLocks noGrp="1"/>
          </p:cNvSpPr>
          <p:nvPr>
            <p:ph type="body" idx="1"/>
          </p:nvPr>
        </p:nvSpPr>
        <p:spPr>
          <a:xfrm>
            <a:off x="718819" y="1758077"/>
            <a:ext cx="10714355" cy="2585323"/>
          </a:xfrm>
        </p:spPr>
        <p:txBody>
          <a:bodyPr/>
          <a:lstStyle/>
          <a:p>
            <a:r>
              <a:rPr lang="es-MX" dirty="0"/>
              <a:t>1.	Si existen menos de 3 equipos en el desafío participante, este desafío no se considerará competencia por lo que no existirá calificación de primeros lugares, podrá otorgarse ACREDITACIÓN ESCRITA para representar a ROBOFEST LATAM en el mundial convocado por ROBOFEST LTU en el día y lugar convocado para ese año de competencia.</a:t>
            </a:r>
          </a:p>
        </p:txBody>
      </p:sp>
    </p:spTree>
    <p:extLst>
      <p:ext uri="{BB962C8B-B14F-4D97-AF65-F5344CB8AC3E}">
        <p14:creationId xmlns:p14="http://schemas.microsoft.com/office/powerpoint/2010/main" val="2587769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940" y="304800"/>
            <a:ext cx="10237470" cy="1107996"/>
          </a:xfrm>
        </p:spPr>
        <p:txBody>
          <a:bodyPr/>
          <a:lstStyle/>
          <a:p>
            <a:r>
              <a:rPr lang="es-MX" dirty="0"/>
              <a:t>ACREDITACION DE EQUIPOS PARA EL </a:t>
            </a:r>
            <a:r>
              <a:rPr lang="es-MX" dirty="0" smtClean="0"/>
              <a:t>MUNDIAL </a:t>
            </a:r>
            <a:r>
              <a:rPr lang="es-MX" dirty="0" smtClean="0"/>
              <a:t>2/6 </a:t>
            </a:r>
            <a:endParaRPr lang="es-MX" dirty="0"/>
          </a:p>
        </p:txBody>
      </p:sp>
      <p:sp>
        <p:nvSpPr>
          <p:cNvPr id="3" name="Marcador de texto 2"/>
          <p:cNvSpPr>
            <a:spLocks noGrp="1"/>
          </p:cNvSpPr>
          <p:nvPr>
            <p:ph type="body" idx="1"/>
          </p:nvPr>
        </p:nvSpPr>
        <p:spPr>
          <a:xfrm>
            <a:off x="718819" y="1558528"/>
            <a:ext cx="10714355" cy="4308872"/>
          </a:xfrm>
        </p:spPr>
        <p:txBody>
          <a:bodyPr/>
          <a:lstStyle/>
          <a:p>
            <a:r>
              <a:rPr lang="es-MX" dirty="0"/>
              <a:t>Para tal efecto:</a:t>
            </a:r>
          </a:p>
          <a:p>
            <a:r>
              <a:rPr lang="es-MX" dirty="0"/>
              <a:t>a)	El equipo en cuestión deberá obtener al menos una calificación del 80% de la rúbrica de calificación en el evento clasificatorio local. </a:t>
            </a:r>
          </a:p>
          <a:p>
            <a:r>
              <a:rPr lang="es-MX" dirty="0"/>
              <a:t>b)	Deberá demostrar estar debidamente inscrito y haber cubierto su cuota de inscripción local.</a:t>
            </a:r>
          </a:p>
          <a:p>
            <a:r>
              <a:rPr lang="es-MX" dirty="0"/>
              <a:t>c)	Responder por escrito su aceptación a asistir al campeonato mundial de Robofest LTU, a Robofest </a:t>
            </a:r>
            <a:r>
              <a:rPr lang="es-MX" dirty="0" err="1"/>
              <a:t>Latam</a:t>
            </a:r>
            <a:r>
              <a:rPr lang="es-MX" dirty="0"/>
              <a:t> a la siguiente dirección ram@robofestmexico.org</a:t>
            </a:r>
          </a:p>
          <a:p>
            <a:endParaRPr lang="es-MX" dirty="0"/>
          </a:p>
        </p:txBody>
      </p:sp>
    </p:spTree>
    <p:extLst>
      <p:ext uri="{BB962C8B-B14F-4D97-AF65-F5344CB8AC3E}">
        <p14:creationId xmlns:p14="http://schemas.microsoft.com/office/powerpoint/2010/main" val="11562303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940" y="304800"/>
            <a:ext cx="10237470" cy="1107996"/>
          </a:xfrm>
        </p:spPr>
        <p:txBody>
          <a:bodyPr/>
          <a:lstStyle/>
          <a:p>
            <a:r>
              <a:rPr lang="es-MX" dirty="0"/>
              <a:t>ACREDITACION DE EQUIPOS PARA EL </a:t>
            </a:r>
            <a:r>
              <a:rPr lang="es-MX" dirty="0" smtClean="0"/>
              <a:t>MUNDIAL </a:t>
            </a:r>
            <a:r>
              <a:rPr lang="es-MX" dirty="0" smtClean="0"/>
              <a:t>3/6</a:t>
            </a:r>
            <a:endParaRPr lang="es-MX" dirty="0"/>
          </a:p>
        </p:txBody>
      </p:sp>
      <p:sp>
        <p:nvSpPr>
          <p:cNvPr id="3" name="Marcador de texto 2"/>
          <p:cNvSpPr>
            <a:spLocks noGrp="1"/>
          </p:cNvSpPr>
          <p:nvPr>
            <p:ph type="body" idx="1"/>
          </p:nvPr>
        </p:nvSpPr>
        <p:spPr>
          <a:xfrm>
            <a:off x="718819" y="1758077"/>
            <a:ext cx="10714355" cy="2585323"/>
          </a:xfrm>
        </p:spPr>
        <p:txBody>
          <a:bodyPr/>
          <a:lstStyle/>
          <a:p>
            <a:pPr marL="514350" indent="-514350">
              <a:buAutoNum type="arabicPeriod" startAt="2"/>
            </a:pPr>
            <a:r>
              <a:rPr lang="es-MX" dirty="0" smtClean="0"/>
              <a:t>Los </a:t>
            </a:r>
            <a:r>
              <a:rPr lang="es-MX" dirty="0"/>
              <a:t>equipos acreditados por Robofest </a:t>
            </a:r>
            <a:r>
              <a:rPr lang="es-MX" dirty="0" err="1"/>
              <a:t>Latam</a:t>
            </a:r>
            <a:r>
              <a:rPr lang="es-MX" dirty="0"/>
              <a:t> a participar en el mundial se harán cargo por si mismos de sus gastos de viaje y hospedaje al lugar donde se celebrará el campeonato mundial</a:t>
            </a:r>
            <a:r>
              <a:rPr lang="es-MX" dirty="0" smtClean="0"/>
              <a:t>.</a:t>
            </a:r>
          </a:p>
          <a:p>
            <a:pPr marL="514350" indent="-514350">
              <a:buAutoNum type="arabicPeriod" startAt="2"/>
            </a:pPr>
            <a:r>
              <a:rPr lang="es-MX" dirty="0" smtClean="0"/>
              <a:t>ROBOFEST LATAM SE DESLINDA DE GASTOS  Y CONDUCTAS GENERADOS POR LOS EQUIPOS</a:t>
            </a:r>
            <a:endParaRPr lang="es-MX" dirty="0"/>
          </a:p>
        </p:txBody>
      </p:sp>
    </p:spTree>
    <p:extLst>
      <p:ext uri="{BB962C8B-B14F-4D97-AF65-F5344CB8AC3E}">
        <p14:creationId xmlns:p14="http://schemas.microsoft.com/office/powerpoint/2010/main" val="4699212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940" y="385064"/>
            <a:ext cx="10237470" cy="1107996"/>
          </a:xfrm>
        </p:spPr>
        <p:txBody>
          <a:bodyPr/>
          <a:lstStyle/>
          <a:p>
            <a:r>
              <a:rPr lang="es-MX" dirty="0"/>
              <a:t>ACREDITACION DE EQUIPOS PARA EL MUNDIAL </a:t>
            </a:r>
            <a:r>
              <a:rPr lang="es-MX" dirty="0" smtClean="0"/>
              <a:t>4/6</a:t>
            </a:r>
            <a:endParaRPr lang="es-MX" dirty="0"/>
          </a:p>
        </p:txBody>
      </p:sp>
      <p:sp>
        <p:nvSpPr>
          <p:cNvPr id="3" name="Marcador de texto 2"/>
          <p:cNvSpPr>
            <a:spLocks noGrp="1"/>
          </p:cNvSpPr>
          <p:nvPr>
            <p:ph type="body" idx="1"/>
          </p:nvPr>
        </p:nvSpPr>
        <p:spPr>
          <a:xfrm>
            <a:off x="718819" y="2012990"/>
            <a:ext cx="10714355" cy="3016210"/>
          </a:xfrm>
        </p:spPr>
        <p:txBody>
          <a:bodyPr/>
          <a:lstStyle/>
          <a:p>
            <a:r>
              <a:rPr lang="es-MX" dirty="0" smtClean="0"/>
              <a:t>4.</a:t>
            </a:r>
            <a:r>
              <a:rPr lang="es-MX" dirty="0"/>
              <a:t>	Los equipos acreditados por Robofest </a:t>
            </a:r>
            <a:r>
              <a:rPr lang="es-MX" dirty="0" err="1"/>
              <a:t>Latam</a:t>
            </a:r>
            <a:r>
              <a:rPr lang="es-MX" dirty="0"/>
              <a:t> a participar en el mundial se harán cargo del pago de inscripción al evento mundial, actualmente 90 USD más 10 USD por trámite internacional, al precio de cambio en ese momento, transferidos a ROBOFEST LATAM, para que esta organización haga la inscripción oficial al campeonato mundial del año en curso.</a:t>
            </a:r>
          </a:p>
        </p:txBody>
      </p:sp>
    </p:spTree>
    <p:extLst>
      <p:ext uri="{BB962C8B-B14F-4D97-AF65-F5344CB8AC3E}">
        <p14:creationId xmlns:p14="http://schemas.microsoft.com/office/powerpoint/2010/main" val="3514921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940" y="385064"/>
            <a:ext cx="10237470" cy="1107996"/>
          </a:xfrm>
        </p:spPr>
        <p:txBody>
          <a:bodyPr/>
          <a:lstStyle/>
          <a:p>
            <a:r>
              <a:rPr lang="es-MX" dirty="0"/>
              <a:t>ACREDITACION DE EQUIPOS PARA EL MUNDIAL </a:t>
            </a:r>
            <a:r>
              <a:rPr lang="es-MX" dirty="0" smtClean="0"/>
              <a:t>5/6 </a:t>
            </a:r>
            <a:endParaRPr lang="es-MX" dirty="0"/>
          </a:p>
        </p:txBody>
      </p:sp>
      <p:sp>
        <p:nvSpPr>
          <p:cNvPr id="3" name="Marcador de texto 2"/>
          <p:cNvSpPr>
            <a:spLocks noGrp="1"/>
          </p:cNvSpPr>
          <p:nvPr>
            <p:ph type="body" idx="1"/>
          </p:nvPr>
        </p:nvSpPr>
        <p:spPr>
          <a:xfrm>
            <a:off x="718819" y="1963102"/>
            <a:ext cx="10714355" cy="3447098"/>
          </a:xfrm>
        </p:spPr>
        <p:txBody>
          <a:bodyPr/>
          <a:lstStyle/>
          <a:p>
            <a:r>
              <a:rPr lang="es-MX" dirty="0" smtClean="0"/>
              <a:t>5.La </a:t>
            </a:r>
            <a:r>
              <a:rPr lang="es-MX" dirty="0"/>
              <a:t>respuesta afirmativa por escrito a participar al mundial y el pago de derechos de inscripción internacional, no será a mayor a 10 días posteriores al evento selectivo ROBOFEST LATAM 2025</a:t>
            </a:r>
            <a:r>
              <a:rPr lang="es-MX" dirty="0" smtClean="0"/>
              <a:t>.</a:t>
            </a:r>
          </a:p>
          <a:p>
            <a:r>
              <a:rPr lang="es-MX" dirty="0" smtClean="0"/>
              <a:t>6.</a:t>
            </a:r>
            <a:r>
              <a:rPr lang="es-MX" dirty="0"/>
              <a:t>	De no realizarse el punto anterior, se dará por entendido que el equipo supuestamente acreditado renuncia  a esa acreditación, y Robofest </a:t>
            </a:r>
            <a:r>
              <a:rPr lang="es-MX" dirty="0" err="1"/>
              <a:t>Latam</a:t>
            </a:r>
            <a:r>
              <a:rPr lang="es-MX" dirty="0"/>
              <a:t>, podrá sustituirlo por otro equipo en condiciones similares, si este fuese el caso.</a:t>
            </a:r>
          </a:p>
        </p:txBody>
      </p:sp>
    </p:spTree>
    <p:extLst>
      <p:ext uri="{BB962C8B-B14F-4D97-AF65-F5344CB8AC3E}">
        <p14:creationId xmlns:p14="http://schemas.microsoft.com/office/powerpoint/2010/main" val="41843042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940" y="385064"/>
            <a:ext cx="11351260" cy="553998"/>
          </a:xfrm>
        </p:spPr>
        <p:txBody>
          <a:bodyPr/>
          <a:lstStyle/>
          <a:p>
            <a:r>
              <a:rPr lang="es-MX" dirty="0"/>
              <a:t>ACREDITACION DE EQUIPOS PARA EL MUNDIAL </a:t>
            </a:r>
            <a:r>
              <a:rPr lang="es-MX" dirty="0" smtClean="0"/>
              <a:t>6/6 </a:t>
            </a:r>
            <a:endParaRPr lang="es-MX" dirty="0"/>
          </a:p>
        </p:txBody>
      </p:sp>
      <p:sp>
        <p:nvSpPr>
          <p:cNvPr id="3" name="Marcador de texto 2"/>
          <p:cNvSpPr>
            <a:spLocks noGrp="1"/>
          </p:cNvSpPr>
          <p:nvPr>
            <p:ph type="body" idx="1"/>
          </p:nvPr>
        </p:nvSpPr>
        <p:spPr/>
        <p:txBody>
          <a:bodyPr/>
          <a:lstStyle/>
          <a:p>
            <a:r>
              <a:rPr lang="es-MX" dirty="0" smtClean="0"/>
              <a:t>7.Un </a:t>
            </a:r>
            <a:r>
              <a:rPr lang="es-MX" dirty="0"/>
              <a:t>participante o competidor podrá participar en los diversos desafíos que Robofest oferta cada año en Robofest </a:t>
            </a:r>
            <a:r>
              <a:rPr lang="es-MX" dirty="0" err="1"/>
              <a:t>Latam</a:t>
            </a:r>
            <a:r>
              <a:rPr lang="es-MX" dirty="0"/>
              <a:t>, pero no podrá participar en diferentes categorías, si el competidor pertenece a un a categoría menor, podrá participar en una categoría mayor, renunciando a participar en la categoría menor, expresándolo por escrito con la firma aprobatoria de su padre o tutor. Si el estudiante se encontrara inscrito en dos desafíos y estos se contraponen en tiempo por necesidades de la competencia, el estudiante deberá escoger en que desafío participar, cancelándose su participación en el otro desafío, si este fuese el caso.</a:t>
            </a:r>
          </a:p>
        </p:txBody>
      </p:sp>
    </p:spTree>
    <p:extLst>
      <p:ext uri="{BB962C8B-B14F-4D97-AF65-F5344CB8AC3E}">
        <p14:creationId xmlns:p14="http://schemas.microsoft.com/office/powerpoint/2010/main" val="196605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s-MX" spc="155" dirty="0"/>
              <a:t>Declaración de la misión de Robofest</a:t>
            </a:r>
            <a:endParaRPr spc="175"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101600">
              <a:lnSpc>
                <a:spcPct val="100000"/>
              </a:lnSpc>
              <a:spcBef>
                <a:spcPts val="15"/>
              </a:spcBef>
            </a:pPr>
            <a:fld id="{81D60167-4931-47E6-BA6A-407CBD079E47}" type="slidenum">
              <a:rPr spc="-50" dirty="0"/>
              <a:t>4</a:t>
            </a:fld>
            <a:endParaRPr spc="-50" dirty="0"/>
          </a:p>
        </p:txBody>
      </p:sp>
      <p:sp>
        <p:nvSpPr>
          <p:cNvPr id="3" name="object 3"/>
          <p:cNvSpPr txBox="1"/>
          <p:nvPr/>
        </p:nvSpPr>
        <p:spPr>
          <a:xfrm>
            <a:off x="718923" y="1314013"/>
            <a:ext cx="10563225" cy="4237057"/>
          </a:xfrm>
          <a:prstGeom prst="rect">
            <a:avLst/>
          </a:prstGeom>
        </p:spPr>
        <p:txBody>
          <a:bodyPr vert="horz" wrap="square" lIns="0" tIns="88900" rIns="0" bIns="0" rtlCol="0">
            <a:spAutoFit/>
          </a:bodyPr>
          <a:lstStyle/>
          <a:p>
            <a:pPr marL="13970">
              <a:lnSpc>
                <a:spcPct val="100000"/>
              </a:lnSpc>
              <a:spcBef>
                <a:spcPts val="700"/>
              </a:spcBef>
            </a:pPr>
            <a:r>
              <a:rPr lang="es-MX" sz="2800" dirty="0" smtClean="0">
                <a:latin typeface="Arial"/>
                <a:cs typeface="Arial"/>
              </a:rPr>
              <a:t>Nuestra misión es:</a:t>
            </a:r>
          </a:p>
          <a:p>
            <a:pPr marL="13970">
              <a:lnSpc>
                <a:spcPct val="100000"/>
              </a:lnSpc>
              <a:spcBef>
                <a:spcPts val="700"/>
              </a:spcBef>
            </a:pPr>
            <a:r>
              <a:rPr lang="es-MX" sz="2800" dirty="0" smtClean="0">
                <a:latin typeface="Arial"/>
                <a:cs typeface="Arial"/>
              </a:rPr>
              <a:t>Generar entusiasmo e interés entre los jóvenes por la ciencia, la tecnología, la ingeniería, las artes y las matemáticas (STEAM), la informática y la inteligencia artificial.</a:t>
            </a:r>
          </a:p>
          <a:p>
            <a:pPr marL="13970">
              <a:lnSpc>
                <a:spcPct val="100000"/>
              </a:lnSpc>
              <a:spcBef>
                <a:spcPts val="700"/>
              </a:spcBef>
            </a:pPr>
            <a:r>
              <a:rPr lang="es-MX" sz="2800" dirty="0" smtClean="0">
                <a:latin typeface="Arial"/>
                <a:cs typeface="Arial"/>
              </a:rPr>
              <a:t>Desarrollar habilidades esenciales como el trabajo en equipo, el liderazgo, la creatividad, la comunicación y la resolución de problemas.</a:t>
            </a:r>
          </a:p>
          <a:p>
            <a:pPr marL="13970">
              <a:lnSpc>
                <a:spcPct val="100000"/>
              </a:lnSpc>
              <a:spcBef>
                <a:spcPts val="700"/>
              </a:spcBef>
            </a:pPr>
            <a:r>
              <a:rPr lang="es-MX" sz="2800" dirty="0" smtClean="0">
                <a:latin typeface="Arial"/>
                <a:cs typeface="Arial"/>
              </a:rPr>
              <a:t>Preparar a los estudiantes para sobresalir en la educación superior y carreras tecnológicas.</a:t>
            </a:r>
            <a:endParaRPr sz="2800" dirty="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6200"/>
            <a:ext cx="10237470" cy="505267"/>
          </a:xfrm>
          <a:prstGeom prst="rect">
            <a:avLst/>
          </a:prstGeom>
        </p:spPr>
        <p:txBody>
          <a:bodyPr vert="horz" wrap="square" lIns="0" tIns="12700" rIns="0" bIns="0" rtlCol="0">
            <a:spAutoFit/>
          </a:bodyPr>
          <a:lstStyle/>
          <a:p>
            <a:pPr marL="12700">
              <a:lnSpc>
                <a:spcPct val="100000"/>
              </a:lnSpc>
              <a:spcBef>
                <a:spcPts val="100"/>
              </a:spcBef>
            </a:pPr>
            <a:r>
              <a:rPr lang="es-MX" sz="3200" spc="180" dirty="0"/>
              <a:t>Características de Robofest</a:t>
            </a:r>
            <a:endParaRPr sz="3200" spc="145"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101600">
              <a:lnSpc>
                <a:spcPct val="100000"/>
              </a:lnSpc>
              <a:spcBef>
                <a:spcPts val="15"/>
              </a:spcBef>
            </a:pPr>
            <a:fld id="{81D60167-4931-47E6-BA6A-407CBD079E47}" type="slidenum">
              <a:rPr spc="-50" dirty="0"/>
              <a:t>5</a:t>
            </a:fld>
            <a:endParaRPr spc="-50" dirty="0"/>
          </a:p>
        </p:txBody>
      </p:sp>
      <p:sp>
        <p:nvSpPr>
          <p:cNvPr id="3" name="object 3"/>
          <p:cNvSpPr txBox="1"/>
          <p:nvPr/>
        </p:nvSpPr>
        <p:spPr>
          <a:xfrm>
            <a:off x="717425" y="381000"/>
            <a:ext cx="10514965" cy="6640279"/>
          </a:xfrm>
          <a:prstGeom prst="rect">
            <a:avLst/>
          </a:prstGeom>
        </p:spPr>
        <p:txBody>
          <a:bodyPr vert="horz" wrap="square" lIns="0" tIns="88900" rIns="0" bIns="0" rtlCol="0">
            <a:spAutoFit/>
          </a:bodyPr>
          <a:lstStyle/>
          <a:p>
            <a:pPr marL="379095" indent="-365125">
              <a:lnSpc>
                <a:spcPct val="100000"/>
              </a:lnSpc>
              <a:spcBef>
                <a:spcPts val="700"/>
              </a:spcBef>
              <a:buFont typeface="Arial"/>
              <a:buChar char="•"/>
              <a:tabLst>
                <a:tab pos="379095" algn="l"/>
              </a:tabLst>
            </a:pPr>
            <a:r>
              <a:rPr lang="es-MX" sz="2200" b="1" dirty="0" smtClean="0">
                <a:latin typeface="Arial"/>
                <a:cs typeface="Arial"/>
              </a:rPr>
              <a:t>Desarrollado y administrado por Lawrence </a:t>
            </a:r>
            <a:r>
              <a:rPr lang="es-MX" sz="2200" b="1" dirty="0" err="1" smtClean="0">
                <a:latin typeface="Arial"/>
                <a:cs typeface="Arial"/>
              </a:rPr>
              <a:t>Technological</a:t>
            </a:r>
            <a:r>
              <a:rPr lang="es-MX" sz="2200" b="1" dirty="0" smtClean="0">
                <a:latin typeface="Arial"/>
                <a:cs typeface="Arial"/>
              </a:rPr>
              <a:t> </a:t>
            </a:r>
            <a:r>
              <a:rPr lang="es-MX" sz="2200" b="1" dirty="0" err="1" smtClean="0">
                <a:latin typeface="Arial"/>
                <a:cs typeface="Arial"/>
              </a:rPr>
              <a:t>University</a:t>
            </a:r>
            <a:endParaRPr lang="es-MX" sz="2200" b="1" dirty="0" smtClean="0">
              <a:latin typeface="Arial"/>
              <a:cs typeface="Arial"/>
            </a:endParaRPr>
          </a:p>
          <a:p>
            <a:pPr marL="379095" indent="-365125">
              <a:lnSpc>
                <a:spcPct val="100000"/>
              </a:lnSpc>
              <a:spcBef>
                <a:spcPts val="700"/>
              </a:spcBef>
              <a:buFont typeface="Arial"/>
              <a:buChar char="•"/>
              <a:tabLst>
                <a:tab pos="379095" algn="l"/>
              </a:tabLst>
            </a:pPr>
            <a:r>
              <a:rPr lang="es-MX" sz="2200" b="1" dirty="0" smtClean="0">
                <a:latin typeface="Arial"/>
                <a:cs typeface="Arial"/>
              </a:rPr>
              <a:t> 100% autónomo: se requieren sensores</a:t>
            </a:r>
          </a:p>
          <a:p>
            <a:pPr marL="379095" indent="-365125">
              <a:lnSpc>
                <a:spcPct val="100000"/>
              </a:lnSpc>
              <a:spcBef>
                <a:spcPts val="700"/>
              </a:spcBef>
              <a:buFont typeface="Arial"/>
              <a:buChar char="•"/>
              <a:tabLst>
                <a:tab pos="379095" algn="l"/>
              </a:tabLst>
            </a:pPr>
            <a:r>
              <a:rPr lang="es-MX" sz="2200" b="1" dirty="0" smtClean="0">
                <a:latin typeface="Arial"/>
                <a:cs typeface="Arial"/>
              </a:rPr>
              <a:t>Cualquier plataforma de robot/lenguaje de programación: para la mayoría de las categorías</a:t>
            </a:r>
          </a:p>
          <a:p>
            <a:pPr marL="379095" indent="-365125">
              <a:lnSpc>
                <a:spcPct val="100000"/>
              </a:lnSpc>
              <a:spcBef>
                <a:spcPts val="700"/>
              </a:spcBef>
              <a:buFont typeface="Arial"/>
              <a:buChar char="•"/>
              <a:tabLst>
                <a:tab pos="379095" algn="l"/>
              </a:tabLst>
            </a:pPr>
            <a:r>
              <a:rPr lang="es-MX" sz="2200" b="1" dirty="0" smtClean="0">
                <a:latin typeface="Arial"/>
                <a:cs typeface="Arial"/>
              </a:rPr>
              <a:t>Equipos pequeños: máximo 5 estudiantes por equipo para la mayoría de las categorías (el tamaño promedio es 3)</a:t>
            </a:r>
          </a:p>
          <a:p>
            <a:pPr marL="379095" indent="-365125">
              <a:lnSpc>
                <a:spcPct val="100000"/>
              </a:lnSpc>
              <a:spcBef>
                <a:spcPts val="700"/>
              </a:spcBef>
              <a:buFont typeface="Arial"/>
              <a:buChar char="•"/>
              <a:tabLst>
                <a:tab pos="379095" algn="l"/>
              </a:tabLst>
            </a:pPr>
            <a:r>
              <a:rPr lang="es-MX" sz="2200" b="1" dirty="0" smtClean="0">
                <a:latin typeface="Arial"/>
                <a:cs typeface="Arial"/>
              </a:rPr>
              <a:t>Desafiante: campos de juego dinámicos, factores desconocidos y no se permite la ayuda directa de un adulto.</a:t>
            </a:r>
          </a:p>
          <a:p>
            <a:pPr marL="379095" indent="-365125">
              <a:lnSpc>
                <a:spcPct val="100000"/>
              </a:lnSpc>
              <a:spcBef>
                <a:spcPts val="700"/>
              </a:spcBef>
              <a:buFont typeface="Arial"/>
              <a:buChar char="•"/>
              <a:tabLst>
                <a:tab pos="379095" algn="l"/>
              </a:tabLst>
            </a:pPr>
            <a:r>
              <a:rPr lang="es-MX" sz="2200" b="1" dirty="0" smtClean="0">
                <a:latin typeface="Arial"/>
                <a:cs typeface="Arial"/>
              </a:rPr>
              <a:t>Reconocimiento: todos los participantes reciben medallas y certificados personalizados.</a:t>
            </a:r>
          </a:p>
          <a:p>
            <a:pPr marL="379095" indent="-365125">
              <a:lnSpc>
                <a:spcPct val="100000"/>
              </a:lnSpc>
              <a:spcBef>
                <a:spcPts val="700"/>
              </a:spcBef>
              <a:buFont typeface="Arial"/>
              <a:buChar char="•"/>
              <a:tabLst>
                <a:tab pos="379095" algn="l"/>
              </a:tabLst>
            </a:pPr>
            <a:r>
              <a:rPr lang="es-MX" sz="2200" b="1" dirty="0" smtClean="0">
                <a:latin typeface="Arial"/>
                <a:cs typeface="Arial"/>
              </a:rPr>
              <a:t>Asequible: reutilice kits viejos, piezas disponibles en el mercado, tarifa de inscripción del equipo de $90</a:t>
            </a:r>
          </a:p>
          <a:p>
            <a:pPr marL="379095" indent="-365125">
              <a:lnSpc>
                <a:spcPct val="100000"/>
              </a:lnSpc>
              <a:spcBef>
                <a:spcPts val="700"/>
              </a:spcBef>
              <a:buFont typeface="Arial"/>
              <a:buChar char="•"/>
              <a:tabLst>
                <a:tab pos="379095" algn="l"/>
              </a:tabLst>
            </a:pPr>
            <a:r>
              <a:rPr lang="es-MX" sz="2200" b="1" dirty="0" smtClean="0">
                <a:latin typeface="Arial"/>
                <a:cs typeface="Arial"/>
              </a:rPr>
              <a:t>Variedad de categorías de competencia para más oportunidades en el aprendizaje STEAM</a:t>
            </a:r>
          </a:p>
          <a:p>
            <a:pPr marL="379095" indent="-365125">
              <a:lnSpc>
                <a:spcPct val="100000"/>
              </a:lnSpc>
              <a:spcBef>
                <a:spcPts val="700"/>
              </a:spcBef>
              <a:buFont typeface="Arial"/>
              <a:buChar char="•"/>
              <a:tabLst>
                <a:tab pos="379095" algn="l"/>
              </a:tabLst>
            </a:pPr>
            <a:r>
              <a:rPr lang="es-MX" sz="2200" b="1" dirty="0" smtClean="0">
                <a:latin typeface="Arial"/>
                <a:cs typeface="Arial"/>
              </a:rPr>
              <a:t>Responsable: encuestas anónimas de los participantes antes y después de la competencia para medir el éxito del programa.</a:t>
            </a:r>
          </a:p>
          <a:p>
            <a:pPr marL="377825" marR="5080" indent="-365760">
              <a:lnSpc>
                <a:spcPct val="100000"/>
              </a:lnSpc>
              <a:spcBef>
                <a:spcPts val="600"/>
              </a:spcBef>
              <a:buFont typeface="Arial"/>
              <a:buChar char="•"/>
              <a:tabLst>
                <a:tab pos="377825" algn="l"/>
              </a:tabLst>
            </a:pPr>
            <a:endParaRPr sz="2200" dirty="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55" dirty="0"/>
              <a:t>Robofest</a:t>
            </a:r>
            <a:r>
              <a:rPr spc="-100" dirty="0"/>
              <a:t> </a:t>
            </a:r>
            <a:r>
              <a:rPr spc="280" dirty="0"/>
              <a:t>Assessments</a:t>
            </a:r>
            <a:r>
              <a:rPr spc="-90" dirty="0"/>
              <a:t> </a:t>
            </a:r>
            <a:r>
              <a:rPr spc="254" dirty="0"/>
              <a:t>and</a:t>
            </a:r>
            <a:r>
              <a:rPr spc="-100" dirty="0"/>
              <a:t> </a:t>
            </a:r>
            <a:r>
              <a:rPr spc="180" dirty="0"/>
              <a:t>Surveys</a:t>
            </a:r>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101600">
              <a:lnSpc>
                <a:spcPct val="100000"/>
              </a:lnSpc>
              <a:spcBef>
                <a:spcPts val="15"/>
              </a:spcBef>
            </a:pPr>
            <a:fld id="{81D60167-4931-47E6-BA6A-407CBD079E47}" type="slidenum">
              <a:rPr spc="-50" dirty="0"/>
              <a:t>6</a:t>
            </a:fld>
            <a:endParaRPr spc="-50" dirty="0"/>
          </a:p>
        </p:txBody>
      </p:sp>
      <p:sp>
        <p:nvSpPr>
          <p:cNvPr id="3" name="object 3"/>
          <p:cNvSpPr txBox="1">
            <a:spLocks noGrp="1"/>
          </p:cNvSpPr>
          <p:nvPr>
            <p:ph type="body" idx="1"/>
          </p:nvPr>
        </p:nvSpPr>
        <p:spPr>
          <a:xfrm>
            <a:off x="718819" y="1258104"/>
            <a:ext cx="10714355" cy="5413054"/>
          </a:xfrm>
          <a:prstGeom prst="rect">
            <a:avLst/>
          </a:prstGeom>
        </p:spPr>
        <p:txBody>
          <a:bodyPr vert="horz" wrap="square" lIns="0" tIns="118905" rIns="0" bIns="0" rtlCol="0">
            <a:spAutoFit/>
          </a:bodyPr>
          <a:lstStyle/>
          <a:p>
            <a:pPr marL="12700" marR="5080">
              <a:lnSpc>
                <a:spcPct val="110000"/>
              </a:lnSpc>
              <a:spcBef>
                <a:spcPts val="100"/>
              </a:spcBef>
            </a:pPr>
            <a:r>
              <a:rPr lang="es-MX" sz="2200" b="0" dirty="0"/>
              <a:t>El presidente de la junta asesora de Robofest (Dr. CJ </a:t>
            </a:r>
            <a:r>
              <a:rPr lang="es-MX" sz="2200" b="0" dirty="0" err="1"/>
              <a:t>Chung</a:t>
            </a:r>
            <a:r>
              <a:rPr lang="es-MX" sz="2200" b="0" dirty="0"/>
              <a:t>, 2021-) realiza una encuesta anual a los participantes anónimos para cuantificar y analizar el interés de los estudiantes en las materias STEAM y las mejoras de los estudiantes en las habilidades STEAM a través de Robofest.</a:t>
            </a:r>
          </a:p>
          <a:p>
            <a:pPr marL="12700" marR="5080">
              <a:lnSpc>
                <a:spcPct val="110000"/>
              </a:lnSpc>
              <a:spcBef>
                <a:spcPts val="100"/>
              </a:spcBef>
            </a:pPr>
            <a:r>
              <a:rPr lang="es-MX" sz="2200" b="0" dirty="0"/>
              <a:t>El entrenador recibe un enlace de la encuesta con instrucciones para reenviarlo a cada miembro del equipo (Nota: Robofest no envía los correos electrónicos de la encuesta a los estudiantes)</a:t>
            </a:r>
          </a:p>
          <a:p>
            <a:pPr marL="12700" marR="5080">
              <a:lnSpc>
                <a:spcPct val="110000"/>
              </a:lnSpc>
              <a:spcBef>
                <a:spcPts val="100"/>
              </a:spcBef>
            </a:pPr>
            <a:r>
              <a:rPr lang="es-MX" sz="2200" b="0" dirty="0"/>
              <a:t>La evaluación se envía antes y después de la competición para ver el nivel de mejora.</a:t>
            </a:r>
          </a:p>
          <a:p>
            <a:pPr marL="12700" marR="5080">
              <a:lnSpc>
                <a:spcPct val="110000"/>
              </a:lnSpc>
              <a:spcBef>
                <a:spcPts val="100"/>
              </a:spcBef>
            </a:pPr>
            <a:r>
              <a:rPr lang="es-MX" sz="2200" b="0" dirty="0"/>
              <a:t>Las instrucciones de evaluación previa/encuesta se envían al entrenador con la confirmación de registro en el sitio.</a:t>
            </a:r>
          </a:p>
          <a:p>
            <a:pPr marL="12700" marR="5080">
              <a:lnSpc>
                <a:spcPct val="110000"/>
              </a:lnSpc>
              <a:spcBef>
                <a:spcPts val="100"/>
              </a:spcBef>
            </a:pPr>
            <a:r>
              <a:rPr lang="es-MX" sz="2200" b="0" dirty="0"/>
              <a:t>Las instrucciones posteriores a la evaluación/encuesta se envían a los entrenadores más adelante en la temporada.</a:t>
            </a:r>
          </a:p>
          <a:p>
            <a:pPr marL="12700" marR="5080">
              <a:lnSpc>
                <a:spcPct val="110000"/>
              </a:lnSpc>
              <a:spcBef>
                <a:spcPts val="100"/>
              </a:spcBef>
            </a:pPr>
            <a:r>
              <a:rPr lang="es-MX" sz="2200" b="0" dirty="0"/>
              <a:t>Los resultados se publican en el informe de evaluación anual de Robofest</a:t>
            </a:r>
          </a:p>
          <a:p>
            <a:pPr marL="12700" marR="5080">
              <a:lnSpc>
                <a:spcPct val="110000"/>
              </a:lnSpc>
              <a:spcBef>
                <a:spcPts val="100"/>
              </a:spcBef>
            </a:pPr>
            <a:r>
              <a:rPr lang="es-MX" sz="2200" b="0" dirty="0"/>
              <a:t>El análisis ha sido publicado en una revista sobre investigación educativa.</a:t>
            </a:r>
            <a:r>
              <a:rPr sz="2400" b="0" spc="-10" dirty="0" smtClean="0">
                <a:latin typeface="Arial"/>
                <a:cs typeface="Arial"/>
              </a:rPr>
              <a:t>arch</a:t>
            </a:r>
            <a:endParaRPr sz="24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065">
              <a:lnSpc>
                <a:spcPct val="100000"/>
              </a:lnSpc>
              <a:spcBef>
                <a:spcPts val="100"/>
              </a:spcBef>
            </a:pPr>
            <a:r>
              <a:rPr lang="es-MX" spc="155" dirty="0"/>
              <a:t>Oportunidad de beca Robofest LTU</a:t>
            </a:r>
            <a:endParaRPr spc="-10"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101600">
              <a:lnSpc>
                <a:spcPct val="100000"/>
              </a:lnSpc>
              <a:spcBef>
                <a:spcPts val="15"/>
              </a:spcBef>
            </a:pPr>
            <a:fld id="{81D60167-4931-47E6-BA6A-407CBD079E47}" type="slidenum">
              <a:rPr spc="-50" dirty="0"/>
              <a:t>7</a:t>
            </a:fld>
            <a:endParaRPr spc="-50" dirty="0"/>
          </a:p>
        </p:txBody>
      </p:sp>
      <p:sp>
        <p:nvSpPr>
          <p:cNvPr id="3" name="object 3"/>
          <p:cNvSpPr txBox="1">
            <a:spLocks noGrp="1"/>
          </p:cNvSpPr>
          <p:nvPr>
            <p:ph type="body" idx="1"/>
          </p:nvPr>
        </p:nvSpPr>
        <p:spPr>
          <a:xfrm>
            <a:off x="718819" y="1258104"/>
            <a:ext cx="10714355" cy="5331203"/>
          </a:xfrm>
          <a:prstGeom prst="rect">
            <a:avLst/>
          </a:prstGeom>
        </p:spPr>
        <p:txBody>
          <a:bodyPr vert="horz" wrap="square" lIns="0" tIns="98044" rIns="0" bIns="0" rtlCol="0">
            <a:spAutoFit/>
          </a:bodyPr>
          <a:lstStyle/>
          <a:p>
            <a:pPr marL="377190" indent="-365125">
              <a:lnSpc>
                <a:spcPct val="100000"/>
              </a:lnSpc>
              <a:spcBef>
                <a:spcPts val="340"/>
              </a:spcBef>
              <a:buChar char="•"/>
              <a:tabLst>
                <a:tab pos="377825" algn="l"/>
              </a:tabLst>
            </a:pPr>
            <a:r>
              <a:rPr lang="es-MX" sz="3000" b="0" dirty="0"/>
              <a:t>Beca LTU renovable anual de $3,000 (total de $12,000)</a:t>
            </a:r>
          </a:p>
          <a:p>
            <a:pPr marL="377190" indent="-365125">
              <a:lnSpc>
                <a:spcPct val="100000"/>
              </a:lnSpc>
              <a:spcBef>
                <a:spcPts val="340"/>
              </a:spcBef>
              <a:buChar char="•"/>
              <a:tabLst>
                <a:tab pos="377825" algn="l"/>
              </a:tabLst>
            </a:pPr>
            <a:r>
              <a:rPr lang="es-MX" sz="3000" b="0" dirty="0"/>
              <a:t>Disponible para </a:t>
            </a:r>
            <a:r>
              <a:rPr lang="es-MX" sz="3000" b="0" dirty="0" smtClean="0"/>
              <a:t> participantes con participación destacada en </a:t>
            </a:r>
            <a:r>
              <a:rPr lang="es-MX" sz="3000" b="0" dirty="0"/>
              <a:t>Robofest, en cualquier categoría, </a:t>
            </a:r>
            <a:r>
              <a:rPr lang="es-MX" sz="3000" b="0" dirty="0" smtClean="0"/>
              <a:t>avalado por </a:t>
            </a:r>
            <a:r>
              <a:rPr lang="es-MX" sz="3000" b="0" dirty="0" err="1" smtClean="0"/>
              <a:t>Robofet</a:t>
            </a:r>
            <a:r>
              <a:rPr lang="es-MX" sz="3000" b="0" dirty="0" smtClean="0"/>
              <a:t> </a:t>
            </a:r>
            <a:r>
              <a:rPr lang="es-MX" sz="3000" b="0" dirty="0" err="1" smtClean="0"/>
              <a:t>Latam</a:t>
            </a:r>
            <a:r>
              <a:rPr lang="es-MX" sz="3000" b="0" dirty="0" smtClean="0"/>
              <a:t>.</a:t>
            </a:r>
            <a:endParaRPr lang="es-MX" sz="3000" b="0" dirty="0"/>
          </a:p>
          <a:p>
            <a:pPr marL="377190" indent="-365125">
              <a:lnSpc>
                <a:spcPct val="100000"/>
              </a:lnSpc>
              <a:spcBef>
                <a:spcPts val="340"/>
              </a:spcBef>
              <a:buChar char="•"/>
              <a:tabLst>
                <a:tab pos="377825" algn="l"/>
              </a:tabLst>
            </a:pPr>
            <a:r>
              <a:rPr lang="es-MX" sz="3000" b="0" dirty="0"/>
              <a:t>Después de enviar una solicitud de LTU, complete la solicitud de beca Robofest y envíe un ensayo de 400 palabras sobre su experiencia en Robofest y sus objetivos profesionales en LTU.edu </a:t>
            </a:r>
            <a:r>
              <a:rPr lang="es-MX" sz="3000" b="0" dirty="0" err="1"/>
              <a:t>Scholarship</a:t>
            </a:r>
            <a:r>
              <a:rPr lang="es-MX" sz="3000" b="0" dirty="0"/>
              <a:t>/</a:t>
            </a:r>
            <a:r>
              <a:rPr lang="es-MX" sz="3000" b="0" dirty="0" err="1"/>
              <a:t>First</a:t>
            </a:r>
            <a:r>
              <a:rPr lang="es-MX" sz="3000" b="0" dirty="0"/>
              <a:t> </a:t>
            </a:r>
            <a:r>
              <a:rPr lang="es-MX" sz="3000" b="0" dirty="0" err="1"/>
              <a:t>Year</a:t>
            </a:r>
            <a:r>
              <a:rPr lang="es-MX" sz="3000" b="0" dirty="0"/>
              <a:t> </a:t>
            </a:r>
            <a:r>
              <a:rPr lang="es-MX" sz="3000" b="0" dirty="0" err="1"/>
              <a:t>Students</a:t>
            </a:r>
            <a:r>
              <a:rPr lang="es-MX" sz="3000" b="0" dirty="0"/>
              <a:t>.</a:t>
            </a:r>
          </a:p>
          <a:p>
            <a:pPr marL="377190" indent="-365125">
              <a:lnSpc>
                <a:spcPct val="100000"/>
              </a:lnSpc>
              <a:spcBef>
                <a:spcPts val="340"/>
              </a:spcBef>
              <a:buChar char="•"/>
              <a:tabLst>
                <a:tab pos="377825" algn="l"/>
              </a:tabLst>
            </a:pPr>
            <a:r>
              <a:rPr lang="es-MX" sz="3000" b="0" dirty="0" smtClean="0"/>
              <a:t>Enviando </a:t>
            </a:r>
            <a:r>
              <a:rPr lang="es-MX" sz="3000" b="0" dirty="0"/>
              <a:t>una carta de recomendación de </a:t>
            </a:r>
            <a:r>
              <a:rPr lang="es-MX" sz="3000" b="0" dirty="0" smtClean="0"/>
              <a:t>DIRECTIVOS DE ROBOFEST LATAM</a:t>
            </a:r>
            <a:endParaRPr lang="es-MX" sz="3000" b="0" dirty="0"/>
          </a:p>
          <a:p>
            <a:pPr marL="377190" indent="-365125">
              <a:lnSpc>
                <a:spcPct val="100000"/>
              </a:lnSpc>
              <a:spcBef>
                <a:spcPts val="340"/>
              </a:spcBef>
              <a:buChar char="•"/>
              <a:tabLst>
                <a:tab pos="377825" algn="l"/>
              </a:tabLst>
            </a:pPr>
            <a:r>
              <a:rPr lang="es-MX" sz="3000" b="0" dirty="0"/>
              <a:t>Fecha límite de envío: 1 de abril de 2025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6200"/>
            <a:ext cx="10237470" cy="574040"/>
          </a:xfrm>
          <a:prstGeom prst="rect">
            <a:avLst/>
          </a:prstGeom>
        </p:spPr>
        <p:txBody>
          <a:bodyPr vert="horz" wrap="square" lIns="0" tIns="12700" rIns="0" bIns="0" rtlCol="0">
            <a:spAutoFit/>
          </a:bodyPr>
          <a:lstStyle/>
          <a:p>
            <a:pPr marL="12065">
              <a:lnSpc>
                <a:spcPct val="100000"/>
              </a:lnSpc>
              <a:spcBef>
                <a:spcPts val="100"/>
              </a:spcBef>
            </a:pPr>
            <a:r>
              <a:rPr lang="es-MX" spc="155" dirty="0"/>
              <a:t>Beca LTU Campeón Mundial Robofest</a:t>
            </a:r>
            <a:endParaRPr spc="190" dirty="0"/>
          </a:p>
        </p:txBody>
      </p:sp>
      <p:sp>
        <p:nvSpPr>
          <p:cNvPr id="4" name="object 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5" name="object 5"/>
          <p:cNvSpPr txBox="1"/>
          <p:nvPr/>
        </p:nvSpPr>
        <p:spPr>
          <a:xfrm>
            <a:off x="5112158" y="6522366"/>
            <a:ext cx="1771650" cy="153670"/>
          </a:xfrm>
          <a:prstGeom prst="rect">
            <a:avLst/>
          </a:prstGeom>
        </p:spPr>
        <p:txBody>
          <a:bodyPr vert="horz" wrap="square" lIns="0" tIns="1905" rIns="0" bIns="0" rtlCol="0">
            <a:spAutoFit/>
          </a:bodyPr>
          <a:lstStyle/>
          <a:p>
            <a:pPr marL="12700">
              <a:lnSpc>
                <a:spcPct val="100000"/>
              </a:lnSpc>
              <a:spcBef>
                <a:spcPts val="15"/>
              </a:spcBef>
            </a:pPr>
            <a:r>
              <a:rPr sz="900" dirty="0">
                <a:solidFill>
                  <a:srgbClr val="7E7E7E"/>
                </a:solidFill>
                <a:latin typeface="Arial"/>
                <a:cs typeface="Arial"/>
              </a:rPr>
              <a:t>Robofest</a:t>
            </a:r>
            <a:r>
              <a:rPr sz="900" spc="-30" dirty="0">
                <a:solidFill>
                  <a:srgbClr val="7E7E7E"/>
                </a:solidFill>
                <a:latin typeface="Arial"/>
                <a:cs typeface="Arial"/>
              </a:rPr>
              <a:t> </a:t>
            </a:r>
            <a:r>
              <a:rPr sz="900" dirty="0">
                <a:solidFill>
                  <a:srgbClr val="7E7E7E"/>
                </a:solidFill>
                <a:latin typeface="Arial"/>
                <a:cs typeface="Arial"/>
              </a:rPr>
              <a:t>General</a:t>
            </a:r>
            <a:r>
              <a:rPr sz="900" spc="-25" dirty="0">
                <a:solidFill>
                  <a:srgbClr val="7E7E7E"/>
                </a:solidFill>
                <a:latin typeface="Arial"/>
                <a:cs typeface="Arial"/>
              </a:rPr>
              <a:t> </a:t>
            </a:r>
            <a:r>
              <a:rPr sz="900" dirty="0">
                <a:solidFill>
                  <a:srgbClr val="7E7E7E"/>
                </a:solidFill>
                <a:latin typeface="Arial"/>
                <a:cs typeface="Arial"/>
              </a:rPr>
              <a:t>Rules</a:t>
            </a:r>
            <a:r>
              <a:rPr sz="900" spc="-10" dirty="0">
                <a:solidFill>
                  <a:srgbClr val="7E7E7E"/>
                </a:solidFill>
                <a:latin typeface="Arial"/>
                <a:cs typeface="Arial"/>
              </a:rPr>
              <a:t> </a:t>
            </a:r>
            <a:r>
              <a:rPr sz="900" dirty="0">
                <a:solidFill>
                  <a:srgbClr val="7E7E7E"/>
                </a:solidFill>
                <a:latin typeface="Arial"/>
                <a:cs typeface="Arial"/>
              </a:rPr>
              <a:t>2025</a:t>
            </a:r>
            <a:r>
              <a:rPr sz="900" spc="-25" dirty="0">
                <a:solidFill>
                  <a:srgbClr val="7E7E7E"/>
                </a:solidFill>
                <a:latin typeface="Arial"/>
                <a:cs typeface="Arial"/>
              </a:rPr>
              <a:t> </a:t>
            </a:r>
            <a:r>
              <a:rPr sz="900" dirty="0">
                <a:solidFill>
                  <a:srgbClr val="7E7E7E"/>
                </a:solidFill>
                <a:latin typeface="Arial"/>
                <a:cs typeface="Arial"/>
              </a:rPr>
              <a:t>- </a:t>
            </a:r>
            <a:r>
              <a:rPr sz="900" spc="-25" dirty="0">
                <a:solidFill>
                  <a:srgbClr val="7E7E7E"/>
                </a:solidFill>
                <a:latin typeface="Arial"/>
                <a:cs typeface="Arial"/>
              </a:rPr>
              <a:t>V2</a:t>
            </a:r>
            <a:endParaRPr sz="900">
              <a:latin typeface="Arial"/>
              <a:cs typeface="Arial"/>
            </a:endParaRPr>
          </a:p>
        </p:txBody>
      </p:sp>
      <p:sp>
        <p:nvSpPr>
          <p:cNvPr id="6" name="object 6"/>
          <p:cNvSpPr txBox="1">
            <a:spLocks noGrp="1"/>
          </p:cNvSpPr>
          <p:nvPr>
            <p:ph type="dt" sz="half" idx="6"/>
          </p:nvPr>
        </p:nvSpPr>
        <p:spPr>
          <a:prstGeom prst="rect">
            <a:avLst/>
          </a:prstGeom>
        </p:spPr>
        <p:txBody>
          <a:bodyPr vert="horz" wrap="square" lIns="0" tIns="1905" rIns="0" bIns="0" rtlCol="0">
            <a:spAutoFit/>
          </a:bodyPr>
          <a:lstStyle/>
          <a:p>
            <a:pPr marL="12700">
              <a:lnSpc>
                <a:spcPct val="100000"/>
              </a:lnSpc>
              <a:spcBef>
                <a:spcPts val="15"/>
              </a:spcBef>
            </a:pPr>
            <a:r>
              <a:rPr spc="-10" dirty="0"/>
              <a:t>1/11/25</a:t>
            </a:r>
          </a:p>
        </p:txBody>
      </p:sp>
      <p:sp>
        <p:nvSpPr>
          <p:cNvPr id="7" name="object 7"/>
          <p:cNvSpPr txBox="1">
            <a:spLocks noGrp="1"/>
          </p:cNvSpPr>
          <p:nvPr>
            <p:ph type="sldNum" sz="quarter" idx="7"/>
          </p:nvPr>
        </p:nvSpPr>
        <p:spPr>
          <a:prstGeom prst="rect">
            <a:avLst/>
          </a:prstGeom>
        </p:spPr>
        <p:txBody>
          <a:bodyPr vert="horz" wrap="square" lIns="0" tIns="1905" rIns="0" bIns="0" rtlCol="0">
            <a:spAutoFit/>
          </a:bodyPr>
          <a:lstStyle/>
          <a:p>
            <a:pPr marL="101600">
              <a:lnSpc>
                <a:spcPct val="100000"/>
              </a:lnSpc>
              <a:spcBef>
                <a:spcPts val="15"/>
              </a:spcBef>
            </a:pPr>
            <a:fld id="{81D60167-4931-47E6-BA6A-407CBD079E47}" type="slidenum">
              <a:rPr spc="-50" dirty="0"/>
              <a:t>8</a:t>
            </a:fld>
            <a:endParaRPr spc="-50" dirty="0"/>
          </a:p>
        </p:txBody>
      </p:sp>
      <p:sp>
        <p:nvSpPr>
          <p:cNvPr id="3" name="object 3"/>
          <p:cNvSpPr txBox="1"/>
          <p:nvPr/>
        </p:nvSpPr>
        <p:spPr>
          <a:xfrm>
            <a:off x="668004" y="838200"/>
            <a:ext cx="10855960" cy="5491247"/>
          </a:xfrm>
          <a:prstGeom prst="rect">
            <a:avLst/>
          </a:prstGeom>
        </p:spPr>
        <p:txBody>
          <a:bodyPr vert="horz" wrap="square" lIns="0" tIns="12700" rIns="0" bIns="0" rtlCol="0">
            <a:spAutoFit/>
          </a:bodyPr>
          <a:lstStyle/>
          <a:p>
            <a:pPr marL="429259" marR="68580" indent="-365760">
              <a:lnSpc>
                <a:spcPct val="100000"/>
              </a:lnSpc>
              <a:spcBef>
                <a:spcPts val="100"/>
              </a:spcBef>
              <a:buSzPct val="103703"/>
              <a:buChar char="•"/>
              <a:tabLst>
                <a:tab pos="429259" algn="l"/>
              </a:tabLst>
            </a:pPr>
            <a:r>
              <a:rPr lang="es-MX" sz="2700" dirty="0" smtClean="0">
                <a:latin typeface="Arial"/>
                <a:cs typeface="Arial"/>
              </a:rPr>
              <a:t>Otorgado a los miembros de los equipos Senior </a:t>
            </a:r>
            <a:r>
              <a:rPr lang="es-MX" sz="2700" dirty="0" err="1" smtClean="0">
                <a:latin typeface="Arial"/>
                <a:cs typeface="Arial"/>
              </a:rPr>
              <a:t>Game</a:t>
            </a:r>
            <a:r>
              <a:rPr lang="es-MX" sz="2700" dirty="0" smtClean="0">
                <a:latin typeface="Arial"/>
                <a:cs typeface="Arial"/>
              </a:rPr>
              <a:t>, </a:t>
            </a:r>
            <a:r>
              <a:rPr lang="es-MX" sz="2700" dirty="0" err="1" smtClean="0">
                <a:latin typeface="Arial"/>
                <a:cs typeface="Arial"/>
              </a:rPr>
              <a:t>Exhibition</a:t>
            </a:r>
            <a:r>
              <a:rPr lang="es-MX" sz="2700" dirty="0" smtClean="0">
                <a:latin typeface="Arial"/>
                <a:cs typeface="Arial"/>
              </a:rPr>
              <a:t>, </a:t>
            </a:r>
            <a:r>
              <a:rPr lang="es-MX" sz="2700" dirty="0" err="1" smtClean="0">
                <a:latin typeface="Arial"/>
                <a:cs typeface="Arial"/>
              </a:rPr>
              <a:t>RoboArts</a:t>
            </a:r>
            <a:r>
              <a:rPr lang="es-MX" sz="2700" dirty="0" smtClean="0">
                <a:latin typeface="Arial"/>
                <a:cs typeface="Arial"/>
              </a:rPr>
              <a:t>, </a:t>
            </a:r>
            <a:r>
              <a:rPr lang="es-MX" sz="2700" dirty="0" err="1" smtClean="0">
                <a:latin typeface="Arial"/>
                <a:cs typeface="Arial"/>
              </a:rPr>
              <a:t>RoboMed</a:t>
            </a:r>
            <a:r>
              <a:rPr lang="es-MX" sz="2700" dirty="0" smtClean="0">
                <a:latin typeface="Arial"/>
                <a:cs typeface="Arial"/>
              </a:rPr>
              <a:t>, UMC y </a:t>
            </a:r>
            <a:r>
              <a:rPr lang="es-MX" sz="2700" dirty="0" err="1" smtClean="0">
                <a:latin typeface="Arial"/>
                <a:cs typeface="Arial"/>
              </a:rPr>
              <a:t>Vcc</a:t>
            </a:r>
            <a:r>
              <a:rPr lang="es-MX" sz="2700" dirty="0" smtClean="0">
                <a:latin typeface="Arial"/>
                <a:cs typeface="Arial"/>
              </a:rPr>
              <a:t> del Campeonato Mundial que obtuvieron el 1.°, 2.° y 3.° lugar.</a:t>
            </a:r>
          </a:p>
          <a:p>
            <a:pPr marL="429259" marR="68580" indent="-365760">
              <a:lnSpc>
                <a:spcPct val="100000"/>
              </a:lnSpc>
              <a:spcBef>
                <a:spcPts val="100"/>
              </a:spcBef>
              <a:buSzPct val="103703"/>
              <a:buChar char="•"/>
              <a:tabLst>
                <a:tab pos="429259" algn="l"/>
              </a:tabLst>
            </a:pPr>
            <a:r>
              <a:rPr lang="es-MX" sz="2700" dirty="0" smtClean="0">
                <a:latin typeface="Arial"/>
                <a:cs typeface="Arial"/>
              </a:rPr>
              <a:t>1er lugar: una beca LTU anual de $20 000 (un total de $80 000)</a:t>
            </a:r>
          </a:p>
          <a:p>
            <a:pPr marL="429259" marR="68580" indent="-365760">
              <a:lnSpc>
                <a:spcPct val="100000"/>
              </a:lnSpc>
              <a:spcBef>
                <a:spcPts val="100"/>
              </a:spcBef>
              <a:buSzPct val="103703"/>
              <a:buChar char="•"/>
              <a:tabLst>
                <a:tab pos="429259" algn="l"/>
              </a:tabLst>
            </a:pPr>
            <a:r>
              <a:rPr lang="es-MX" sz="2700" dirty="0" smtClean="0">
                <a:latin typeface="Arial"/>
                <a:cs typeface="Arial"/>
              </a:rPr>
              <a:t>2do lugar: $16,000 (total de $64,000)</a:t>
            </a:r>
          </a:p>
          <a:p>
            <a:pPr marL="429259" marR="68580" indent="-365760">
              <a:lnSpc>
                <a:spcPct val="100000"/>
              </a:lnSpc>
              <a:spcBef>
                <a:spcPts val="100"/>
              </a:spcBef>
              <a:buSzPct val="103703"/>
              <a:buChar char="•"/>
              <a:tabLst>
                <a:tab pos="429259" algn="l"/>
              </a:tabLst>
            </a:pPr>
            <a:r>
              <a:rPr lang="es-MX" sz="2700" dirty="0" smtClean="0">
                <a:latin typeface="Arial"/>
                <a:cs typeface="Arial"/>
              </a:rPr>
              <a:t>3er lugar: $14,000 (total de $56,000)</a:t>
            </a:r>
          </a:p>
          <a:p>
            <a:pPr marL="429259" marR="68580" indent="-365760">
              <a:lnSpc>
                <a:spcPct val="100000"/>
              </a:lnSpc>
              <a:spcBef>
                <a:spcPts val="100"/>
              </a:spcBef>
              <a:buSzPct val="103703"/>
              <a:buChar char="•"/>
              <a:tabLst>
                <a:tab pos="429259" algn="l"/>
              </a:tabLst>
            </a:pPr>
            <a:r>
              <a:rPr lang="es-MX" sz="2700" dirty="0" smtClean="0">
                <a:latin typeface="Arial"/>
                <a:cs typeface="Arial"/>
              </a:rPr>
              <a:t>Debe inscribirse en LTU el mismo año en que se gradúa de la escuela preparatoria.</a:t>
            </a:r>
          </a:p>
          <a:p>
            <a:pPr marL="429259" marR="68580" indent="-365760">
              <a:lnSpc>
                <a:spcPct val="100000"/>
              </a:lnSpc>
              <a:spcBef>
                <a:spcPts val="100"/>
              </a:spcBef>
              <a:buSzPct val="103703"/>
              <a:buChar char="•"/>
              <a:tabLst>
                <a:tab pos="429259" algn="l"/>
              </a:tabLst>
            </a:pPr>
            <a:r>
              <a:rPr lang="es-MX" sz="2700" dirty="0" smtClean="0">
                <a:latin typeface="Arial"/>
                <a:cs typeface="Arial"/>
              </a:rPr>
              <a:t>Debe cumplir con los criterios de admisión de LTU y los criterios de beca de GPA de escuela </a:t>
            </a:r>
            <a:r>
              <a:rPr lang="es-MX" sz="2700" dirty="0" err="1" smtClean="0">
                <a:latin typeface="Arial"/>
                <a:cs typeface="Arial"/>
              </a:rPr>
              <a:t>preparatooria</a:t>
            </a:r>
            <a:r>
              <a:rPr lang="es-MX" sz="2700" dirty="0" smtClean="0">
                <a:latin typeface="Arial"/>
                <a:cs typeface="Arial"/>
              </a:rPr>
              <a:t> de 3.0 o mejor.</a:t>
            </a:r>
          </a:p>
          <a:p>
            <a:pPr marL="429259" marR="68580" indent="-365760">
              <a:lnSpc>
                <a:spcPct val="100000"/>
              </a:lnSpc>
              <a:spcBef>
                <a:spcPts val="100"/>
              </a:spcBef>
              <a:buSzPct val="103703"/>
              <a:buChar char="•"/>
              <a:tabLst>
                <a:tab pos="429259" algn="l"/>
              </a:tabLst>
            </a:pPr>
            <a:r>
              <a:rPr lang="es-MX" sz="2700" dirty="0" smtClean="0">
                <a:latin typeface="Arial"/>
                <a:cs typeface="Arial"/>
              </a:rPr>
              <a:t>Renovable cada año siempre que el estudiante esté matriculado durante al menos 12 horas de crédito cada semestre y mantenga al menos un GPA de 3.0</a:t>
            </a:r>
            <a:endParaRPr sz="27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32783" y="888682"/>
            <a:ext cx="6924040" cy="2287905"/>
          </a:xfrm>
          <a:prstGeom prst="rect">
            <a:avLst/>
          </a:prstGeom>
        </p:spPr>
        <p:txBody>
          <a:bodyPr vert="horz" wrap="square" lIns="0" tIns="13335" rIns="0" bIns="0" rtlCol="0">
            <a:spAutoFit/>
          </a:bodyPr>
          <a:lstStyle/>
          <a:p>
            <a:pPr marL="2540" algn="ctr">
              <a:lnSpc>
                <a:spcPts val="6040"/>
              </a:lnSpc>
              <a:spcBef>
                <a:spcPts val="105"/>
              </a:spcBef>
            </a:pPr>
            <a:r>
              <a:rPr sz="5300" spc="-260" dirty="0">
                <a:solidFill>
                  <a:srgbClr val="F1F1F1"/>
                </a:solidFill>
              </a:rPr>
              <a:t>-</a:t>
            </a:r>
            <a:r>
              <a:rPr sz="5300" spc="-165" dirty="0">
                <a:solidFill>
                  <a:srgbClr val="F1F1F1"/>
                </a:solidFill>
              </a:rPr>
              <a:t> </a:t>
            </a:r>
            <a:r>
              <a:rPr sz="5300" spc="315" dirty="0">
                <a:solidFill>
                  <a:srgbClr val="F1F1F1"/>
                </a:solidFill>
              </a:rPr>
              <a:t>2</a:t>
            </a:r>
            <a:r>
              <a:rPr sz="5300" spc="-150" dirty="0">
                <a:solidFill>
                  <a:srgbClr val="F1F1F1"/>
                </a:solidFill>
              </a:rPr>
              <a:t> </a:t>
            </a:r>
            <a:r>
              <a:rPr sz="5300" spc="-310" dirty="0">
                <a:solidFill>
                  <a:srgbClr val="F1F1F1"/>
                </a:solidFill>
              </a:rPr>
              <a:t>-</a:t>
            </a:r>
            <a:endParaRPr sz="5300"/>
          </a:p>
          <a:p>
            <a:pPr marL="12065" marR="5080" indent="5080" algn="ctr">
              <a:lnSpc>
                <a:spcPts val="5720"/>
              </a:lnSpc>
              <a:spcBef>
                <a:spcPts val="405"/>
              </a:spcBef>
            </a:pPr>
            <a:r>
              <a:rPr sz="5300" spc="440" dirty="0">
                <a:solidFill>
                  <a:srgbClr val="F1F1F1"/>
                </a:solidFill>
              </a:rPr>
              <a:t>Season</a:t>
            </a:r>
            <a:r>
              <a:rPr sz="5300" spc="-125" dirty="0">
                <a:solidFill>
                  <a:srgbClr val="F1F1F1"/>
                </a:solidFill>
              </a:rPr>
              <a:t> </a:t>
            </a:r>
            <a:r>
              <a:rPr sz="5300" spc="305" dirty="0">
                <a:solidFill>
                  <a:srgbClr val="F1F1F1"/>
                </a:solidFill>
              </a:rPr>
              <a:t>Schedule </a:t>
            </a:r>
            <a:r>
              <a:rPr sz="5300" spc="330" dirty="0">
                <a:solidFill>
                  <a:srgbClr val="F1F1F1"/>
                </a:solidFill>
              </a:rPr>
              <a:t>Team</a:t>
            </a:r>
            <a:r>
              <a:rPr sz="5300" spc="-150" dirty="0">
                <a:solidFill>
                  <a:srgbClr val="F1F1F1"/>
                </a:solidFill>
              </a:rPr>
              <a:t> </a:t>
            </a:r>
            <a:r>
              <a:rPr sz="5300" spc="380" dirty="0">
                <a:solidFill>
                  <a:srgbClr val="F1F1F1"/>
                </a:solidFill>
              </a:rPr>
              <a:t>and</a:t>
            </a:r>
            <a:r>
              <a:rPr sz="5300" spc="-145" dirty="0">
                <a:solidFill>
                  <a:srgbClr val="F1F1F1"/>
                </a:solidFill>
              </a:rPr>
              <a:t> </a:t>
            </a:r>
            <a:r>
              <a:rPr sz="5300" spc="215" dirty="0">
                <a:solidFill>
                  <a:srgbClr val="F1F1F1"/>
                </a:solidFill>
              </a:rPr>
              <a:t>Coach</a:t>
            </a:r>
            <a:r>
              <a:rPr sz="5300" spc="-130" dirty="0">
                <a:solidFill>
                  <a:srgbClr val="F1F1F1"/>
                </a:solidFill>
              </a:rPr>
              <a:t> </a:t>
            </a:r>
            <a:r>
              <a:rPr sz="5300" spc="260" dirty="0">
                <a:solidFill>
                  <a:srgbClr val="F1F1F1"/>
                </a:solidFill>
              </a:rPr>
              <a:t>Rules</a:t>
            </a:r>
            <a:endParaRPr sz="5300"/>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60325">
              <a:lnSpc>
                <a:spcPts val="955"/>
              </a:lnSpc>
            </a:pPr>
            <a:fld id="{81D60167-4931-47E6-BA6A-407CBD079E47}" type="slidenum">
              <a:rPr spc="-25" dirty="0">
                <a:solidFill>
                  <a:srgbClr val="888888"/>
                </a:solidFill>
                <a:latin typeface="Calibri"/>
                <a:cs typeface="Calibri"/>
              </a:rPr>
              <a:t>9</a:t>
            </a:fld>
            <a:endParaRPr spc="-25" dirty="0">
              <a:solidFill>
                <a:srgbClr val="888888"/>
              </a:solidFill>
              <a:latin typeface="Calibri"/>
              <a:cs typeface="Calibri"/>
            </a:endParaRPr>
          </a:p>
        </p:txBody>
      </p:sp>
      <p:sp>
        <p:nvSpPr>
          <p:cNvPr id="6" name="object 6"/>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dirty="0"/>
              <a:t>Copyright</a:t>
            </a:r>
            <a:r>
              <a:rPr spc="-5" dirty="0"/>
              <a:t> </a:t>
            </a:r>
            <a:r>
              <a:rPr dirty="0"/>
              <a:t>© </a:t>
            </a:r>
            <a:r>
              <a:rPr spc="-10" dirty="0"/>
              <a:t>2024-</a:t>
            </a:r>
            <a:r>
              <a:rPr dirty="0"/>
              <a:t>2025</a:t>
            </a:r>
            <a:r>
              <a:rPr spc="229" dirty="0"/>
              <a:t> </a:t>
            </a:r>
            <a:r>
              <a:rPr spc="-10" dirty="0"/>
              <a:t>Robofest</a:t>
            </a:r>
          </a:p>
        </p:txBody>
      </p:sp>
      <p:sp>
        <p:nvSpPr>
          <p:cNvPr id="3" name="object 3"/>
          <p:cNvSpPr txBox="1"/>
          <p:nvPr/>
        </p:nvSpPr>
        <p:spPr>
          <a:xfrm>
            <a:off x="1946038" y="3550741"/>
            <a:ext cx="4001770" cy="2082800"/>
          </a:xfrm>
          <a:prstGeom prst="rect">
            <a:avLst/>
          </a:prstGeom>
        </p:spPr>
        <p:txBody>
          <a:bodyPr vert="horz" wrap="square" lIns="0" tIns="12700" rIns="0" bIns="0" rtlCol="0">
            <a:spAutoFit/>
          </a:bodyPr>
          <a:lstStyle/>
          <a:p>
            <a:pPr marL="788035" marR="781050" indent="-1905" algn="ctr">
              <a:lnSpc>
                <a:spcPct val="122700"/>
              </a:lnSpc>
              <a:spcBef>
                <a:spcPts val="100"/>
              </a:spcBef>
            </a:pPr>
            <a:r>
              <a:rPr sz="2200" dirty="0">
                <a:latin typeface="Arial"/>
                <a:cs typeface="Arial"/>
              </a:rPr>
              <a:t>Season</a:t>
            </a:r>
            <a:r>
              <a:rPr sz="2200" spc="-60" dirty="0">
                <a:latin typeface="Arial"/>
                <a:cs typeface="Arial"/>
              </a:rPr>
              <a:t> </a:t>
            </a:r>
            <a:r>
              <a:rPr sz="2200" spc="-10" dirty="0">
                <a:latin typeface="Arial"/>
                <a:cs typeface="Arial"/>
              </a:rPr>
              <a:t>Schedule </a:t>
            </a:r>
            <a:r>
              <a:rPr sz="2200" spc="-50" dirty="0">
                <a:latin typeface="Arial"/>
                <a:cs typeface="Arial"/>
              </a:rPr>
              <a:t>Team</a:t>
            </a:r>
            <a:r>
              <a:rPr sz="2200" spc="-95" dirty="0">
                <a:latin typeface="Arial"/>
                <a:cs typeface="Arial"/>
              </a:rPr>
              <a:t> </a:t>
            </a:r>
            <a:r>
              <a:rPr sz="2200" spc="-10" dirty="0">
                <a:latin typeface="Arial"/>
                <a:cs typeface="Arial"/>
              </a:rPr>
              <a:t>Formation </a:t>
            </a:r>
            <a:r>
              <a:rPr sz="2200" dirty="0">
                <a:latin typeface="Arial"/>
                <a:cs typeface="Arial"/>
              </a:rPr>
              <a:t>Coach</a:t>
            </a:r>
            <a:r>
              <a:rPr sz="2200" spc="-65" dirty="0">
                <a:latin typeface="Arial"/>
                <a:cs typeface="Arial"/>
              </a:rPr>
              <a:t> </a:t>
            </a:r>
            <a:r>
              <a:rPr sz="2200" spc="-10" dirty="0">
                <a:latin typeface="Arial"/>
                <a:cs typeface="Arial"/>
              </a:rPr>
              <a:t>Qualification </a:t>
            </a:r>
            <a:r>
              <a:rPr sz="2200" dirty="0">
                <a:latin typeface="Arial"/>
                <a:cs typeface="Arial"/>
              </a:rPr>
              <a:t>Coaching</a:t>
            </a:r>
            <a:r>
              <a:rPr sz="2200" spc="-130" dirty="0">
                <a:latin typeface="Arial"/>
                <a:cs typeface="Arial"/>
              </a:rPr>
              <a:t> </a:t>
            </a:r>
            <a:r>
              <a:rPr sz="2200" spc="-20" dirty="0">
                <a:latin typeface="Arial"/>
                <a:cs typeface="Arial"/>
              </a:rPr>
              <a:t>Teams</a:t>
            </a:r>
            <a:endParaRPr sz="2200">
              <a:latin typeface="Arial"/>
              <a:cs typeface="Arial"/>
            </a:endParaRPr>
          </a:p>
          <a:p>
            <a:pPr algn="ctr">
              <a:lnSpc>
                <a:spcPct val="100000"/>
              </a:lnSpc>
              <a:spcBef>
                <a:spcPts val="600"/>
              </a:spcBef>
            </a:pPr>
            <a:r>
              <a:rPr sz="2200" dirty="0">
                <a:latin typeface="Arial"/>
                <a:cs typeface="Arial"/>
              </a:rPr>
              <a:t>Consent</a:t>
            </a:r>
            <a:r>
              <a:rPr sz="2200" spc="-60" dirty="0">
                <a:latin typeface="Arial"/>
                <a:cs typeface="Arial"/>
              </a:rPr>
              <a:t> </a:t>
            </a:r>
            <a:r>
              <a:rPr sz="2200" dirty="0">
                <a:latin typeface="Arial"/>
                <a:cs typeface="Arial"/>
              </a:rPr>
              <a:t>&amp;</a:t>
            </a:r>
            <a:r>
              <a:rPr sz="2200" spc="-60" dirty="0">
                <a:latin typeface="Arial"/>
                <a:cs typeface="Arial"/>
              </a:rPr>
              <a:t> </a:t>
            </a:r>
            <a:r>
              <a:rPr sz="2200" dirty="0">
                <a:latin typeface="Arial"/>
                <a:cs typeface="Arial"/>
              </a:rPr>
              <a:t>Media</a:t>
            </a:r>
            <a:r>
              <a:rPr sz="2200" spc="-45" dirty="0">
                <a:latin typeface="Arial"/>
                <a:cs typeface="Arial"/>
              </a:rPr>
              <a:t> </a:t>
            </a:r>
            <a:r>
              <a:rPr sz="2200" dirty="0">
                <a:latin typeface="Arial"/>
                <a:cs typeface="Arial"/>
              </a:rPr>
              <a:t>Release</a:t>
            </a:r>
            <a:r>
              <a:rPr sz="2200" spc="-60" dirty="0">
                <a:latin typeface="Arial"/>
                <a:cs typeface="Arial"/>
              </a:rPr>
              <a:t> </a:t>
            </a:r>
            <a:r>
              <a:rPr sz="2200" spc="-20" dirty="0">
                <a:latin typeface="Arial"/>
                <a:cs typeface="Arial"/>
              </a:rPr>
              <a:t>Form</a:t>
            </a:r>
            <a:endParaRPr sz="2200">
              <a:latin typeface="Arial"/>
              <a:cs typeface="Arial"/>
            </a:endParaRPr>
          </a:p>
        </p:txBody>
      </p:sp>
      <p:sp>
        <p:nvSpPr>
          <p:cNvPr id="4" name="object 4"/>
          <p:cNvSpPr txBox="1"/>
          <p:nvPr/>
        </p:nvSpPr>
        <p:spPr>
          <a:xfrm>
            <a:off x="6429785" y="3498309"/>
            <a:ext cx="3990340" cy="2044064"/>
          </a:xfrm>
          <a:prstGeom prst="rect">
            <a:avLst/>
          </a:prstGeom>
        </p:spPr>
        <p:txBody>
          <a:bodyPr vert="horz" wrap="square" lIns="0" tIns="12700" rIns="0" bIns="0" rtlCol="0">
            <a:spAutoFit/>
          </a:bodyPr>
          <a:lstStyle/>
          <a:p>
            <a:pPr marL="12700" marR="5080" indent="629285">
              <a:lnSpc>
                <a:spcPct val="128200"/>
              </a:lnSpc>
              <a:spcBef>
                <a:spcPts val="100"/>
              </a:spcBef>
            </a:pPr>
            <a:r>
              <a:rPr sz="2200" spc="-50" dirty="0">
                <a:latin typeface="Arial"/>
                <a:cs typeface="Arial"/>
              </a:rPr>
              <a:t>Team</a:t>
            </a:r>
            <a:r>
              <a:rPr sz="2200" spc="-95" dirty="0">
                <a:latin typeface="Arial"/>
                <a:cs typeface="Arial"/>
              </a:rPr>
              <a:t> </a:t>
            </a:r>
            <a:r>
              <a:rPr sz="2200" spc="-10" dirty="0">
                <a:latin typeface="Arial"/>
                <a:cs typeface="Arial"/>
              </a:rPr>
              <a:t>Responsibilities </a:t>
            </a:r>
            <a:r>
              <a:rPr sz="2200" spc="-50" dirty="0">
                <a:latin typeface="Arial"/>
                <a:cs typeface="Arial"/>
              </a:rPr>
              <a:t>Team</a:t>
            </a:r>
            <a:r>
              <a:rPr sz="2200" spc="-90" dirty="0">
                <a:latin typeface="Arial"/>
                <a:cs typeface="Arial"/>
              </a:rPr>
              <a:t> </a:t>
            </a:r>
            <a:r>
              <a:rPr sz="2200" spc="-10" dirty="0">
                <a:latin typeface="Arial"/>
                <a:cs typeface="Arial"/>
              </a:rPr>
              <a:t>Volunteers,</a:t>
            </a:r>
            <a:r>
              <a:rPr sz="2200" spc="-75" dirty="0">
                <a:latin typeface="Arial"/>
                <a:cs typeface="Arial"/>
              </a:rPr>
              <a:t> </a:t>
            </a:r>
            <a:r>
              <a:rPr sz="2200" dirty="0">
                <a:latin typeface="Arial"/>
                <a:cs typeface="Arial"/>
              </a:rPr>
              <a:t>Sponsors</a:t>
            </a:r>
            <a:r>
              <a:rPr sz="2200" spc="-90" dirty="0">
                <a:latin typeface="Arial"/>
                <a:cs typeface="Arial"/>
              </a:rPr>
              <a:t> </a:t>
            </a:r>
            <a:r>
              <a:rPr sz="2200" spc="-25" dirty="0">
                <a:latin typeface="Arial"/>
                <a:cs typeface="Arial"/>
              </a:rPr>
              <a:t>and</a:t>
            </a:r>
            <a:endParaRPr sz="2200">
              <a:latin typeface="Arial"/>
              <a:cs typeface="Arial"/>
            </a:endParaRPr>
          </a:p>
          <a:p>
            <a:pPr marL="3175" algn="ctr">
              <a:lnSpc>
                <a:spcPts val="2375"/>
              </a:lnSpc>
            </a:pPr>
            <a:r>
              <a:rPr sz="2200" spc="-10" dirty="0">
                <a:latin typeface="Arial"/>
                <a:cs typeface="Arial"/>
              </a:rPr>
              <a:t>Publicity</a:t>
            </a:r>
            <a:endParaRPr sz="2200">
              <a:latin typeface="Arial"/>
              <a:cs typeface="Arial"/>
            </a:endParaRPr>
          </a:p>
          <a:p>
            <a:pPr marL="518159" marR="510540" algn="ctr">
              <a:lnSpc>
                <a:spcPct val="127800"/>
              </a:lnSpc>
            </a:pPr>
            <a:r>
              <a:rPr sz="2200" dirty="0">
                <a:latin typeface="Arial"/>
                <a:cs typeface="Arial"/>
              </a:rPr>
              <a:t>Robofest</a:t>
            </a:r>
            <a:r>
              <a:rPr sz="2200" spc="-125" dirty="0">
                <a:latin typeface="Arial"/>
                <a:cs typeface="Arial"/>
              </a:rPr>
              <a:t> </a:t>
            </a:r>
            <a:r>
              <a:rPr sz="2200" spc="-50" dirty="0">
                <a:latin typeface="Arial"/>
                <a:cs typeface="Arial"/>
              </a:rPr>
              <a:t>Team</a:t>
            </a:r>
            <a:r>
              <a:rPr sz="2200" spc="-80" dirty="0">
                <a:latin typeface="Arial"/>
                <a:cs typeface="Arial"/>
              </a:rPr>
              <a:t> </a:t>
            </a:r>
            <a:r>
              <a:rPr sz="2200" spc="-10" dirty="0">
                <a:latin typeface="Arial"/>
                <a:cs typeface="Arial"/>
              </a:rPr>
              <a:t>Pledge </a:t>
            </a:r>
            <a:r>
              <a:rPr sz="2200" dirty="0">
                <a:latin typeface="Arial"/>
                <a:cs typeface="Arial"/>
              </a:rPr>
              <a:t>Robofest</a:t>
            </a:r>
            <a:r>
              <a:rPr sz="2200" spc="-80" dirty="0">
                <a:latin typeface="Arial"/>
                <a:cs typeface="Arial"/>
              </a:rPr>
              <a:t> </a:t>
            </a:r>
            <a:r>
              <a:rPr sz="2200" dirty="0">
                <a:latin typeface="Arial"/>
                <a:cs typeface="Arial"/>
              </a:rPr>
              <a:t>Coach</a:t>
            </a:r>
            <a:r>
              <a:rPr sz="2200" spc="-65" dirty="0">
                <a:latin typeface="Arial"/>
                <a:cs typeface="Arial"/>
              </a:rPr>
              <a:t> </a:t>
            </a:r>
            <a:r>
              <a:rPr sz="2200" spc="-10" dirty="0">
                <a:latin typeface="Arial"/>
                <a:cs typeface="Arial"/>
              </a:rPr>
              <a:t>Pledge</a:t>
            </a:r>
            <a:endParaRPr sz="220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TotalTime>
  <Words>3827</Words>
  <Application>Microsoft Office PowerPoint</Application>
  <PresentationFormat>Panorámica</PresentationFormat>
  <Paragraphs>417</Paragraphs>
  <Slides>36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36</vt:i4>
      </vt:variant>
    </vt:vector>
  </HeadingPairs>
  <TitlesOfParts>
    <vt:vector size="41" baseType="lpstr">
      <vt:lpstr>Arial</vt:lpstr>
      <vt:lpstr>Calibri</vt:lpstr>
      <vt:lpstr>Gill Sans MT</vt:lpstr>
      <vt:lpstr>Times New Roman</vt:lpstr>
      <vt:lpstr>Office Theme</vt:lpstr>
      <vt:lpstr>REGLAS GENERALES DE COMPETENCIA </vt:lpstr>
      <vt:lpstr>-1- Robofest Overview</vt:lpstr>
      <vt:lpstr>What is Robofest®</vt:lpstr>
      <vt:lpstr>Declaración de la misión de Robofest</vt:lpstr>
      <vt:lpstr>Características de Robofest</vt:lpstr>
      <vt:lpstr>Robofest Assessments and Surveys</vt:lpstr>
      <vt:lpstr>Oportunidad de beca Robofest LTU</vt:lpstr>
      <vt:lpstr>Beca LTU Campeón Mundial Robofest</vt:lpstr>
      <vt:lpstr>- 2 - Season Schedule Team and Coach Rules</vt:lpstr>
      <vt:lpstr>Calendario de la temporada Robofest 2025</vt:lpstr>
      <vt:lpstr>Formación de equipo</vt:lpstr>
      <vt:lpstr>Calificación del entrenador</vt:lpstr>
      <vt:lpstr>Equipos de entrenamiento</vt:lpstr>
      <vt:lpstr>Formulario de consentimiento y autorización de prensa</vt:lpstr>
      <vt:lpstr>Responsabilidades del equipo (1/3)</vt:lpstr>
      <vt:lpstr>Responsabilidades del equipo (2/3)</vt:lpstr>
      <vt:lpstr>Responsabilidades del equipo (3/3)</vt:lpstr>
      <vt:lpstr>Equipo de Voluntarios, Patrocinadores y Publicidad</vt:lpstr>
      <vt:lpstr>Compromiso de los equipos que participen en  Robofest</vt:lpstr>
      <vt:lpstr>Compromiso del entrenador Robofest</vt:lpstr>
      <vt:lpstr>- 3 - Competition Categories</vt:lpstr>
      <vt:lpstr>Robofest 2025 Competition Category Overview</vt:lpstr>
      <vt:lpstr>2025 Categorías de clasificación</vt:lpstr>
      <vt:lpstr>2025 Categorías abiertas – Estilo de juego</vt:lpstr>
      <vt:lpstr>2025 Categorías abiertas – Estilo de exposición</vt:lpstr>
      <vt:lpstr>- 4 - Registration and Fees</vt:lpstr>
      <vt:lpstr>Registration Fees– US Local Events</vt:lpstr>
      <vt:lpstr>- 5 - Advancing to World Championship</vt:lpstr>
      <vt:lpstr>Avanzando al Campeonato Mundial - Internacional</vt:lpstr>
      <vt:lpstr>World Championship – International Team Quota</vt:lpstr>
      <vt:lpstr>ACREDITACION DE EQUIPOS PARA EL MUNDIAL 1/6</vt:lpstr>
      <vt:lpstr>ACREDITACION DE EQUIPOS PARA EL MUNDIAL 2/6 </vt:lpstr>
      <vt:lpstr>ACREDITACION DE EQUIPOS PARA EL MUNDIAL 3/6</vt:lpstr>
      <vt:lpstr>ACREDITACION DE EQUIPOS PARA EL MUNDIAL 4/6</vt:lpstr>
      <vt:lpstr>ACREDITACION DE EQUIPOS PARA EL MUNDIAL 5/6 </vt:lpstr>
      <vt:lpstr>ACREDITACION DE EQUIPOS PARA EL MUNDIAL 6/6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Robofest General Rules</dc:title>
  <dc:creator>Shannan L. Palonis</dc:creator>
  <cp:lastModifiedBy>Pc</cp:lastModifiedBy>
  <cp:revision>18</cp:revision>
  <dcterms:created xsi:type="dcterms:W3CDTF">2025-01-17T01:11:25Z</dcterms:created>
  <dcterms:modified xsi:type="dcterms:W3CDTF">2025-02-09T04:27:56Z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2025-01-10T00:00:00Z</vt:filetime>
  </property>
  <property fmtid="{D5CDD505-2E9C-101B-9397-08002B2CF9AE}" pid="3" name="Creator">
    <vt:lpwstr>Acrobat PDFMaker 24 for PowerPoint</vt:lpwstr>
  </property>
  <property fmtid="{D5CDD505-2E9C-101B-9397-08002B2CF9AE}" pid="4" name="LastSaved">
    <vt:filetime>2025-01-17T00:00:00Z</vt:filetime>
  </property>
  <property fmtid="{D5CDD505-2E9C-101B-9397-08002B2CF9AE}" pid="5" name="Producer">
    <vt:lpwstr>Adobe PDF Library 24.5.96</vt:lpwstr>
  </property>
</Properties>
</file>