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476" y="4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1F3863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1F3863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1F3863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24" y="1248233"/>
            <a:ext cx="4994275" cy="3846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05204" y="1250165"/>
            <a:ext cx="5311775" cy="4166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1F3863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09672" y="5132844"/>
            <a:ext cx="7764779" cy="172515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72400" y="0"/>
            <a:ext cx="4419612" cy="246887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08191" y="944880"/>
            <a:ext cx="4611622" cy="88849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52372" y="489204"/>
            <a:ext cx="4328147" cy="1920239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5781294" y="511301"/>
            <a:ext cx="0" cy="1509395"/>
          </a:xfrm>
          <a:custGeom>
            <a:avLst/>
            <a:gdLst/>
            <a:ahLst/>
            <a:cxnLst/>
            <a:rect l="l" t="t" r="r" b="b"/>
            <a:pathLst>
              <a:path h="1509395">
                <a:moveTo>
                  <a:pt x="0" y="0"/>
                </a:moveTo>
                <a:lnTo>
                  <a:pt x="0" y="1508861"/>
                </a:lnTo>
              </a:path>
            </a:pathLst>
          </a:custGeom>
          <a:ln w="381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751564" y="289559"/>
            <a:ext cx="274318" cy="140817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705843" y="2028444"/>
            <a:ext cx="365758" cy="37718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24" y="385064"/>
            <a:ext cx="1075626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1F3863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7880" y="1301490"/>
            <a:ext cx="10796239" cy="4765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781446" y="6514300"/>
            <a:ext cx="409575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53059" y="6513183"/>
            <a:ext cx="151003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348625" y="6514300"/>
            <a:ext cx="1917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obofest@ltu.edu" TargetMode="External"/><Relationship Id="rId2" Type="http://schemas.openxmlformats.org/officeDocument/2006/relationships/hyperlink" Target="http://www.robofest.net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robofest.net/images/2526/RoboParade2026Checklist.pd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robofest.net/images/2526/RoboParade2026Rubric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hyperlink" Target="mailto:robofest@LTU.edu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obofest.net/RobofestConsentReleaseForm.pdf" TargetMode="External"/><Relationship Id="rId2" Type="http://schemas.openxmlformats.org/officeDocument/2006/relationships/hyperlink" Target="https://www.robofest.net/images/2526/General2026_V1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48249" y="3623891"/>
            <a:ext cx="8322945" cy="11830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600200" marR="5080" indent="-1588135">
              <a:lnSpc>
                <a:spcPts val="4320"/>
              </a:lnSpc>
              <a:spcBef>
                <a:spcPts val="640"/>
              </a:spcBef>
            </a:pPr>
            <a:r>
              <a:rPr sz="4000" spc="165" dirty="0">
                <a:solidFill>
                  <a:srgbClr val="585858"/>
                </a:solidFill>
                <a:latin typeface="Gill Sans MT"/>
                <a:cs typeface="Gill Sans MT"/>
              </a:rPr>
              <a:t>Fully</a:t>
            </a:r>
            <a:r>
              <a:rPr sz="4000" spc="-95" dirty="0">
                <a:solidFill>
                  <a:srgbClr val="585858"/>
                </a:solidFill>
                <a:latin typeface="Gill Sans MT"/>
                <a:cs typeface="Gill Sans MT"/>
              </a:rPr>
              <a:t> </a:t>
            </a:r>
            <a:r>
              <a:rPr sz="4000" spc="204" dirty="0">
                <a:solidFill>
                  <a:srgbClr val="585858"/>
                </a:solidFill>
                <a:latin typeface="Gill Sans MT"/>
                <a:cs typeface="Gill Sans MT"/>
              </a:rPr>
              <a:t>autonomous</a:t>
            </a:r>
            <a:r>
              <a:rPr sz="4000" spc="-80" dirty="0">
                <a:solidFill>
                  <a:srgbClr val="585858"/>
                </a:solidFill>
                <a:latin typeface="Gill Sans MT"/>
                <a:cs typeface="Gill Sans MT"/>
              </a:rPr>
              <a:t> </a:t>
            </a:r>
            <a:r>
              <a:rPr sz="4000" dirty="0">
                <a:solidFill>
                  <a:srgbClr val="585858"/>
                </a:solidFill>
                <a:latin typeface="Gill Sans MT"/>
                <a:cs typeface="Gill Sans MT"/>
              </a:rPr>
              <a:t>robot</a:t>
            </a:r>
            <a:r>
              <a:rPr sz="4000" spc="-75" dirty="0">
                <a:solidFill>
                  <a:srgbClr val="585858"/>
                </a:solidFill>
                <a:latin typeface="Gill Sans MT"/>
                <a:cs typeface="Gill Sans MT"/>
              </a:rPr>
              <a:t> </a:t>
            </a:r>
            <a:r>
              <a:rPr sz="4000" spc="240" dirty="0">
                <a:solidFill>
                  <a:srgbClr val="585858"/>
                </a:solidFill>
                <a:latin typeface="Gill Sans MT"/>
                <a:cs typeface="Gill Sans MT"/>
              </a:rPr>
              <a:t>floats</a:t>
            </a:r>
            <a:r>
              <a:rPr sz="4000" spc="-80" dirty="0">
                <a:solidFill>
                  <a:srgbClr val="585858"/>
                </a:solidFill>
                <a:latin typeface="Gill Sans MT"/>
                <a:cs typeface="Gill Sans MT"/>
              </a:rPr>
              <a:t> </a:t>
            </a:r>
            <a:r>
              <a:rPr sz="4000" spc="120" dirty="0">
                <a:solidFill>
                  <a:srgbClr val="585858"/>
                </a:solidFill>
                <a:latin typeface="Gill Sans MT"/>
                <a:cs typeface="Gill Sans MT"/>
              </a:rPr>
              <a:t>follow </a:t>
            </a:r>
            <a:r>
              <a:rPr sz="4000" spc="320" dirty="0">
                <a:solidFill>
                  <a:srgbClr val="585858"/>
                </a:solidFill>
                <a:latin typeface="Gill Sans MT"/>
                <a:cs typeface="Gill Sans MT"/>
              </a:rPr>
              <a:t>an</a:t>
            </a:r>
            <a:r>
              <a:rPr sz="4000" spc="-110" dirty="0">
                <a:solidFill>
                  <a:srgbClr val="585858"/>
                </a:solidFill>
                <a:latin typeface="Gill Sans MT"/>
                <a:cs typeface="Gill Sans MT"/>
              </a:rPr>
              <a:t> </a:t>
            </a:r>
            <a:r>
              <a:rPr sz="4000" spc="55" dirty="0">
                <a:solidFill>
                  <a:srgbClr val="585858"/>
                </a:solidFill>
                <a:latin typeface="Gill Sans MT"/>
                <a:cs typeface="Gill Sans MT"/>
              </a:rPr>
              <a:t>indoor</a:t>
            </a:r>
            <a:r>
              <a:rPr sz="4000" spc="-105" dirty="0">
                <a:solidFill>
                  <a:srgbClr val="585858"/>
                </a:solidFill>
                <a:latin typeface="Gill Sans MT"/>
                <a:cs typeface="Gill Sans MT"/>
              </a:rPr>
              <a:t> </a:t>
            </a:r>
            <a:r>
              <a:rPr sz="4000" spc="204" dirty="0">
                <a:solidFill>
                  <a:srgbClr val="585858"/>
                </a:solidFill>
                <a:latin typeface="Gill Sans MT"/>
                <a:cs typeface="Gill Sans MT"/>
              </a:rPr>
              <a:t>parade</a:t>
            </a:r>
            <a:r>
              <a:rPr sz="4000" spc="-114" dirty="0">
                <a:solidFill>
                  <a:srgbClr val="585858"/>
                </a:solidFill>
                <a:latin typeface="Gill Sans MT"/>
                <a:cs typeface="Gill Sans MT"/>
              </a:rPr>
              <a:t> </a:t>
            </a:r>
            <a:r>
              <a:rPr sz="4000" spc="-10" dirty="0">
                <a:solidFill>
                  <a:srgbClr val="585858"/>
                </a:solidFill>
                <a:latin typeface="Gill Sans MT"/>
                <a:cs typeface="Gill Sans MT"/>
              </a:rPr>
              <a:t>route</a:t>
            </a:r>
            <a:endParaRPr sz="400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87134" y="4731838"/>
            <a:ext cx="6618605" cy="1743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algn="ctr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Calibri"/>
                <a:cs typeface="Calibri"/>
              </a:rPr>
              <a:t>V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1.0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Initial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Version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for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2026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Season</a:t>
            </a:r>
            <a:endParaRPr sz="3200">
              <a:latin typeface="Calibri"/>
              <a:cs typeface="Calibri"/>
            </a:endParaRPr>
          </a:p>
          <a:p>
            <a:pPr marL="22860" algn="ctr">
              <a:lnSpc>
                <a:spcPts val="1825"/>
              </a:lnSpc>
              <a:spcBef>
                <a:spcPts val="1420"/>
              </a:spcBef>
            </a:pPr>
            <a:r>
              <a:rPr sz="1600" dirty="0">
                <a:latin typeface="Calibri"/>
                <a:cs typeface="Calibri"/>
              </a:rPr>
              <a:t>This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file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can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found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RoboParade </a:t>
            </a:r>
            <a:r>
              <a:rPr sz="1600" dirty="0">
                <a:latin typeface="Calibri"/>
                <a:cs typeface="Calibri"/>
              </a:rPr>
              <a:t>page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website</a:t>
            </a:r>
            <a:endParaRPr sz="1600">
              <a:latin typeface="Calibri"/>
              <a:cs typeface="Calibri"/>
            </a:endParaRPr>
          </a:p>
          <a:p>
            <a:pPr marL="24130" algn="ctr">
              <a:lnSpc>
                <a:spcPts val="1825"/>
              </a:lnSpc>
            </a:pPr>
            <a:r>
              <a:rPr sz="1600" b="1" dirty="0">
                <a:latin typeface="Calibri"/>
                <a:cs typeface="Calibri"/>
              </a:rPr>
              <a:t>Coaches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are</a:t>
            </a:r>
            <a:r>
              <a:rPr sz="1600" b="1" spc="-5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responsible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for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communicating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rules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updates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to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participants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844"/>
              </a:spcBef>
              <a:tabLst>
                <a:tab pos="2742565" algn="l"/>
                <a:tab pos="5445125" algn="l"/>
              </a:tabLst>
            </a:pP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"/>
              </a:rPr>
              <a:t>www.robofest.net</a:t>
            </a:r>
            <a:r>
              <a:rPr sz="1600" b="1" u="none" dirty="0">
                <a:latin typeface="Calibri"/>
                <a:cs typeface="Calibri"/>
              </a:rPr>
              <a:t>	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robofest@ltu.edu</a:t>
            </a:r>
            <a:r>
              <a:rPr sz="1600" b="1" u="none" dirty="0">
                <a:latin typeface="Calibri"/>
                <a:cs typeface="Calibri"/>
              </a:rPr>
              <a:t>	</a:t>
            </a:r>
            <a:r>
              <a:rPr sz="1600" u="none" spc="-10" dirty="0">
                <a:latin typeface="Calibri"/>
                <a:cs typeface="Calibri"/>
              </a:rPr>
              <a:t>248-204-</a:t>
            </a:r>
            <a:r>
              <a:rPr sz="1600" u="none" spc="-20" dirty="0">
                <a:latin typeface="Calibri"/>
                <a:cs typeface="Calibri"/>
              </a:rPr>
              <a:t>3568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414"/>
              </a:spcBef>
              <a:tabLst>
                <a:tab pos="2623820" algn="l"/>
              </a:tabLst>
            </a:pPr>
            <a:r>
              <a:rPr sz="1200" b="1" dirty="0">
                <a:latin typeface="Calibri"/>
                <a:cs typeface="Calibri"/>
              </a:rPr>
              <a:t>Room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J233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Taubman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Complex,</a:t>
            </a:r>
            <a:r>
              <a:rPr sz="1200" b="1" spc="-30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LTU</a:t>
            </a:r>
            <a:r>
              <a:rPr sz="1200" b="1" dirty="0">
                <a:latin typeface="Calibri"/>
                <a:cs typeface="Calibri"/>
              </a:rPr>
              <a:t>	21000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West</a:t>
            </a:r>
            <a:r>
              <a:rPr sz="1200" b="1" spc="-3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10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Mile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Road,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Southfield,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MI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48075,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USA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3200" y="2147316"/>
            <a:ext cx="6731495" cy="169163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5" dirty="0"/>
              <a:t>7.1</a:t>
            </a:r>
            <a:r>
              <a:rPr sz="3600" spc="-65" dirty="0"/>
              <a:t> </a:t>
            </a:r>
            <a:r>
              <a:rPr lang="es-MX" sz="3600" spc="170" dirty="0"/>
              <a:t>Procedimiento de la competición </a:t>
            </a:r>
            <a:r>
              <a:rPr lang="es-MX" sz="3600" spc="170" dirty="0" err="1"/>
              <a:t>RoboParade</a:t>
            </a:r>
            <a:endParaRPr sz="36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18804" y="1066800"/>
            <a:ext cx="10736580" cy="52617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 marR="138430" indent="-363220" algn="just">
              <a:lnSpc>
                <a:spcPct val="110000"/>
              </a:lnSpc>
              <a:spcBef>
                <a:spcPts val="100"/>
              </a:spcBef>
              <a:buSzPct val="109090"/>
              <a:buChar char="•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Cada equipo debe completar los puntos 1 a 6 de la Lista de Verificación del Desfile de Pruebas para garantizar que todos los vehículos robot cumplan con las especificaciones y los requisitos funcionales. Se permite un máximo de 5 intentos.</a:t>
            </a:r>
          </a:p>
          <a:p>
            <a:pPr marL="375285" marR="138430" indent="-363220" algn="just">
              <a:lnSpc>
                <a:spcPct val="110000"/>
              </a:lnSpc>
              <a:spcBef>
                <a:spcPts val="100"/>
              </a:spcBef>
              <a:buSzPct val="109090"/>
              <a:buChar char="•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Al aprobar los puntos 1 a 6 de la Lista de Verificación del Desfile de Pruebas, se entregará una bandera numerada.</a:t>
            </a:r>
          </a:p>
          <a:p>
            <a:pPr marL="375285" marR="138430" indent="-363220" algn="just">
              <a:lnSpc>
                <a:spcPct val="110000"/>
              </a:lnSpc>
              <a:spcBef>
                <a:spcPts val="100"/>
              </a:spcBef>
              <a:buSzPct val="109090"/>
              <a:buChar char="•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Los equipos que no cumplan completamente los requisitos del desfile de los puntos 1 a 6 de la Lista de Verificación del Desfile de Pruebas recibirán una bandera con letras y podrán competir. Sin embargo, su capacidad para cumplirlos se considerará en la evaluación de los jueces.</a:t>
            </a:r>
          </a:p>
          <a:p>
            <a:pPr marL="375285" marR="138430" indent="-363220" algn="just">
              <a:lnSpc>
                <a:spcPct val="110000"/>
              </a:lnSpc>
              <a:spcBef>
                <a:spcPts val="100"/>
              </a:spcBef>
              <a:buSzPct val="109090"/>
              <a:buChar char="•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Los equipos se presentarán y presentarán a su robot durante un máximo de 1 minuto justo después de la apertura. Cada miembro del equipo debe explicar claramente su función.</a:t>
            </a:r>
          </a:p>
          <a:p>
            <a:pPr marL="375285" marR="138430" indent="-363220" algn="just">
              <a:lnSpc>
                <a:spcPct val="110000"/>
              </a:lnSpc>
              <a:spcBef>
                <a:spcPts val="100"/>
              </a:spcBef>
              <a:buSzPct val="109090"/>
              <a:buChar char="•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Los jueces entrevistarán a los miembros del equipo durante toda la competencia.</a:t>
            </a:r>
          </a:p>
          <a:p>
            <a:pPr marL="375285" marR="138430" indent="-363220" algn="just">
              <a:lnSpc>
                <a:spcPct val="110000"/>
              </a:lnSpc>
              <a:spcBef>
                <a:spcPts val="100"/>
              </a:spcBef>
              <a:buSzPct val="109090"/>
              <a:buChar char="•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Habrá dos rondas de desfile (10 + 2 = 12 minutos).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90" dirty="0"/>
              <a:t>7.2</a:t>
            </a:r>
            <a:r>
              <a:rPr sz="3600" spc="-45" dirty="0"/>
              <a:t> </a:t>
            </a:r>
            <a:r>
              <a:rPr lang="es-MX" sz="3600" dirty="0"/>
              <a:t>Dos rondas de </a:t>
            </a:r>
            <a:r>
              <a:rPr lang="es-MX" sz="3600" dirty="0" err="1"/>
              <a:t>RoboParade</a:t>
            </a:r>
            <a:endParaRPr sz="36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97880" y="1301490"/>
            <a:ext cx="10796239" cy="4710264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398145" indent="-365125">
              <a:lnSpc>
                <a:spcPct val="100000"/>
              </a:lnSpc>
              <a:spcBef>
                <a:spcPts val="810"/>
              </a:spcBef>
              <a:buFont typeface="Arial"/>
              <a:buChar char="•"/>
              <a:tabLst>
                <a:tab pos="398780" algn="l"/>
              </a:tabLst>
            </a:pPr>
            <a:r>
              <a:rPr lang="es-MX" dirty="0"/>
              <a:t>Ronda 1: En sentido horario  RONDA 2 : En sentido antihorario</a:t>
            </a:r>
          </a:p>
          <a:p>
            <a:pPr marL="398145" indent="-365125">
              <a:lnSpc>
                <a:spcPct val="100000"/>
              </a:lnSpc>
              <a:spcBef>
                <a:spcPts val="810"/>
              </a:spcBef>
              <a:buFont typeface="Arial"/>
              <a:buChar char="•"/>
              <a:tabLst>
                <a:tab pos="398780" algn="l"/>
              </a:tabLst>
            </a:pPr>
            <a:r>
              <a:rPr lang="es-MX" b="0" dirty="0"/>
              <a:t>Desfile oficial (10 minutos)LOS JUECES PODRAN CAMBIAR EL TIEMPO A CONSIDERACION Y SE AVISARA ESTO ALOS EQUIPOS: Cualquier robot que infrinja las reglas del desfile (seguimiento de línea, parachoques trasero sobre la línea, detección de objetos y parada/reinicio, etc.) será retirado de la ruta por los jueces. El equipo podrá reparar el robot y cambiar el código. Un miembro del equipo podrá reiniciar el robot con la ayuda de los jueces.</a:t>
            </a:r>
          </a:p>
          <a:p>
            <a:pPr marL="398145" indent="-365125">
              <a:lnSpc>
                <a:spcPct val="100000"/>
              </a:lnSpc>
              <a:spcBef>
                <a:spcPts val="810"/>
              </a:spcBef>
              <a:buFont typeface="Arial"/>
              <a:buChar char="•"/>
              <a:tabLst>
                <a:tab pos="398780" algn="l"/>
              </a:tabLst>
            </a:pPr>
            <a:r>
              <a:rPr lang="es-MX" b="0" dirty="0"/>
              <a:t>Desfile de jueces (2 minutos para la Rúbrica 8): Todos los robots se colocarán en la ruta del desfile y comenzarán simultáneamente. Un juez dirá 3-2-1-go y se mostrará un cronómetro de 2 minutos. Todos los participantes deberán alejarse de la ruta después de que el robot comience. Cualquier robot que infrinja las reglas se apartará y los equipos no podrán acceder a él. Los jueces registrarán estos datos del desfile de jueces para la categoría 8 de la Rúbrica.</a:t>
            </a:r>
            <a:endParaRPr sz="1900" b="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24" y="-76200"/>
            <a:ext cx="1075626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90" dirty="0"/>
              <a:t>7.3</a:t>
            </a:r>
            <a:r>
              <a:rPr sz="3600" spc="-100" dirty="0"/>
              <a:t> </a:t>
            </a:r>
            <a:r>
              <a:rPr lang="es-MX" sz="3600" spc="170" dirty="0"/>
              <a:t>Jueceo de </a:t>
            </a:r>
            <a:r>
              <a:rPr lang="es-MX" sz="3600" spc="170" dirty="0" err="1"/>
              <a:t>RoboParade</a:t>
            </a:r>
            <a:endParaRPr sz="36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18804" y="519600"/>
            <a:ext cx="10525125" cy="595740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78460" marR="552450" indent="-365760">
              <a:lnSpc>
                <a:spcPts val="2810"/>
              </a:lnSpc>
              <a:spcBef>
                <a:spcPts val="455"/>
              </a:spcBef>
              <a:buChar char="•"/>
              <a:tabLst>
                <a:tab pos="378460" algn="l"/>
              </a:tabLst>
            </a:pPr>
            <a:r>
              <a:rPr lang="es-MX" sz="2600" dirty="0">
                <a:latin typeface="Arial"/>
                <a:cs typeface="Arial"/>
              </a:rPr>
              <a:t>Un panel de jueces calificará cada categoría de evaluación definida en la rúbrica de evaluación de </a:t>
            </a:r>
            <a:r>
              <a:rPr lang="es-MX" sz="2600" dirty="0" err="1">
                <a:latin typeface="Arial"/>
                <a:cs typeface="Arial"/>
              </a:rPr>
              <a:t>RoboParade</a:t>
            </a:r>
            <a:r>
              <a:rPr lang="es-MX" sz="2600" dirty="0">
                <a:latin typeface="Arial"/>
                <a:cs typeface="Arial"/>
              </a:rPr>
              <a:t>.</a:t>
            </a:r>
          </a:p>
          <a:p>
            <a:pPr marL="378460" marR="552450" indent="-365760">
              <a:lnSpc>
                <a:spcPts val="2810"/>
              </a:lnSpc>
              <a:spcBef>
                <a:spcPts val="455"/>
              </a:spcBef>
              <a:buChar char="•"/>
              <a:tabLst>
                <a:tab pos="378460" algn="l"/>
              </a:tabLst>
            </a:pPr>
            <a:r>
              <a:rPr lang="es-MX" sz="2600" dirty="0">
                <a:latin typeface="Arial"/>
                <a:cs typeface="Arial"/>
              </a:rPr>
              <a:t>Para completar la rúbrica de evaluación, los jueces deberán:</a:t>
            </a:r>
          </a:p>
          <a:p>
            <a:pPr marL="378460" marR="552450" indent="-365760">
              <a:lnSpc>
                <a:spcPts val="2810"/>
              </a:lnSpc>
              <a:spcBef>
                <a:spcPts val="455"/>
              </a:spcBef>
              <a:buChar char="•"/>
              <a:tabLst>
                <a:tab pos="378460" algn="l"/>
              </a:tabLst>
            </a:pPr>
            <a:r>
              <a:rPr lang="es-MX" sz="2600" dirty="0">
                <a:latin typeface="Arial"/>
                <a:cs typeface="Arial"/>
              </a:rPr>
              <a:t>Usar los datos de la lista de verificación del desfile de prueba.</a:t>
            </a:r>
          </a:p>
          <a:p>
            <a:pPr marL="378460" marR="552450" indent="-365760">
              <a:lnSpc>
                <a:spcPts val="2810"/>
              </a:lnSpc>
              <a:spcBef>
                <a:spcPts val="455"/>
              </a:spcBef>
              <a:buChar char="•"/>
              <a:tabLst>
                <a:tab pos="378460" algn="l"/>
              </a:tabLst>
            </a:pPr>
            <a:r>
              <a:rPr lang="es-MX" sz="2600" dirty="0">
                <a:latin typeface="Arial"/>
                <a:cs typeface="Arial"/>
              </a:rPr>
              <a:t>Visitar las mesas de los equipos para entrevistas informales e inspección del código durante la competencia.</a:t>
            </a:r>
          </a:p>
          <a:p>
            <a:pPr marL="378460" marR="552450" indent="-365760">
              <a:lnSpc>
                <a:spcPts val="2810"/>
              </a:lnSpc>
              <a:spcBef>
                <a:spcPts val="455"/>
              </a:spcBef>
              <a:buChar char="•"/>
              <a:tabLst>
                <a:tab pos="378460" algn="l"/>
              </a:tabLst>
            </a:pPr>
            <a:r>
              <a:rPr lang="es-MX" sz="2600" dirty="0">
                <a:latin typeface="Arial"/>
                <a:cs typeface="Arial"/>
              </a:rPr>
              <a:t>Observar y registrar la información y los datos para la evaluación durante:</a:t>
            </a:r>
          </a:p>
          <a:p>
            <a:pPr marL="378460" marR="552450" indent="-365760">
              <a:lnSpc>
                <a:spcPts val="2810"/>
              </a:lnSpc>
              <a:spcBef>
                <a:spcPts val="455"/>
              </a:spcBef>
              <a:buChar char="•"/>
              <a:tabLst>
                <a:tab pos="378460" algn="l"/>
              </a:tabLst>
            </a:pPr>
            <a:r>
              <a:rPr lang="es-MX" sz="2600" dirty="0">
                <a:latin typeface="Arial"/>
                <a:cs typeface="Arial"/>
              </a:rPr>
              <a:t>Un minuto de introducción del equipo.</a:t>
            </a:r>
          </a:p>
          <a:p>
            <a:pPr marL="378460" marR="552450" indent="-365760">
              <a:lnSpc>
                <a:spcPts val="2810"/>
              </a:lnSpc>
              <a:spcBef>
                <a:spcPts val="455"/>
              </a:spcBef>
              <a:buChar char="•"/>
              <a:tabLst>
                <a:tab pos="378460" algn="l"/>
              </a:tabLst>
            </a:pPr>
            <a:r>
              <a:rPr lang="es-MX" sz="2600" dirty="0">
                <a:latin typeface="Arial"/>
                <a:cs typeface="Arial"/>
              </a:rPr>
              <a:t>Dos rondas de desfile de 12 minutos (desfile oficial y desfile de jueces).</a:t>
            </a:r>
          </a:p>
          <a:p>
            <a:pPr marL="378460" marR="552450" indent="-365760">
              <a:lnSpc>
                <a:spcPts val="2810"/>
              </a:lnSpc>
              <a:spcBef>
                <a:spcPts val="455"/>
              </a:spcBef>
              <a:buChar char="•"/>
              <a:tabLst>
                <a:tab pos="378460" algn="l"/>
              </a:tabLst>
            </a:pPr>
            <a:r>
              <a:rPr lang="es-MX" sz="2600" dirty="0">
                <a:latin typeface="Arial"/>
                <a:cs typeface="Arial"/>
              </a:rPr>
              <a:t>Se otorgarán trofeos a los ganadores según la puntuación total de la rúbrica.</a:t>
            </a:r>
          </a:p>
          <a:p>
            <a:pPr marL="378460" marR="552450" indent="-365760">
              <a:lnSpc>
                <a:spcPts val="2810"/>
              </a:lnSpc>
              <a:spcBef>
                <a:spcPts val="455"/>
              </a:spcBef>
              <a:buChar char="•"/>
              <a:tabLst>
                <a:tab pos="378460" algn="l"/>
              </a:tabLst>
            </a:pPr>
            <a:r>
              <a:rPr lang="es-MX" sz="2600" dirty="0">
                <a:latin typeface="Arial"/>
                <a:cs typeface="Arial"/>
              </a:rPr>
              <a:t>Se podrán entregar trofeos especiales para reconocer un aspecto extraordinario de una carroza de desfile.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4151" y="964691"/>
            <a:ext cx="11617960" cy="5509260"/>
            <a:chOff x="454151" y="964691"/>
            <a:chExt cx="11617960" cy="55092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967752"/>
              <a:ext cx="5954255" cy="4922507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5675" y="966215"/>
              <a:ext cx="5957570" cy="4925695"/>
            </a:xfrm>
            <a:custGeom>
              <a:avLst/>
              <a:gdLst/>
              <a:ahLst/>
              <a:cxnLst/>
              <a:rect l="l" t="t" r="r" b="b"/>
              <a:pathLst>
                <a:path w="5957570" h="4925695">
                  <a:moveTo>
                    <a:pt x="0" y="0"/>
                  </a:moveTo>
                  <a:lnTo>
                    <a:pt x="5957316" y="0"/>
                  </a:lnTo>
                  <a:lnTo>
                    <a:pt x="5957316" y="4925568"/>
                  </a:lnTo>
                  <a:lnTo>
                    <a:pt x="0" y="4925568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25667" y="3461003"/>
              <a:ext cx="6303264" cy="300989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724143" y="3459480"/>
              <a:ext cx="6306820" cy="3013075"/>
            </a:xfrm>
            <a:custGeom>
              <a:avLst/>
              <a:gdLst/>
              <a:ahLst/>
              <a:cxnLst/>
              <a:rect l="l" t="t" r="r" b="b"/>
              <a:pathLst>
                <a:path w="6306820" h="3013075">
                  <a:moveTo>
                    <a:pt x="0" y="0"/>
                  </a:moveTo>
                  <a:lnTo>
                    <a:pt x="6306311" y="0"/>
                  </a:lnTo>
                  <a:lnTo>
                    <a:pt x="6306311" y="3012948"/>
                  </a:lnTo>
                  <a:lnTo>
                    <a:pt x="0" y="3012948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535924" y="385064"/>
            <a:ext cx="52114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90" dirty="0"/>
              <a:t>8.1</a:t>
            </a:r>
            <a:r>
              <a:rPr sz="3600" spc="-85" dirty="0"/>
              <a:t> </a:t>
            </a:r>
            <a:r>
              <a:rPr sz="3600" spc="135" dirty="0"/>
              <a:t>Test</a:t>
            </a:r>
            <a:r>
              <a:rPr sz="3600" spc="-100" dirty="0"/>
              <a:t> </a:t>
            </a:r>
            <a:r>
              <a:rPr sz="3600" spc="225" dirty="0"/>
              <a:t>Parade</a:t>
            </a:r>
            <a:r>
              <a:rPr sz="3600" spc="-85" dirty="0"/>
              <a:t> </a:t>
            </a:r>
            <a:r>
              <a:rPr sz="3600" spc="105" dirty="0"/>
              <a:t>Checklist</a:t>
            </a:r>
            <a:endParaRPr sz="3600"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8" name="object 8"/>
          <p:cNvSpPr txBox="1"/>
          <p:nvPr/>
        </p:nvSpPr>
        <p:spPr>
          <a:xfrm>
            <a:off x="7576346" y="515399"/>
            <a:ext cx="36417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https://www.robofest.net/images/2526/RoboParade2026</a:t>
            </a:r>
            <a:r>
              <a:rPr sz="1200" u="none" spc="-10" dirty="0">
                <a:latin typeface="Calibri"/>
                <a:cs typeface="Calibri"/>
                <a:hlinkClick r:id="rId4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Checklist.pdf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8.2</a:t>
            </a:r>
            <a:r>
              <a:rPr spc="-95" dirty="0"/>
              <a:t> </a:t>
            </a:r>
            <a:r>
              <a:rPr dirty="0"/>
              <a:t>How</a:t>
            </a:r>
            <a:r>
              <a:rPr spc="-90" dirty="0"/>
              <a:t> </a:t>
            </a:r>
            <a:r>
              <a:rPr spc="60" dirty="0"/>
              <a:t>Robot</a:t>
            </a:r>
            <a:r>
              <a:rPr spc="-70" dirty="0"/>
              <a:t> </a:t>
            </a:r>
            <a:r>
              <a:rPr spc="220" dirty="0"/>
              <a:t>Speed</a:t>
            </a:r>
            <a:r>
              <a:rPr spc="-90" dirty="0"/>
              <a:t> </a:t>
            </a:r>
            <a:r>
              <a:rPr spc="250" dirty="0"/>
              <a:t>is</a:t>
            </a:r>
            <a:r>
              <a:rPr spc="-90" dirty="0"/>
              <a:t> </a:t>
            </a:r>
            <a:r>
              <a:rPr spc="190" dirty="0"/>
              <a:t>Measured</a:t>
            </a:r>
            <a:r>
              <a:rPr spc="-95" dirty="0"/>
              <a:t> </a:t>
            </a:r>
            <a:r>
              <a:rPr spc="130" dirty="0"/>
              <a:t>during</a:t>
            </a:r>
            <a:r>
              <a:rPr spc="-105" dirty="0"/>
              <a:t> </a:t>
            </a:r>
            <a:r>
              <a:rPr spc="95" dirty="0"/>
              <a:t>the</a:t>
            </a:r>
            <a:r>
              <a:rPr spc="-80" dirty="0"/>
              <a:t> </a:t>
            </a:r>
            <a:r>
              <a:rPr spc="135" dirty="0"/>
              <a:t>Test</a:t>
            </a:r>
            <a:r>
              <a:rPr spc="-90" dirty="0"/>
              <a:t> </a:t>
            </a:r>
            <a:r>
              <a:rPr spc="195" dirty="0"/>
              <a:t>Parade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976627" y="3023367"/>
            <a:ext cx="8202930" cy="1694814"/>
            <a:chOff x="1976627" y="3023367"/>
            <a:chExt cx="8202930" cy="1694814"/>
          </a:xfrm>
        </p:grpSpPr>
        <p:sp>
          <p:nvSpPr>
            <p:cNvPr id="4" name="object 4"/>
            <p:cNvSpPr/>
            <p:nvPr/>
          </p:nvSpPr>
          <p:spPr>
            <a:xfrm>
              <a:off x="1994915" y="3029717"/>
              <a:ext cx="4081779" cy="1661160"/>
            </a:xfrm>
            <a:custGeom>
              <a:avLst/>
              <a:gdLst/>
              <a:ahLst/>
              <a:cxnLst/>
              <a:rect l="l" t="t" r="r" b="b"/>
              <a:pathLst>
                <a:path w="4081779" h="1661160">
                  <a:moveTo>
                    <a:pt x="0" y="276860"/>
                  </a:moveTo>
                  <a:lnTo>
                    <a:pt x="4460" y="227093"/>
                  </a:lnTo>
                  <a:lnTo>
                    <a:pt x="17320" y="180253"/>
                  </a:lnTo>
                  <a:lnTo>
                    <a:pt x="37798" y="137122"/>
                  </a:lnTo>
                  <a:lnTo>
                    <a:pt x="65113" y="98481"/>
                  </a:lnTo>
                  <a:lnTo>
                    <a:pt x="98481" y="65113"/>
                  </a:lnTo>
                  <a:lnTo>
                    <a:pt x="137122" y="37798"/>
                  </a:lnTo>
                  <a:lnTo>
                    <a:pt x="180253" y="17320"/>
                  </a:lnTo>
                  <a:lnTo>
                    <a:pt x="227093" y="4460"/>
                  </a:lnTo>
                  <a:lnTo>
                    <a:pt x="276860" y="0"/>
                  </a:lnTo>
                  <a:lnTo>
                    <a:pt x="3804412" y="0"/>
                  </a:lnTo>
                  <a:lnTo>
                    <a:pt x="3854178" y="4460"/>
                  </a:lnTo>
                  <a:lnTo>
                    <a:pt x="3901018" y="17320"/>
                  </a:lnTo>
                  <a:lnTo>
                    <a:pt x="3944149" y="37798"/>
                  </a:lnTo>
                  <a:lnTo>
                    <a:pt x="3982790" y="65113"/>
                  </a:lnTo>
                  <a:lnTo>
                    <a:pt x="4016158" y="98481"/>
                  </a:lnTo>
                  <a:lnTo>
                    <a:pt x="4043473" y="137122"/>
                  </a:lnTo>
                  <a:lnTo>
                    <a:pt x="4063951" y="180253"/>
                  </a:lnTo>
                  <a:lnTo>
                    <a:pt x="4076811" y="227093"/>
                  </a:lnTo>
                  <a:lnTo>
                    <a:pt x="4081272" y="276860"/>
                  </a:lnTo>
                  <a:lnTo>
                    <a:pt x="4081272" y="1384287"/>
                  </a:lnTo>
                  <a:lnTo>
                    <a:pt x="4076811" y="1434054"/>
                  </a:lnTo>
                  <a:lnTo>
                    <a:pt x="4063951" y="1480895"/>
                  </a:lnTo>
                  <a:lnTo>
                    <a:pt x="4043473" y="1524028"/>
                  </a:lnTo>
                  <a:lnTo>
                    <a:pt x="4016158" y="1562670"/>
                  </a:lnTo>
                  <a:lnTo>
                    <a:pt x="3982790" y="1596041"/>
                  </a:lnTo>
                  <a:lnTo>
                    <a:pt x="3944149" y="1623357"/>
                  </a:lnTo>
                  <a:lnTo>
                    <a:pt x="3901018" y="1643837"/>
                  </a:lnTo>
                  <a:lnTo>
                    <a:pt x="3854178" y="1656699"/>
                  </a:lnTo>
                  <a:lnTo>
                    <a:pt x="3804412" y="1661160"/>
                  </a:lnTo>
                  <a:lnTo>
                    <a:pt x="276860" y="1661160"/>
                  </a:lnTo>
                  <a:lnTo>
                    <a:pt x="227093" y="1656699"/>
                  </a:lnTo>
                  <a:lnTo>
                    <a:pt x="180253" y="1643837"/>
                  </a:lnTo>
                  <a:lnTo>
                    <a:pt x="137122" y="1623357"/>
                  </a:lnTo>
                  <a:lnTo>
                    <a:pt x="98481" y="1596041"/>
                  </a:lnTo>
                  <a:lnTo>
                    <a:pt x="65113" y="1562670"/>
                  </a:lnTo>
                  <a:lnTo>
                    <a:pt x="37798" y="1524028"/>
                  </a:lnTo>
                  <a:lnTo>
                    <a:pt x="17320" y="1480895"/>
                  </a:lnTo>
                  <a:lnTo>
                    <a:pt x="4460" y="1434054"/>
                  </a:lnTo>
                  <a:lnTo>
                    <a:pt x="0" y="1384287"/>
                  </a:lnTo>
                  <a:lnTo>
                    <a:pt x="0" y="27686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76187" y="3029718"/>
              <a:ext cx="4083050" cy="1661160"/>
            </a:xfrm>
            <a:custGeom>
              <a:avLst/>
              <a:gdLst/>
              <a:ahLst/>
              <a:cxnLst/>
              <a:rect l="l" t="t" r="r" b="b"/>
              <a:pathLst>
                <a:path w="4083050" h="1661160">
                  <a:moveTo>
                    <a:pt x="0" y="276860"/>
                  </a:moveTo>
                  <a:lnTo>
                    <a:pt x="4460" y="227093"/>
                  </a:lnTo>
                  <a:lnTo>
                    <a:pt x="17320" y="180253"/>
                  </a:lnTo>
                  <a:lnTo>
                    <a:pt x="37798" y="137122"/>
                  </a:lnTo>
                  <a:lnTo>
                    <a:pt x="65113" y="98481"/>
                  </a:lnTo>
                  <a:lnTo>
                    <a:pt x="98481" y="65113"/>
                  </a:lnTo>
                  <a:lnTo>
                    <a:pt x="137122" y="37798"/>
                  </a:lnTo>
                  <a:lnTo>
                    <a:pt x="180253" y="17320"/>
                  </a:lnTo>
                  <a:lnTo>
                    <a:pt x="227093" y="4460"/>
                  </a:lnTo>
                  <a:lnTo>
                    <a:pt x="276860" y="0"/>
                  </a:lnTo>
                  <a:lnTo>
                    <a:pt x="3805936" y="0"/>
                  </a:lnTo>
                  <a:lnTo>
                    <a:pt x="3855702" y="4460"/>
                  </a:lnTo>
                  <a:lnTo>
                    <a:pt x="3902542" y="17320"/>
                  </a:lnTo>
                  <a:lnTo>
                    <a:pt x="3945673" y="37798"/>
                  </a:lnTo>
                  <a:lnTo>
                    <a:pt x="3984314" y="65113"/>
                  </a:lnTo>
                  <a:lnTo>
                    <a:pt x="4017682" y="98481"/>
                  </a:lnTo>
                  <a:lnTo>
                    <a:pt x="4044997" y="137122"/>
                  </a:lnTo>
                  <a:lnTo>
                    <a:pt x="4065475" y="180253"/>
                  </a:lnTo>
                  <a:lnTo>
                    <a:pt x="4078335" y="227093"/>
                  </a:lnTo>
                  <a:lnTo>
                    <a:pt x="4082796" y="276860"/>
                  </a:lnTo>
                  <a:lnTo>
                    <a:pt x="4082796" y="1384287"/>
                  </a:lnTo>
                  <a:lnTo>
                    <a:pt x="4078335" y="1434054"/>
                  </a:lnTo>
                  <a:lnTo>
                    <a:pt x="4065475" y="1480895"/>
                  </a:lnTo>
                  <a:lnTo>
                    <a:pt x="4044997" y="1524028"/>
                  </a:lnTo>
                  <a:lnTo>
                    <a:pt x="4017682" y="1562670"/>
                  </a:lnTo>
                  <a:lnTo>
                    <a:pt x="3984314" y="1596041"/>
                  </a:lnTo>
                  <a:lnTo>
                    <a:pt x="3945673" y="1623357"/>
                  </a:lnTo>
                  <a:lnTo>
                    <a:pt x="3902542" y="1643837"/>
                  </a:lnTo>
                  <a:lnTo>
                    <a:pt x="3855702" y="1656699"/>
                  </a:lnTo>
                  <a:lnTo>
                    <a:pt x="3805936" y="1661160"/>
                  </a:lnTo>
                  <a:lnTo>
                    <a:pt x="276860" y="1661160"/>
                  </a:lnTo>
                  <a:lnTo>
                    <a:pt x="227093" y="1656699"/>
                  </a:lnTo>
                  <a:lnTo>
                    <a:pt x="180253" y="1643837"/>
                  </a:lnTo>
                  <a:lnTo>
                    <a:pt x="137122" y="1623357"/>
                  </a:lnTo>
                  <a:lnTo>
                    <a:pt x="98481" y="1596041"/>
                  </a:lnTo>
                  <a:lnTo>
                    <a:pt x="65113" y="1562670"/>
                  </a:lnTo>
                  <a:lnTo>
                    <a:pt x="37798" y="1524028"/>
                  </a:lnTo>
                  <a:lnTo>
                    <a:pt x="17320" y="1480895"/>
                  </a:lnTo>
                  <a:lnTo>
                    <a:pt x="4460" y="1434054"/>
                  </a:lnTo>
                  <a:lnTo>
                    <a:pt x="0" y="1384287"/>
                  </a:lnTo>
                  <a:lnTo>
                    <a:pt x="0" y="27686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22370" y="4322825"/>
              <a:ext cx="0" cy="369570"/>
            </a:xfrm>
            <a:custGeom>
              <a:avLst/>
              <a:gdLst/>
              <a:ahLst/>
              <a:cxnLst/>
              <a:rect l="l" t="t" r="r" b="b"/>
              <a:pathLst>
                <a:path h="369570">
                  <a:moveTo>
                    <a:pt x="0" y="0"/>
                  </a:moveTo>
                  <a:lnTo>
                    <a:pt x="0" y="369455"/>
                  </a:lnTo>
                </a:path>
              </a:pathLst>
            </a:custGeom>
            <a:ln w="50292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95677" y="3861053"/>
              <a:ext cx="8164830" cy="0"/>
            </a:xfrm>
            <a:custGeom>
              <a:avLst/>
              <a:gdLst/>
              <a:ahLst/>
              <a:cxnLst/>
              <a:rect l="l" t="t" r="r" b="b"/>
              <a:pathLst>
                <a:path w="8164830">
                  <a:moveTo>
                    <a:pt x="0" y="0"/>
                  </a:moveTo>
                  <a:lnTo>
                    <a:pt x="131826" y="0"/>
                  </a:lnTo>
                </a:path>
                <a:path w="8164830">
                  <a:moveTo>
                    <a:pt x="1018794" y="0"/>
                  </a:moveTo>
                  <a:lnTo>
                    <a:pt x="8164804" y="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788285" y="4321921"/>
            <a:ext cx="10090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Start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Line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90423" y="4321921"/>
            <a:ext cx="11087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Finish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Line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40551" y="5153144"/>
            <a:ext cx="9169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Distance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730752" y="4803647"/>
            <a:ext cx="3980815" cy="303530"/>
          </a:xfrm>
          <a:custGeom>
            <a:avLst/>
            <a:gdLst/>
            <a:ahLst/>
            <a:cxnLst/>
            <a:rect l="l" t="t" r="r" b="b"/>
            <a:pathLst>
              <a:path w="3980815" h="303529">
                <a:moveTo>
                  <a:pt x="3980688" y="0"/>
                </a:moveTo>
                <a:lnTo>
                  <a:pt x="3973369" y="40310"/>
                </a:lnTo>
                <a:lnTo>
                  <a:pt x="3952714" y="76533"/>
                </a:lnTo>
                <a:lnTo>
                  <a:pt x="3920677" y="107222"/>
                </a:lnTo>
                <a:lnTo>
                  <a:pt x="3879210" y="130934"/>
                </a:lnTo>
                <a:lnTo>
                  <a:pt x="3830266" y="146221"/>
                </a:lnTo>
                <a:lnTo>
                  <a:pt x="3775798" y="151638"/>
                </a:lnTo>
                <a:lnTo>
                  <a:pt x="2195233" y="151638"/>
                </a:lnTo>
                <a:lnTo>
                  <a:pt x="2140765" y="157054"/>
                </a:lnTo>
                <a:lnTo>
                  <a:pt x="2091821" y="172341"/>
                </a:lnTo>
                <a:lnTo>
                  <a:pt x="2050354" y="196053"/>
                </a:lnTo>
                <a:lnTo>
                  <a:pt x="2018317" y="226742"/>
                </a:lnTo>
                <a:lnTo>
                  <a:pt x="1997662" y="262965"/>
                </a:lnTo>
                <a:lnTo>
                  <a:pt x="1990344" y="303276"/>
                </a:lnTo>
                <a:lnTo>
                  <a:pt x="1983025" y="262965"/>
                </a:lnTo>
                <a:lnTo>
                  <a:pt x="1962370" y="226742"/>
                </a:lnTo>
                <a:lnTo>
                  <a:pt x="1930333" y="196053"/>
                </a:lnTo>
                <a:lnTo>
                  <a:pt x="1888866" y="172341"/>
                </a:lnTo>
                <a:lnTo>
                  <a:pt x="1839922" y="157054"/>
                </a:lnTo>
                <a:lnTo>
                  <a:pt x="1785454" y="151638"/>
                </a:lnTo>
                <a:lnTo>
                  <a:pt x="204889" y="151638"/>
                </a:lnTo>
                <a:lnTo>
                  <a:pt x="150421" y="146221"/>
                </a:lnTo>
                <a:lnTo>
                  <a:pt x="101477" y="130934"/>
                </a:lnTo>
                <a:lnTo>
                  <a:pt x="60010" y="107222"/>
                </a:lnTo>
                <a:lnTo>
                  <a:pt x="27973" y="76533"/>
                </a:lnTo>
                <a:lnTo>
                  <a:pt x="7318" y="40310"/>
                </a:lnTo>
                <a:lnTo>
                  <a:pt x="0" y="0"/>
                </a:lnTo>
              </a:path>
            </a:pathLst>
          </a:custGeom>
          <a:ln w="9144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127504" y="3586353"/>
            <a:ext cx="887094" cy="539750"/>
          </a:xfrm>
          <a:prstGeom prst="rect">
            <a:avLst/>
          </a:prstGeom>
          <a:solidFill>
            <a:srgbClr val="5B9BD4"/>
          </a:solidFill>
          <a:ln w="12191">
            <a:solidFill>
              <a:srgbClr val="42709B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130175">
              <a:lnSpc>
                <a:spcPct val="100000"/>
              </a:lnSpc>
              <a:spcBef>
                <a:spcPts val="830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Robot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395473" y="3157727"/>
            <a:ext cx="5367020" cy="1645285"/>
            <a:chOff x="2395473" y="3157727"/>
            <a:chExt cx="5367020" cy="1645285"/>
          </a:xfrm>
        </p:grpSpPr>
        <p:sp>
          <p:nvSpPr>
            <p:cNvPr id="14" name="object 14"/>
            <p:cNvSpPr/>
            <p:nvPr/>
          </p:nvSpPr>
          <p:spPr>
            <a:xfrm>
              <a:off x="3130295" y="3739895"/>
              <a:ext cx="462280" cy="241300"/>
            </a:xfrm>
            <a:custGeom>
              <a:avLst/>
              <a:gdLst/>
              <a:ahLst/>
              <a:cxnLst/>
              <a:rect l="l" t="t" r="r" b="b"/>
              <a:pathLst>
                <a:path w="462279" h="241300">
                  <a:moveTo>
                    <a:pt x="341376" y="0"/>
                  </a:moveTo>
                  <a:lnTo>
                    <a:pt x="341376" y="60197"/>
                  </a:lnTo>
                  <a:lnTo>
                    <a:pt x="0" y="60197"/>
                  </a:lnTo>
                  <a:lnTo>
                    <a:pt x="0" y="180593"/>
                  </a:lnTo>
                  <a:lnTo>
                    <a:pt x="341376" y="180593"/>
                  </a:lnTo>
                  <a:lnTo>
                    <a:pt x="341376" y="240791"/>
                  </a:lnTo>
                  <a:lnTo>
                    <a:pt x="461772" y="120395"/>
                  </a:lnTo>
                  <a:lnTo>
                    <a:pt x="341376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130295" y="3739895"/>
              <a:ext cx="462280" cy="241300"/>
            </a:xfrm>
            <a:custGeom>
              <a:avLst/>
              <a:gdLst/>
              <a:ahLst/>
              <a:cxnLst/>
              <a:rect l="l" t="t" r="r" b="b"/>
              <a:pathLst>
                <a:path w="462279" h="241300">
                  <a:moveTo>
                    <a:pt x="0" y="60197"/>
                  </a:moveTo>
                  <a:lnTo>
                    <a:pt x="341376" y="60197"/>
                  </a:lnTo>
                  <a:lnTo>
                    <a:pt x="341376" y="0"/>
                  </a:lnTo>
                  <a:lnTo>
                    <a:pt x="461772" y="120395"/>
                  </a:lnTo>
                  <a:lnTo>
                    <a:pt x="341376" y="240791"/>
                  </a:lnTo>
                  <a:lnTo>
                    <a:pt x="341376" y="180593"/>
                  </a:lnTo>
                  <a:lnTo>
                    <a:pt x="0" y="180593"/>
                  </a:lnTo>
                  <a:lnTo>
                    <a:pt x="0" y="60197"/>
                  </a:lnTo>
                  <a:close/>
                </a:path>
              </a:pathLst>
            </a:custGeom>
            <a:ln w="12192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837426" y="3582161"/>
              <a:ext cx="885825" cy="539750"/>
            </a:xfrm>
            <a:custGeom>
              <a:avLst/>
              <a:gdLst/>
              <a:ahLst/>
              <a:cxnLst/>
              <a:rect l="l" t="t" r="r" b="b"/>
              <a:pathLst>
                <a:path w="885825" h="539750">
                  <a:moveTo>
                    <a:pt x="0" y="0"/>
                  </a:moveTo>
                  <a:lnTo>
                    <a:pt x="885444" y="0"/>
                  </a:lnTo>
                  <a:lnTo>
                    <a:pt x="885444" y="539495"/>
                  </a:lnTo>
                  <a:lnTo>
                    <a:pt x="0" y="539495"/>
                  </a:lnTo>
                  <a:lnTo>
                    <a:pt x="0" y="0"/>
                  </a:lnTo>
                  <a:close/>
                </a:path>
              </a:pathLst>
            </a:custGeom>
            <a:ln w="19812">
              <a:solidFill>
                <a:srgbClr val="42709B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732014" y="4313681"/>
              <a:ext cx="0" cy="369570"/>
            </a:xfrm>
            <a:custGeom>
              <a:avLst/>
              <a:gdLst/>
              <a:ahLst/>
              <a:cxnLst/>
              <a:rect l="l" t="t" r="r" b="b"/>
              <a:pathLst>
                <a:path h="369570">
                  <a:moveTo>
                    <a:pt x="0" y="0"/>
                  </a:moveTo>
                  <a:lnTo>
                    <a:pt x="0" y="369455"/>
                  </a:lnTo>
                </a:path>
              </a:pathLst>
            </a:custGeom>
            <a:ln w="50292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401823" y="4205135"/>
              <a:ext cx="156845" cy="591185"/>
            </a:xfrm>
            <a:custGeom>
              <a:avLst/>
              <a:gdLst/>
              <a:ahLst/>
              <a:cxnLst/>
              <a:rect l="l" t="t" r="r" b="b"/>
              <a:pathLst>
                <a:path w="156844" h="591185">
                  <a:moveTo>
                    <a:pt x="0" y="591121"/>
                  </a:moveTo>
                  <a:lnTo>
                    <a:pt x="156540" y="0"/>
                  </a:lnTo>
                </a:path>
              </a:pathLst>
            </a:custGeom>
            <a:ln w="12700">
              <a:solidFill>
                <a:srgbClr val="5B9BD4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518290" y="4143755"/>
              <a:ext cx="73660" cy="83820"/>
            </a:xfrm>
            <a:custGeom>
              <a:avLst/>
              <a:gdLst/>
              <a:ahLst/>
              <a:cxnLst/>
              <a:rect l="l" t="t" r="r" b="b"/>
              <a:pathLst>
                <a:path w="73660" h="83820">
                  <a:moveTo>
                    <a:pt x="56337" y="0"/>
                  </a:moveTo>
                  <a:lnTo>
                    <a:pt x="0" y="63906"/>
                  </a:lnTo>
                  <a:lnTo>
                    <a:pt x="73660" y="83413"/>
                  </a:lnTo>
                  <a:lnTo>
                    <a:pt x="5633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729227" y="3456431"/>
              <a:ext cx="0" cy="675005"/>
            </a:xfrm>
            <a:custGeom>
              <a:avLst/>
              <a:gdLst/>
              <a:ahLst/>
              <a:cxnLst/>
              <a:rect l="l" t="t" r="r" b="b"/>
              <a:pathLst>
                <a:path h="675004">
                  <a:moveTo>
                    <a:pt x="0" y="0"/>
                  </a:moveTo>
                  <a:lnTo>
                    <a:pt x="0" y="674852"/>
                  </a:lnTo>
                </a:path>
              </a:pathLst>
            </a:custGeom>
            <a:ln w="15240">
              <a:solidFill>
                <a:srgbClr val="FF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691131" y="411858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199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723851" y="3165347"/>
              <a:ext cx="3810" cy="953135"/>
            </a:xfrm>
            <a:custGeom>
              <a:avLst/>
              <a:gdLst/>
              <a:ahLst/>
              <a:cxnLst/>
              <a:rect l="l" t="t" r="r" b="b"/>
              <a:pathLst>
                <a:path w="3809" h="953135">
                  <a:moveTo>
                    <a:pt x="3314" y="0"/>
                  </a:moveTo>
                  <a:lnTo>
                    <a:pt x="0" y="952690"/>
                  </a:lnTo>
                </a:path>
              </a:pathLst>
            </a:custGeom>
            <a:ln w="15240">
              <a:solidFill>
                <a:srgbClr val="FF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685792" y="4105202"/>
              <a:ext cx="76200" cy="76835"/>
            </a:xfrm>
            <a:custGeom>
              <a:avLst/>
              <a:gdLst/>
              <a:ahLst/>
              <a:cxnLst/>
              <a:rect l="l" t="t" r="r" b="b"/>
              <a:pathLst>
                <a:path w="76200" h="76835">
                  <a:moveTo>
                    <a:pt x="0" y="0"/>
                  </a:moveTo>
                  <a:lnTo>
                    <a:pt x="37833" y="76327"/>
                  </a:lnTo>
                  <a:lnTo>
                    <a:pt x="76200" y="2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431936" y="4816755"/>
            <a:ext cx="1729739" cy="51435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1600" dirty="0">
                <a:latin typeface="Calibri"/>
                <a:cs typeface="Calibri"/>
              </a:rPr>
              <a:t>Robots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can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start </a:t>
            </a:r>
            <a:r>
              <a:rPr sz="1600" dirty="0">
                <a:latin typeface="Calibri"/>
                <a:cs typeface="Calibri"/>
              </a:rPr>
              <a:t>before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Start</a:t>
            </a:r>
            <a:r>
              <a:rPr sz="1600" spc="-20" dirty="0">
                <a:latin typeface="Calibri"/>
                <a:cs typeface="Calibri"/>
              </a:rPr>
              <a:t> Line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5" name="object 25"/>
          <p:cNvSpPr txBox="1"/>
          <p:nvPr/>
        </p:nvSpPr>
        <p:spPr>
          <a:xfrm>
            <a:off x="2609148" y="2813184"/>
            <a:ext cx="2372360" cy="45465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154" marR="5080" indent="-212090">
              <a:lnSpc>
                <a:spcPct val="100699"/>
              </a:lnSpc>
              <a:spcBef>
                <a:spcPts val="90"/>
              </a:spcBef>
            </a:pP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Stopwatch</a:t>
            </a:r>
            <a:r>
              <a:rPr sz="14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starts</a:t>
            </a:r>
            <a:r>
              <a:rPr sz="1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14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4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FF0000"/>
                </a:solidFill>
                <a:latin typeface="Calibri"/>
                <a:cs typeface="Calibri"/>
              </a:rPr>
              <a:t>front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part</a:t>
            </a:r>
            <a:r>
              <a:rPr sz="1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touches</a:t>
            </a:r>
            <a:r>
              <a:rPr sz="1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Start</a:t>
            </a:r>
            <a:r>
              <a:rPr sz="1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FF0000"/>
                </a:solidFill>
                <a:latin typeface="Calibri"/>
                <a:cs typeface="Calibri"/>
              </a:rPr>
              <a:t>Line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998215" y="2842372"/>
            <a:ext cx="1391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0000"/>
                </a:solidFill>
                <a:latin typeface="Calibri"/>
                <a:cs typeface="Calibri"/>
              </a:rPr>
              <a:t>Stopwatch</a:t>
            </a:r>
            <a:r>
              <a:rPr sz="1600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FF0000"/>
                </a:solidFill>
                <a:latin typeface="Calibri"/>
                <a:cs typeface="Calibri"/>
              </a:rPr>
              <a:t>stops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2315" y="1002791"/>
            <a:ext cx="11840210" cy="5420995"/>
            <a:chOff x="242315" y="1002791"/>
            <a:chExt cx="11840210" cy="542099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967" y="1101418"/>
              <a:ext cx="6031417" cy="384700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43839" y="1004315"/>
              <a:ext cx="6154420" cy="3945890"/>
            </a:xfrm>
            <a:custGeom>
              <a:avLst/>
              <a:gdLst/>
              <a:ahLst/>
              <a:cxnLst/>
              <a:rect l="l" t="t" r="r" b="b"/>
              <a:pathLst>
                <a:path w="6154420" h="3945890">
                  <a:moveTo>
                    <a:pt x="0" y="0"/>
                  </a:moveTo>
                  <a:lnTo>
                    <a:pt x="6153912" y="0"/>
                  </a:lnTo>
                  <a:lnTo>
                    <a:pt x="6153912" y="3945636"/>
                  </a:lnTo>
                  <a:lnTo>
                    <a:pt x="0" y="394563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28372" y="3755136"/>
              <a:ext cx="6150851" cy="266547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926836" y="3753612"/>
              <a:ext cx="6154420" cy="2668905"/>
            </a:xfrm>
            <a:custGeom>
              <a:avLst/>
              <a:gdLst/>
              <a:ahLst/>
              <a:cxnLst/>
              <a:rect l="l" t="t" r="r" b="b"/>
              <a:pathLst>
                <a:path w="6154420" h="2668904">
                  <a:moveTo>
                    <a:pt x="0" y="0"/>
                  </a:moveTo>
                  <a:lnTo>
                    <a:pt x="6153912" y="0"/>
                  </a:lnTo>
                  <a:lnTo>
                    <a:pt x="6153912" y="2668524"/>
                  </a:lnTo>
                  <a:lnTo>
                    <a:pt x="0" y="2668524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535924" y="385064"/>
            <a:ext cx="61760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0" dirty="0"/>
              <a:t>9.</a:t>
            </a:r>
            <a:r>
              <a:rPr sz="3600" spc="-100" dirty="0"/>
              <a:t> </a:t>
            </a:r>
            <a:r>
              <a:rPr sz="3600" spc="170" dirty="0"/>
              <a:t>RoboParade</a:t>
            </a:r>
            <a:r>
              <a:rPr sz="3600" spc="-110" dirty="0"/>
              <a:t> </a:t>
            </a:r>
            <a:r>
              <a:rPr sz="3600" spc="375" dirty="0"/>
              <a:t>Judging</a:t>
            </a:r>
            <a:r>
              <a:rPr sz="3600" spc="-100" dirty="0"/>
              <a:t> </a:t>
            </a:r>
            <a:r>
              <a:rPr sz="3600" spc="80" dirty="0"/>
              <a:t>Rubric</a:t>
            </a:r>
            <a:endParaRPr sz="3600"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8" name="object 8"/>
          <p:cNvSpPr txBox="1"/>
          <p:nvPr/>
        </p:nvSpPr>
        <p:spPr>
          <a:xfrm>
            <a:off x="7116016" y="579077"/>
            <a:ext cx="42392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https://www.robofest.net/images/2526/RoboParade2026</a:t>
            </a:r>
            <a:r>
              <a:rPr sz="1400" u="none" spc="-10" dirty="0">
                <a:latin typeface="Calibri"/>
                <a:cs typeface="Calibri"/>
                <a:hlinkClick r:id="rId4"/>
              </a:rPr>
              <a:t> 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Rubric.pdf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01349" y="5978170"/>
            <a:ext cx="3199765" cy="2489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50" dirty="0">
                <a:latin typeface="Arial"/>
                <a:cs typeface="Arial"/>
              </a:rPr>
              <a:t>Send questions</a:t>
            </a:r>
            <a:r>
              <a:rPr sz="1450" spc="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to:</a:t>
            </a:r>
            <a:r>
              <a:rPr sz="1450" spc="1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  <a:hlinkClick r:id="rId2"/>
              </a:rPr>
              <a:t>robofest@LTU.edu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913888" y="2450592"/>
            <a:ext cx="3282950" cy="2673350"/>
            <a:chOff x="2913888" y="2450592"/>
            <a:chExt cx="3282950" cy="267335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13888" y="2682240"/>
              <a:ext cx="2278379" cy="244144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133086" y="2456688"/>
              <a:ext cx="2057400" cy="1094740"/>
            </a:xfrm>
            <a:custGeom>
              <a:avLst/>
              <a:gdLst/>
              <a:ahLst/>
              <a:cxnLst/>
              <a:rect l="l" t="t" r="r" b="b"/>
              <a:pathLst>
                <a:path w="2057400" h="1094739">
                  <a:moveTo>
                    <a:pt x="1086142" y="0"/>
                  </a:moveTo>
                  <a:lnTo>
                    <a:pt x="986523" y="1612"/>
                  </a:lnTo>
                  <a:lnTo>
                    <a:pt x="938326" y="4826"/>
                  </a:lnTo>
                  <a:lnTo>
                    <a:pt x="890117" y="9652"/>
                  </a:lnTo>
                  <a:lnTo>
                    <a:pt x="842721" y="15278"/>
                  </a:lnTo>
                  <a:lnTo>
                    <a:pt x="796937" y="20104"/>
                  </a:lnTo>
                  <a:lnTo>
                    <a:pt x="708558" y="36982"/>
                  </a:lnTo>
                  <a:lnTo>
                    <a:pt x="664375" y="46634"/>
                  </a:lnTo>
                  <a:lnTo>
                    <a:pt x="623404" y="56273"/>
                  </a:lnTo>
                  <a:lnTo>
                    <a:pt x="582434" y="67538"/>
                  </a:lnTo>
                  <a:lnTo>
                    <a:pt x="543064" y="80403"/>
                  </a:lnTo>
                  <a:lnTo>
                    <a:pt x="505307" y="93268"/>
                  </a:lnTo>
                  <a:lnTo>
                    <a:pt x="467550" y="107734"/>
                  </a:lnTo>
                  <a:lnTo>
                    <a:pt x="399275" y="136677"/>
                  </a:lnTo>
                  <a:lnTo>
                    <a:pt x="336613" y="170446"/>
                  </a:lnTo>
                  <a:lnTo>
                    <a:pt x="281178" y="206629"/>
                  </a:lnTo>
                  <a:lnTo>
                    <a:pt x="231368" y="246024"/>
                  </a:lnTo>
                  <a:lnTo>
                    <a:pt x="191198" y="287832"/>
                  </a:lnTo>
                  <a:lnTo>
                    <a:pt x="158267" y="329641"/>
                  </a:lnTo>
                  <a:lnTo>
                    <a:pt x="134162" y="375462"/>
                  </a:lnTo>
                  <a:lnTo>
                    <a:pt x="119697" y="422897"/>
                  </a:lnTo>
                  <a:lnTo>
                    <a:pt x="114884" y="470331"/>
                  </a:lnTo>
                  <a:lnTo>
                    <a:pt x="115684" y="490435"/>
                  </a:lnTo>
                  <a:lnTo>
                    <a:pt x="122110" y="530631"/>
                  </a:lnTo>
                  <a:lnTo>
                    <a:pt x="136575" y="570026"/>
                  </a:lnTo>
                  <a:lnTo>
                    <a:pt x="157454" y="607822"/>
                  </a:lnTo>
                  <a:lnTo>
                    <a:pt x="200037" y="663295"/>
                  </a:lnTo>
                  <a:lnTo>
                    <a:pt x="236994" y="699477"/>
                  </a:lnTo>
                  <a:lnTo>
                    <a:pt x="279565" y="733234"/>
                  </a:lnTo>
                  <a:lnTo>
                    <a:pt x="328574" y="766203"/>
                  </a:lnTo>
                  <a:lnTo>
                    <a:pt x="0" y="1094232"/>
                  </a:lnTo>
                  <a:lnTo>
                    <a:pt x="612165" y="881176"/>
                  </a:lnTo>
                  <a:lnTo>
                    <a:pt x="666788" y="895642"/>
                  </a:lnTo>
                  <a:lnTo>
                    <a:pt x="723823" y="907707"/>
                  </a:lnTo>
                  <a:lnTo>
                    <a:pt x="781672" y="917359"/>
                  </a:lnTo>
                  <a:lnTo>
                    <a:pt x="841121" y="926198"/>
                  </a:lnTo>
                  <a:lnTo>
                    <a:pt x="901369" y="932624"/>
                  </a:lnTo>
                  <a:lnTo>
                    <a:pt x="962418" y="938263"/>
                  </a:lnTo>
                  <a:lnTo>
                    <a:pt x="1023480" y="940663"/>
                  </a:lnTo>
                  <a:lnTo>
                    <a:pt x="1086142" y="941476"/>
                  </a:lnTo>
                  <a:lnTo>
                    <a:pt x="1135951" y="940663"/>
                  </a:lnTo>
                  <a:lnTo>
                    <a:pt x="1185760" y="939063"/>
                  </a:lnTo>
                  <a:lnTo>
                    <a:pt x="1233157" y="935850"/>
                  </a:lnTo>
                  <a:lnTo>
                    <a:pt x="1281353" y="931824"/>
                  </a:lnTo>
                  <a:lnTo>
                    <a:pt x="1374546" y="920572"/>
                  </a:lnTo>
                  <a:lnTo>
                    <a:pt x="1464525" y="904494"/>
                  </a:lnTo>
                  <a:lnTo>
                    <a:pt x="1507096" y="895642"/>
                  </a:lnTo>
                  <a:lnTo>
                    <a:pt x="1548879" y="885190"/>
                  </a:lnTo>
                  <a:lnTo>
                    <a:pt x="1589049" y="873937"/>
                  </a:lnTo>
                  <a:lnTo>
                    <a:pt x="1628406" y="861072"/>
                  </a:lnTo>
                  <a:lnTo>
                    <a:pt x="1703920" y="834542"/>
                  </a:lnTo>
                  <a:lnTo>
                    <a:pt x="1739265" y="819264"/>
                  </a:lnTo>
                  <a:lnTo>
                    <a:pt x="1804339" y="787908"/>
                  </a:lnTo>
                  <a:lnTo>
                    <a:pt x="1863788" y="752538"/>
                  </a:lnTo>
                  <a:lnTo>
                    <a:pt x="1916010" y="714743"/>
                  </a:lnTo>
                  <a:lnTo>
                    <a:pt x="1960994" y="675347"/>
                  </a:lnTo>
                  <a:lnTo>
                    <a:pt x="1997951" y="632739"/>
                  </a:lnTo>
                  <a:lnTo>
                    <a:pt x="2026869" y="588518"/>
                  </a:lnTo>
                  <a:lnTo>
                    <a:pt x="2046147" y="542696"/>
                  </a:lnTo>
                  <a:lnTo>
                    <a:pt x="2055799" y="494449"/>
                  </a:lnTo>
                  <a:lnTo>
                    <a:pt x="2057400" y="470331"/>
                  </a:lnTo>
                  <a:lnTo>
                    <a:pt x="2055799" y="446214"/>
                  </a:lnTo>
                  <a:lnTo>
                    <a:pt x="2046147" y="398780"/>
                  </a:lnTo>
                  <a:lnTo>
                    <a:pt x="2026869" y="352958"/>
                  </a:lnTo>
                  <a:lnTo>
                    <a:pt x="1997951" y="307924"/>
                  </a:lnTo>
                  <a:lnTo>
                    <a:pt x="1960994" y="266928"/>
                  </a:lnTo>
                  <a:lnTo>
                    <a:pt x="1891106" y="206629"/>
                  </a:lnTo>
                  <a:lnTo>
                    <a:pt x="1834870" y="170446"/>
                  </a:lnTo>
                  <a:lnTo>
                    <a:pt x="1773008" y="136677"/>
                  </a:lnTo>
                  <a:lnTo>
                    <a:pt x="1666963" y="93268"/>
                  </a:lnTo>
                  <a:lnTo>
                    <a:pt x="1589049" y="67538"/>
                  </a:lnTo>
                  <a:lnTo>
                    <a:pt x="1548879" y="56273"/>
                  </a:lnTo>
                  <a:lnTo>
                    <a:pt x="1464525" y="36982"/>
                  </a:lnTo>
                  <a:lnTo>
                    <a:pt x="1374546" y="20104"/>
                  </a:lnTo>
                  <a:lnTo>
                    <a:pt x="1328750" y="15278"/>
                  </a:lnTo>
                  <a:lnTo>
                    <a:pt x="1281353" y="9652"/>
                  </a:lnTo>
                  <a:lnTo>
                    <a:pt x="1233157" y="4826"/>
                  </a:lnTo>
                  <a:lnTo>
                    <a:pt x="1185760" y="1612"/>
                  </a:lnTo>
                  <a:lnTo>
                    <a:pt x="108614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33086" y="2456688"/>
              <a:ext cx="2057400" cy="1094740"/>
            </a:xfrm>
            <a:custGeom>
              <a:avLst/>
              <a:gdLst/>
              <a:ahLst/>
              <a:cxnLst/>
              <a:rect l="l" t="t" r="r" b="b"/>
              <a:pathLst>
                <a:path w="2057400" h="1094739">
                  <a:moveTo>
                    <a:pt x="328574" y="766203"/>
                  </a:moveTo>
                  <a:lnTo>
                    <a:pt x="303669" y="749325"/>
                  </a:lnTo>
                  <a:lnTo>
                    <a:pt x="279565" y="733234"/>
                  </a:lnTo>
                  <a:lnTo>
                    <a:pt x="257873" y="717156"/>
                  </a:lnTo>
                  <a:lnTo>
                    <a:pt x="217716" y="681786"/>
                  </a:lnTo>
                  <a:lnTo>
                    <a:pt x="184772" y="644804"/>
                  </a:lnTo>
                  <a:lnTo>
                    <a:pt x="157454" y="607822"/>
                  </a:lnTo>
                  <a:lnTo>
                    <a:pt x="136575" y="570026"/>
                  </a:lnTo>
                  <a:lnTo>
                    <a:pt x="122110" y="530631"/>
                  </a:lnTo>
                  <a:lnTo>
                    <a:pt x="115684" y="490435"/>
                  </a:lnTo>
                  <a:lnTo>
                    <a:pt x="114884" y="470331"/>
                  </a:lnTo>
                  <a:lnTo>
                    <a:pt x="115684" y="446214"/>
                  </a:lnTo>
                  <a:lnTo>
                    <a:pt x="125323" y="398780"/>
                  </a:lnTo>
                  <a:lnTo>
                    <a:pt x="145415" y="352958"/>
                  </a:lnTo>
                  <a:lnTo>
                    <a:pt x="173532" y="307924"/>
                  </a:lnTo>
                  <a:lnTo>
                    <a:pt x="210477" y="266928"/>
                  </a:lnTo>
                  <a:lnTo>
                    <a:pt x="255473" y="226720"/>
                  </a:lnTo>
                  <a:lnTo>
                    <a:pt x="308495" y="188137"/>
                  </a:lnTo>
                  <a:lnTo>
                    <a:pt x="367131" y="153568"/>
                  </a:lnTo>
                  <a:lnTo>
                    <a:pt x="433006" y="121399"/>
                  </a:lnTo>
                  <a:lnTo>
                    <a:pt x="505307" y="93268"/>
                  </a:lnTo>
                  <a:lnTo>
                    <a:pt x="543064" y="80403"/>
                  </a:lnTo>
                  <a:lnTo>
                    <a:pt x="582434" y="67538"/>
                  </a:lnTo>
                  <a:lnTo>
                    <a:pt x="623404" y="56273"/>
                  </a:lnTo>
                  <a:lnTo>
                    <a:pt x="664375" y="46634"/>
                  </a:lnTo>
                  <a:lnTo>
                    <a:pt x="708558" y="36982"/>
                  </a:lnTo>
                  <a:lnTo>
                    <a:pt x="796937" y="20104"/>
                  </a:lnTo>
                  <a:lnTo>
                    <a:pt x="842721" y="15278"/>
                  </a:lnTo>
                  <a:lnTo>
                    <a:pt x="890117" y="9652"/>
                  </a:lnTo>
                  <a:lnTo>
                    <a:pt x="938326" y="4826"/>
                  </a:lnTo>
                  <a:lnTo>
                    <a:pt x="986523" y="1612"/>
                  </a:lnTo>
                  <a:lnTo>
                    <a:pt x="1035532" y="800"/>
                  </a:lnTo>
                  <a:lnTo>
                    <a:pt x="1086142" y="0"/>
                  </a:lnTo>
                  <a:lnTo>
                    <a:pt x="1135951" y="800"/>
                  </a:lnTo>
                  <a:lnTo>
                    <a:pt x="1185760" y="1612"/>
                  </a:lnTo>
                  <a:lnTo>
                    <a:pt x="1233157" y="4826"/>
                  </a:lnTo>
                  <a:lnTo>
                    <a:pt x="1281353" y="9652"/>
                  </a:lnTo>
                  <a:lnTo>
                    <a:pt x="1328750" y="15278"/>
                  </a:lnTo>
                  <a:lnTo>
                    <a:pt x="1374546" y="20104"/>
                  </a:lnTo>
                  <a:lnTo>
                    <a:pt x="1464525" y="36982"/>
                  </a:lnTo>
                  <a:lnTo>
                    <a:pt x="1507096" y="46634"/>
                  </a:lnTo>
                  <a:lnTo>
                    <a:pt x="1548879" y="56273"/>
                  </a:lnTo>
                  <a:lnTo>
                    <a:pt x="1589049" y="67538"/>
                  </a:lnTo>
                  <a:lnTo>
                    <a:pt x="1628406" y="80403"/>
                  </a:lnTo>
                  <a:lnTo>
                    <a:pt x="1666963" y="93268"/>
                  </a:lnTo>
                  <a:lnTo>
                    <a:pt x="1703920" y="107734"/>
                  </a:lnTo>
                  <a:lnTo>
                    <a:pt x="1739265" y="121399"/>
                  </a:lnTo>
                  <a:lnTo>
                    <a:pt x="1804339" y="153568"/>
                  </a:lnTo>
                  <a:lnTo>
                    <a:pt x="1863788" y="188137"/>
                  </a:lnTo>
                  <a:lnTo>
                    <a:pt x="1916010" y="226720"/>
                  </a:lnTo>
                  <a:lnTo>
                    <a:pt x="1940115" y="246024"/>
                  </a:lnTo>
                  <a:lnTo>
                    <a:pt x="1980272" y="287832"/>
                  </a:lnTo>
                  <a:lnTo>
                    <a:pt x="2013216" y="329641"/>
                  </a:lnTo>
                  <a:lnTo>
                    <a:pt x="2037321" y="375462"/>
                  </a:lnTo>
                  <a:lnTo>
                    <a:pt x="2051773" y="422897"/>
                  </a:lnTo>
                  <a:lnTo>
                    <a:pt x="2057400" y="470331"/>
                  </a:lnTo>
                  <a:lnTo>
                    <a:pt x="2055799" y="494449"/>
                  </a:lnTo>
                  <a:lnTo>
                    <a:pt x="2046147" y="542696"/>
                  </a:lnTo>
                  <a:lnTo>
                    <a:pt x="2026869" y="588518"/>
                  </a:lnTo>
                  <a:lnTo>
                    <a:pt x="1997951" y="632739"/>
                  </a:lnTo>
                  <a:lnTo>
                    <a:pt x="1960994" y="675347"/>
                  </a:lnTo>
                  <a:lnTo>
                    <a:pt x="1916010" y="714743"/>
                  </a:lnTo>
                  <a:lnTo>
                    <a:pt x="1863788" y="752538"/>
                  </a:lnTo>
                  <a:lnTo>
                    <a:pt x="1804339" y="787908"/>
                  </a:lnTo>
                  <a:lnTo>
                    <a:pt x="1739265" y="819264"/>
                  </a:lnTo>
                  <a:lnTo>
                    <a:pt x="1703920" y="834542"/>
                  </a:lnTo>
                  <a:lnTo>
                    <a:pt x="1666963" y="847407"/>
                  </a:lnTo>
                  <a:lnTo>
                    <a:pt x="1628406" y="861072"/>
                  </a:lnTo>
                  <a:lnTo>
                    <a:pt x="1589049" y="873937"/>
                  </a:lnTo>
                  <a:lnTo>
                    <a:pt x="1548879" y="885190"/>
                  </a:lnTo>
                  <a:lnTo>
                    <a:pt x="1507096" y="895642"/>
                  </a:lnTo>
                  <a:lnTo>
                    <a:pt x="1464525" y="904494"/>
                  </a:lnTo>
                  <a:lnTo>
                    <a:pt x="1374546" y="920572"/>
                  </a:lnTo>
                  <a:lnTo>
                    <a:pt x="1328750" y="926198"/>
                  </a:lnTo>
                  <a:lnTo>
                    <a:pt x="1281353" y="931824"/>
                  </a:lnTo>
                  <a:lnTo>
                    <a:pt x="1233157" y="935850"/>
                  </a:lnTo>
                  <a:lnTo>
                    <a:pt x="1185760" y="939063"/>
                  </a:lnTo>
                  <a:lnTo>
                    <a:pt x="1135951" y="940663"/>
                  </a:lnTo>
                  <a:lnTo>
                    <a:pt x="1086142" y="941476"/>
                  </a:lnTo>
                  <a:lnTo>
                    <a:pt x="1023480" y="940663"/>
                  </a:lnTo>
                  <a:lnTo>
                    <a:pt x="962418" y="938263"/>
                  </a:lnTo>
                  <a:lnTo>
                    <a:pt x="901369" y="932624"/>
                  </a:lnTo>
                  <a:lnTo>
                    <a:pt x="841121" y="926198"/>
                  </a:lnTo>
                  <a:lnTo>
                    <a:pt x="781672" y="917359"/>
                  </a:lnTo>
                  <a:lnTo>
                    <a:pt x="723823" y="907707"/>
                  </a:lnTo>
                  <a:lnTo>
                    <a:pt x="666788" y="895642"/>
                  </a:lnTo>
                  <a:lnTo>
                    <a:pt x="612165" y="881176"/>
                  </a:lnTo>
                  <a:lnTo>
                    <a:pt x="0" y="1094232"/>
                  </a:lnTo>
                  <a:lnTo>
                    <a:pt x="328574" y="766203"/>
                  </a:lnTo>
                  <a:close/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753662" y="2709104"/>
            <a:ext cx="10452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Georgia"/>
                <a:cs typeface="Georgia"/>
              </a:rPr>
              <a:t>Questions?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84390" y="2509098"/>
            <a:ext cx="38811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RoboParade</a:t>
            </a:r>
            <a:r>
              <a:rPr sz="2000" u="sng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Committee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Members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84390" y="2813898"/>
            <a:ext cx="2258060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Pam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Sparks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(Chair) </a:t>
            </a:r>
            <a:r>
              <a:rPr sz="2000" dirty="0">
                <a:latin typeface="Arial"/>
                <a:cs typeface="Arial"/>
              </a:rPr>
              <a:t>Katie</a:t>
            </a:r>
            <a:r>
              <a:rPr sz="2000" spc="-25" dirty="0">
                <a:latin typeface="Arial"/>
                <a:cs typeface="Arial"/>
              </a:rPr>
              <a:t> Bis</a:t>
            </a:r>
            <a:endParaRPr sz="2000">
              <a:latin typeface="Arial"/>
              <a:cs typeface="Arial"/>
            </a:endParaRPr>
          </a:p>
          <a:p>
            <a:pPr marL="12700" marR="14478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Stephanie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Broddie </a:t>
            </a:r>
            <a:r>
              <a:rPr sz="2000" dirty="0">
                <a:latin typeface="Arial"/>
                <a:cs typeface="Arial"/>
              </a:rPr>
              <a:t>Lori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Root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Anne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Ruch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20796" y="455676"/>
            <a:ext cx="4709159" cy="917435"/>
          </a:xfrm>
          <a:prstGeom prst="rect">
            <a:avLst/>
          </a:prstGeom>
        </p:spPr>
      </p:pic>
      <p:sp>
        <p:nvSpPr>
          <p:cNvPr id="11" name="object 11" descr="$PPTXTitle"/>
          <p:cNvSpPr txBox="1">
            <a:spLocks noGrp="1"/>
          </p:cNvSpPr>
          <p:nvPr>
            <p:ph type="title"/>
          </p:nvPr>
        </p:nvSpPr>
        <p:spPr>
          <a:xfrm>
            <a:off x="2672694" y="1813367"/>
            <a:ext cx="60077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75" dirty="0"/>
              <a:t>Little</a:t>
            </a:r>
            <a:r>
              <a:rPr sz="4000" spc="-95" dirty="0"/>
              <a:t> </a:t>
            </a:r>
            <a:r>
              <a:rPr sz="4000" spc="105" dirty="0"/>
              <a:t>Robots,</a:t>
            </a:r>
            <a:r>
              <a:rPr sz="4000" spc="-90" dirty="0"/>
              <a:t> </a:t>
            </a:r>
            <a:r>
              <a:rPr sz="4000" spc="270" dirty="0"/>
              <a:t>Big</a:t>
            </a:r>
            <a:r>
              <a:rPr sz="4000" spc="-105" dirty="0"/>
              <a:t> </a:t>
            </a:r>
            <a:r>
              <a:rPr sz="4000" spc="285" dirty="0"/>
              <a:t>Missions</a:t>
            </a:r>
            <a:endParaRPr sz="4000"/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0" dirty="0">
                <a:solidFill>
                  <a:srgbClr val="001F5F"/>
                </a:solidFill>
              </a:rPr>
              <a:t>1.</a:t>
            </a:r>
            <a:r>
              <a:rPr sz="3600" spc="-100" dirty="0">
                <a:solidFill>
                  <a:srgbClr val="001F5F"/>
                </a:solidFill>
              </a:rPr>
              <a:t> </a:t>
            </a:r>
            <a:r>
              <a:rPr sz="3600" spc="170" dirty="0">
                <a:solidFill>
                  <a:srgbClr val="001F5F"/>
                </a:solidFill>
              </a:rPr>
              <a:t>RoboParade</a:t>
            </a:r>
            <a:r>
              <a:rPr sz="3600" spc="-110" dirty="0">
                <a:solidFill>
                  <a:srgbClr val="001F5F"/>
                </a:solidFill>
              </a:rPr>
              <a:t> </a:t>
            </a:r>
            <a:r>
              <a:rPr sz="3600" spc="-10" dirty="0">
                <a:solidFill>
                  <a:srgbClr val="001F5F"/>
                </a:solidFill>
              </a:rPr>
              <a:t>Overview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dirty="0"/>
              <a:t>Learning</a:t>
            </a:r>
            <a:r>
              <a:rPr spc="-85" dirty="0"/>
              <a:t> </a:t>
            </a:r>
            <a:r>
              <a:rPr spc="-10" dirty="0"/>
              <a:t>Objectives:</a:t>
            </a:r>
          </a:p>
          <a:p>
            <a:pPr marL="194945" indent="-182245">
              <a:lnSpc>
                <a:spcPct val="100000"/>
              </a:lnSpc>
              <a:spcBef>
                <a:spcPts val="605"/>
              </a:spcBef>
              <a:buChar char="•"/>
              <a:tabLst>
                <a:tab pos="194945" algn="l"/>
              </a:tabLst>
            </a:pPr>
            <a:r>
              <a:rPr lang="es-MX" sz="1800" b="0" dirty="0">
                <a:latin typeface="Arial"/>
                <a:cs typeface="Arial"/>
              </a:rPr>
              <a:t>Aprendizaje STEAM con Artes y Diseño</a:t>
            </a:r>
          </a:p>
          <a:p>
            <a:pPr marL="194945" indent="-182245">
              <a:lnSpc>
                <a:spcPct val="100000"/>
              </a:lnSpc>
              <a:spcBef>
                <a:spcPts val="605"/>
              </a:spcBef>
              <a:buChar char="•"/>
              <a:tabLst>
                <a:tab pos="194945" algn="l"/>
              </a:tabLst>
            </a:pPr>
            <a:r>
              <a:rPr lang="es-MX" sz="1800" b="0" dirty="0">
                <a:latin typeface="Arial"/>
                <a:cs typeface="Arial"/>
              </a:rPr>
              <a:t>Creatividad artística</a:t>
            </a:r>
          </a:p>
          <a:p>
            <a:pPr marL="194945" indent="-182245">
              <a:lnSpc>
                <a:spcPct val="100000"/>
              </a:lnSpc>
              <a:spcBef>
                <a:spcPts val="605"/>
              </a:spcBef>
              <a:buChar char="•"/>
              <a:tabLst>
                <a:tab pos="194945" algn="l"/>
              </a:tabLst>
            </a:pPr>
            <a:r>
              <a:rPr lang="es-MX" sz="1800" b="0" dirty="0">
                <a:latin typeface="Arial"/>
                <a:cs typeface="Arial"/>
              </a:rPr>
              <a:t>Seguimiento de línea autónomo</a:t>
            </a:r>
          </a:p>
          <a:p>
            <a:pPr marL="194945" indent="-182245">
              <a:lnSpc>
                <a:spcPct val="100000"/>
              </a:lnSpc>
              <a:spcBef>
                <a:spcPts val="605"/>
              </a:spcBef>
              <a:buChar char="•"/>
              <a:tabLst>
                <a:tab pos="194945" algn="l"/>
              </a:tabLst>
            </a:pPr>
            <a:r>
              <a:rPr lang="es-MX" sz="1800" b="0" dirty="0">
                <a:latin typeface="Arial"/>
                <a:cs typeface="Arial"/>
              </a:rPr>
              <a:t>Lógica básica de programación informática</a:t>
            </a:r>
          </a:p>
          <a:p>
            <a:pPr marL="194945" indent="-182245">
              <a:lnSpc>
                <a:spcPct val="100000"/>
              </a:lnSpc>
              <a:spcBef>
                <a:spcPts val="605"/>
              </a:spcBef>
              <a:buChar char="•"/>
              <a:tabLst>
                <a:tab pos="194945" algn="l"/>
              </a:tabLst>
            </a:pPr>
            <a:r>
              <a:rPr lang="es-MX" sz="1800" b="0" dirty="0">
                <a:latin typeface="Arial"/>
                <a:cs typeface="Arial"/>
              </a:rPr>
              <a:t>Detección de objetos y parada y reinicio autónomos</a:t>
            </a:r>
          </a:p>
          <a:p>
            <a:pPr marL="194945" indent="-182245">
              <a:lnSpc>
                <a:spcPct val="100000"/>
              </a:lnSpc>
              <a:spcBef>
                <a:spcPts val="605"/>
              </a:spcBef>
              <a:buChar char="•"/>
              <a:tabLst>
                <a:tab pos="194945" algn="l"/>
              </a:tabLst>
            </a:pPr>
            <a:r>
              <a:rPr lang="es-MX" sz="1800" b="0" dirty="0">
                <a:latin typeface="Arial"/>
                <a:cs typeface="Arial"/>
              </a:rPr>
              <a:t>Adaptación a las condiciones ambientales</a:t>
            </a:r>
          </a:p>
          <a:p>
            <a:pPr marL="194945" indent="-182245">
              <a:lnSpc>
                <a:spcPct val="100000"/>
              </a:lnSpc>
              <a:spcBef>
                <a:spcPts val="605"/>
              </a:spcBef>
              <a:buChar char="•"/>
              <a:tabLst>
                <a:tab pos="194945" algn="l"/>
              </a:tabLst>
            </a:pPr>
            <a:r>
              <a:rPr lang="es-MX" sz="1800" b="0" dirty="0">
                <a:latin typeface="Arial"/>
                <a:cs typeface="Arial"/>
              </a:rPr>
              <a:t>Resolución de problemas</a:t>
            </a:r>
          </a:p>
          <a:p>
            <a:pPr marL="194945" indent="-182245">
              <a:lnSpc>
                <a:spcPct val="100000"/>
              </a:lnSpc>
              <a:spcBef>
                <a:spcPts val="605"/>
              </a:spcBef>
              <a:buChar char="•"/>
              <a:tabLst>
                <a:tab pos="194945" algn="l"/>
              </a:tabLst>
            </a:pPr>
            <a:r>
              <a:rPr lang="es-MX" sz="1800" b="0" dirty="0">
                <a:latin typeface="Arial"/>
                <a:cs typeface="Arial"/>
              </a:rPr>
              <a:t>Habilidades de presentación y comunicación</a:t>
            </a:r>
          </a:p>
          <a:p>
            <a:pPr marL="194945" indent="-182245">
              <a:lnSpc>
                <a:spcPct val="100000"/>
              </a:lnSpc>
              <a:spcBef>
                <a:spcPts val="605"/>
              </a:spcBef>
              <a:buChar char="•"/>
              <a:tabLst>
                <a:tab pos="194945" algn="l"/>
              </a:tabLst>
            </a:pPr>
            <a:r>
              <a:rPr lang="es-MX" sz="1800" b="0" dirty="0">
                <a:latin typeface="Arial"/>
                <a:cs typeface="Arial"/>
              </a:rPr>
              <a:t>Habilidades de trabajo en equipo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xfrm>
            <a:off x="6205204" y="685800"/>
            <a:ext cx="5311775" cy="512704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lang="es-MX" spc="-10" dirty="0"/>
              <a:t>Sinopsis:</a:t>
            </a: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lang="es-MX" spc="-10" dirty="0"/>
              <a:t>Una competencia de categoría abierta, que se llevará a cabo en el Campeonato Mundial </a:t>
            </a:r>
            <a:r>
              <a:rPr lang="es-MX" spc="-10" dirty="0" err="1"/>
              <a:t>Robofest</a:t>
            </a:r>
            <a:r>
              <a:rPr lang="es-MX" spc="-10" dirty="0"/>
              <a:t>.</a:t>
            </a: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lang="es-MX" spc="-10" dirty="0"/>
              <a:t>Los eventos locales también pueden albergar el </a:t>
            </a:r>
            <a:r>
              <a:rPr lang="es-MX" spc="-10" dirty="0" err="1"/>
              <a:t>RoboParade</a:t>
            </a:r>
            <a:r>
              <a:rPr lang="es-MX" spc="-10" dirty="0"/>
              <a:t> (los equipos deben volver a inscribirse para el Campeonato Mundial).</a:t>
            </a: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lang="es-MX" spc="-10" dirty="0"/>
              <a:t>Carros robóticos totalmente autónomos construidos y programados por estudiantes participantes.</a:t>
            </a: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lang="es-MX" spc="-10" dirty="0"/>
              <a:t>Programados para seguir una ruta de desfile interior (línea negra) mientras detectan un robot frente a ellos y se detienen, reiniciándose al pasar.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0" dirty="0"/>
              <a:t>2.</a:t>
            </a:r>
            <a:r>
              <a:rPr sz="3600" spc="-95" dirty="0"/>
              <a:t> </a:t>
            </a:r>
            <a:r>
              <a:rPr sz="3600" spc="170" dirty="0"/>
              <a:t>RoboParade</a:t>
            </a:r>
            <a:r>
              <a:rPr sz="3600" spc="-105" dirty="0"/>
              <a:t> </a:t>
            </a:r>
            <a:r>
              <a:rPr sz="3600" spc="204" dirty="0"/>
              <a:t>2026</a:t>
            </a:r>
            <a:r>
              <a:rPr sz="3600" spc="-80" dirty="0"/>
              <a:t> </a:t>
            </a:r>
            <a:r>
              <a:rPr sz="3600" spc="145" dirty="0"/>
              <a:t>Theme</a:t>
            </a:r>
            <a:endParaRPr sz="360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2090404" y="1387646"/>
            <a:ext cx="78867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Robofest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World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Championship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2026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theme: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58272" y="2936030"/>
            <a:ext cx="69519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>
                <a:solidFill>
                  <a:srgbClr val="FF0000"/>
                </a:solidFill>
                <a:latin typeface="Arial Black"/>
                <a:cs typeface="Arial Black"/>
              </a:rPr>
              <a:t>The</a:t>
            </a:r>
            <a:r>
              <a:rPr sz="4800" spc="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4800" dirty="0">
                <a:solidFill>
                  <a:srgbClr val="FF0000"/>
                </a:solidFill>
                <a:latin typeface="Arial Black"/>
                <a:cs typeface="Arial Black"/>
              </a:rPr>
              <a:t>Animal</a:t>
            </a:r>
            <a:r>
              <a:rPr sz="4800" spc="2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4800" spc="-10" dirty="0">
                <a:solidFill>
                  <a:srgbClr val="FF0000"/>
                </a:solidFill>
                <a:latin typeface="Arial Black"/>
                <a:cs typeface="Arial Black"/>
              </a:rPr>
              <a:t>Kingdom</a:t>
            </a:r>
            <a:endParaRPr sz="480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46436" y="4892846"/>
            <a:ext cx="73755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Local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hosts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may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choose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their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own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theme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0" dirty="0"/>
              <a:t>3.</a:t>
            </a:r>
            <a:r>
              <a:rPr sz="3600" spc="-95" dirty="0"/>
              <a:t> </a:t>
            </a:r>
            <a:r>
              <a:rPr sz="3600" spc="185" dirty="0"/>
              <a:t>Age</a:t>
            </a:r>
            <a:r>
              <a:rPr sz="3600" spc="-90" dirty="0"/>
              <a:t> </a:t>
            </a:r>
            <a:r>
              <a:rPr sz="3600" spc="90" dirty="0"/>
              <a:t>Division</a:t>
            </a:r>
            <a:r>
              <a:rPr sz="3600" spc="-100" dirty="0"/>
              <a:t> </a:t>
            </a:r>
            <a:r>
              <a:rPr sz="3600" spc="254" dirty="0"/>
              <a:t>and</a:t>
            </a:r>
            <a:r>
              <a:rPr sz="3600" spc="-105" dirty="0"/>
              <a:t> </a:t>
            </a:r>
            <a:r>
              <a:rPr sz="3600" spc="220" dirty="0"/>
              <a:t>Team</a:t>
            </a:r>
            <a:r>
              <a:rPr sz="3600" spc="-105" dirty="0"/>
              <a:t> </a:t>
            </a:r>
            <a:r>
              <a:rPr sz="3600" spc="229" dirty="0"/>
              <a:t>Size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627380" y="1313903"/>
            <a:ext cx="10877550" cy="342914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77825" indent="-365125">
              <a:lnSpc>
                <a:spcPct val="100000"/>
              </a:lnSpc>
              <a:spcBef>
                <a:spcPts val="700"/>
              </a:spcBef>
              <a:buSzPct val="80357"/>
              <a:buChar char="●"/>
              <a:tabLst>
                <a:tab pos="377825" algn="l"/>
              </a:tabLst>
            </a:pPr>
            <a:r>
              <a:rPr sz="2800" dirty="0">
                <a:latin typeface="Arial"/>
                <a:cs typeface="Arial"/>
              </a:rPr>
              <a:t>One</a:t>
            </a:r>
            <a:r>
              <a:rPr sz="2800" spc="-1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Division: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lang="es-MX" sz="2800" dirty="0">
                <a:latin typeface="Arial"/>
                <a:cs typeface="Arial"/>
              </a:rPr>
              <a:t>6-14 años</a:t>
            </a:r>
            <a:endParaRPr sz="2800" dirty="0">
              <a:latin typeface="Arial"/>
              <a:cs typeface="Arial"/>
            </a:endParaRPr>
          </a:p>
          <a:p>
            <a:pPr marL="377825" indent="-365125">
              <a:lnSpc>
                <a:spcPct val="100000"/>
              </a:lnSpc>
              <a:spcBef>
                <a:spcPts val="600"/>
              </a:spcBef>
              <a:buSzPct val="80357"/>
              <a:buChar char="●"/>
              <a:tabLst>
                <a:tab pos="377825" algn="l"/>
              </a:tabLst>
            </a:pPr>
            <a:r>
              <a:rPr sz="2800" spc="-60" dirty="0">
                <a:latin typeface="Arial"/>
                <a:cs typeface="Arial"/>
              </a:rPr>
              <a:t>Team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Size: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Maximum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five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(5)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members</a:t>
            </a:r>
            <a:endParaRPr sz="2800" dirty="0">
              <a:latin typeface="Arial"/>
              <a:cs typeface="Arial"/>
            </a:endParaRPr>
          </a:p>
          <a:p>
            <a:pPr marL="743585" lvl="1" indent="-365125">
              <a:lnSpc>
                <a:spcPct val="100000"/>
              </a:lnSpc>
              <a:spcBef>
                <a:spcPts val="615"/>
              </a:spcBef>
              <a:buFont typeface="Wingdings"/>
              <a:buChar char=""/>
              <a:tabLst>
                <a:tab pos="743585" algn="l"/>
              </a:tabLst>
            </a:pPr>
            <a:r>
              <a:rPr sz="2400" spc="-50" dirty="0">
                <a:latin typeface="Arial"/>
                <a:cs typeface="Arial"/>
              </a:rPr>
              <a:t>Teams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allowed,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but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will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receive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low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score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teamwork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category</a:t>
            </a:r>
            <a:endParaRPr sz="2400" dirty="0">
              <a:latin typeface="Arial"/>
              <a:cs typeface="Arial"/>
            </a:endParaRPr>
          </a:p>
          <a:p>
            <a:pPr marL="377825" indent="-365125">
              <a:lnSpc>
                <a:spcPct val="100000"/>
              </a:lnSpc>
              <a:spcBef>
                <a:spcPts val="585"/>
              </a:spcBef>
              <a:buSzPct val="80357"/>
              <a:buChar char="●"/>
              <a:tabLst>
                <a:tab pos="377825" algn="l"/>
              </a:tabLst>
            </a:pPr>
            <a:r>
              <a:rPr sz="2800" dirty="0">
                <a:latin typeface="Arial"/>
                <a:cs typeface="Arial"/>
              </a:rPr>
              <a:t>A</a:t>
            </a:r>
            <a:r>
              <a:rPr sz="2800" spc="-1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team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enter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only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robot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float</a:t>
            </a:r>
            <a:endParaRPr sz="2800" dirty="0">
              <a:latin typeface="Arial"/>
              <a:cs typeface="Arial"/>
            </a:endParaRPr>
          </a:p>
          <a:p>
            <a:pPr marL="377825" indent="-365125">
              <a:lnSpc>
                <a:spcPct val="100000"/>
              </a:lnSpc>
              <a:spcBef>
                <a:spcPts val="600"/>
              </a:spcBef>
              <a:buSzPct val="80357"/>
              <a:buChar char="●"/>
              <a:tabLst>
                <a:tab pos="377825" algn="l"/>
              </a:tabLst>
            </a:pPr>
            <a:r>
              <a:rPr sz="2800" spc="-55" dirty="0">
                <a:latin typeface="Arial"/>
                <a:cs typeface="Arial"/>
              </a:rPr>
              <a:t>Teams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review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abide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Robofest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2026</a:t>
            </a:r>
            <a:r>
              <a:rPr sz="2800" u="sng" spc="-6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8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General</a:t>
            </a:r>
            <a:r>
              <a:rPr sz="2800" u="sng" spc="-4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8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Rules</a:t>
            </a:r>
            <a:endParaRPr sz="2800" dirty="0">
              <a:latin typeface="Arial"/>
              <a:cs typeface="Arial"/>
            </a:endParaRPr>
          </a:p>
          <a:p>
            <a:pPr marL="378460" marR="233045" indent="-366395">
              <a:lnSpc>
                <a:spcPct val="100000"/>
              </a:lnSpc>
              <a:spcBef>
                <a:spcPts val="600"/>
              </a:spcBef>
              <a:buSzPct val="80357"/>
              <a:buChar char="●"/>
              <a:tabLst>
                <a:tab pos="378460" algn="l"/>
                <a:tab pos="2813685" algn="l"/>
              </a:tabLst>
            </a:pPr>
            <a:r>
              <a:rPr sz="2800" dirty="0">
                <a:latin typeface="Arial"/>
                <a:cs typeface="Arial"/>
                <a:hlinkClick r:id="rId3"/>
              </a:rPr>
              <a:t>Each</a:t>
            </a:r>
            <a:r>
              <a:rPr sz="2800" spc="-55" dirty="0">
                <a:latin typeface="Arial"/>
                <a:cs typeface="Arial"/>
                <a:hlinkClick r:id="rId3"/>
              </a:rPr>
              <a:t> </a:t>
            </a:r>
            <a:r>
              <a:rPr sz="2800" dirty="0">
                <a:latin typeface="Arial"/>
                <a:cs typeface="Arial"/>
                <a:hlinkClick r:id="rId3"/>
              </a:rPr>
              <a:t>team</a:t>
            </a:r>
            <a:r>
              <a:rPr sz="2800" spc="-60" dirty="0">
                <a:latin typeface="Arial"/>
                <a:cs typeface="Arial"/>
                <a:hlinkClick r:id="rId3"/>
              </a:rPr>
              <a:t> </a:t>
            </a:r>
            <a:r>
              <a:rPr sz="2800" dirty="0">
                <a:latin typeface="Arial"/>
                <a:cs typeface="Arial"/>
                <a:hlinkClick r:id="rId3"/>
              </a:rPr>
              <a:t>member</a:t>
            </a:r>
            <a:r>
              <a:rPr sz="2800" spc="-30" dirty="0">
                <a:latin typeface="Arial"/>
                <a:cs typeface="Arial"/>
                <a:hlinkClick r:id="rId3"/>
              </a:rPr>
              <a:t> </a:t>
            </a:r>
            <a:r>
              <a:rPr sz="2800" dirty="0">
                <a:latin typeface="Arial"/>
                <a:cs typeface="Arial"/>
                <a:hlinkClick r:id="rId3"/>
              </a:rPr>
              <a:t>must</a:t>
            </a:r>
            <a:r>
              <a:rPr sz="2800" spc="-55" dirty="0">
                <a:latin typeface="Arial"/>
                <a:cs typeface="Arial"/>
                <a:hlinkClick r:id="rId3"/>
              </a:rPr>
              <a:t> </a:t>
            </a:r>
            <a:r>
              <a:rPr sz="2800" dirty="0">
                <a:latin typeface="Arial"/>
                <a:cs typeface="Arial"/>
                <a:hlinkClick r:id="rId3"/>
              </a:rPr>
              <a:t>bring</a:t>
            </a:r>
            <a:r>
              <a:rPr sz="2800" spc="-55" dirty="0">
                <a:latin typeface="Arial"/>
                <a:cs typeface="Arial"/>
                <a:hlinkClick r:id="rId3"/>
              </a:rPr>
              <a:t> </a:t>
            </a:r>
            <a:r>
              <a:rPr sz="2800" dirty="0">
                <a:latin typeface="Arial"/>
                <a:cs typeface="Arial"/>
                <a:hlinkClick r:id="rId3"/>
              </a:rPr>
              <a:t>the</a:t>
            </a:r>
            <a:r>
              <a:rPr sz="2800" spc="-55" dirty="0">
                <a:latin typeface="Arial"/>
                <a:cs typeface="Arial"/>
                <a:hlinkClick r:id="rId3"/>
              </a:rPr>
              <a:t> </a:t>
            </a:r>
            <a:r>
              <a:rPr sz="2800" dirty="0">
                <a:latin typeface="Arial"/>
                <a:cs typeface="Arial"/>
                <a:hlinkClick r:id="rId3"/>
              </a:rPr>
              <a:t>signed</a:t>
            </a:r>
            <a:r>
              <a:rPr sz="2800" spc="-60" dirty="0">
                <a:latin typeface="Arial"/>
                <a:cs typeface="Arial"/>
                <a:hlinkClick r:id="rId3"/>
              </a:rPr>
              <a:t> </a:t>
            </a:r>
            <a:r>
              <a:rPr sz="28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Robofest</a:t>
            </a:r>
            <a:r>
              <a:rPr sz="2800" u="sng" spc="-5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Consent</a:t>
            </a:r>
            <a:r>
              <a:rPr sz="2800" u="sng" spc="-4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and</a:t>
            </a:r>
            <a:r>
              <a:rPr sz="2800" u="none" spc="-25" dirty="0">
                <a:solidFill>
                  <a:srgbClr val="0562C1"/>
                </a:solidFill>
                <a:latin typeface="Arial"/>
                <a:cs typeface="Arial"/>
                <a:hlinkClick r:id="rId3"/>
              </a:rPr>
              <a:t> </a:t>
            </a:r>
            <a:r>
              <a:rPr sz="28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Release</a:t>
            </a:r>
            <a:r>
              <a:rPr sz="2800" u="sng" spc="-7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28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3"/>
              </a:rPr>
              <a:t>Form</a:t>
            </a:r>
            <a:r>
              <a:rPr sz="2800" u="none" dirty="0">
                <a:solidFill>
                  <a:srgbClr val="0562C1"/>
                </a:solidFill>
                <a:latin typeface="Arial"/>
                <a:cs typeface="Arial"/>
                <a:hlinkClick r:id="rId3"/>
              </a:rPr>
              <a:t>	</a:t>
            </a:r>
            <a:r>
              <a:rPr sz="2800" u="none" dirty="0">
                <a:latin typeface="Arial"/>
                <a:cs typeface="Arial"/>
                <a:hlinkClick r:id="rId3"/>
              </a:rPr>
              <a:t>on</a:t>
            </a:r>
            <a:r>
              <a:rPr sz="2800" u="none" spc="-30" dirty="0">
                <a:latin typeface="Arial"/>
                <a:cs typeface="Arial"/>
                <a:hlinkClick r:id="rId3"/>
              </a:rPr>
              <a:t> </a:t>
            </a:r>
            <a:r>
              <a:rPr sz="2800" u="none" dirty="0">
                <a:latin typeface="Arial"/>
                <a:cs typeface="Arial"/>
                <a:hlinkClick r:id="rId3"/>
              </a:rPr>
              <a:t>the</a:t>
            </a:r>
            <a:r>
              <a:rPr sz="2800" u="none" spc="-30" dirty="0">
                <a:latin typeface="Arial"/>
                <a:cs typeface="Arial"/>
                <a:hlinkClick r:id="rId3"/>
              </a:rPr>
              <a:t> </a:t>
            </a:r>
            <a:r>
              <a:rPr sz="2800" u="none" dirty="0">
                <a:latin typeface="Arial"/>
                <a:cs typeface="Arial"/>
                <a:hlinkClick r:id="rId3"/>
              </a:rPr>
              <a:t>day</a:t>
            </a:r>
            <a:r>
              <a:rPr sz="2800" u="none" spc="-35" dirty="0">
                <a:latin typeface="Arial"/>
                <a:cs typeface="Arial"/>
                <a:hlinkClick r:id="rId3"/>
              </a:rPr>
              <a:t> </a:t>
            </a:r>
            <a:r>
              <a:rPr sz="2800" u="none" dirty="0">
                <a:latin typeface="Arial"/>
                <a:cs typeface="Arial"/>
                <a:hlinkClick r:id="rId3"/>
              </a:rPr>
              <a:t>of</a:t>
            </a:r>
            <a:r>
              <a:rPr sz="2800" u="none" spc="-30" dirty="0">
                <a:latin typeface="Arial"/>
                <a:cs typeface="Arial"/>
                <a:hlinkClick r:id="rId3"/>
              </a:rPr>
              <a:t> </a:t>
            </a:r>
            <a:r>
              <a:rPr sz="2800" u="none" dirty="0">
                <a:latin typeface="Arial"/>
                <a:cs typeface="Arial"/>
                <a:hlinkClick r:id="rId3"/>
              </a:rPr>
              <a:t>the</a:t>
            </a:r>
            <a:r>
              <a:rPr sz="2800" u="none" spc="-35" dirty="0">
                <a:latin typeface="Arial"/>
                <a:cs typeface="Arial"/>
                <a:hlinkClick r:id="rId3"/>
              </a:rPr>
              <a:t> </a:t>
            </a:r>
            <a:r>
              <a:rPr sz="2800" u="none" dirty="0">
                <a:latin typeface="Arial"/>
                <a:cs typeface="Arial"/>
                <a:hlinkClick r:id="rId3"/>
              </a:rPr>
              <a:t>event,</a:t>
            </a:r>
            <a:r>
              <a:rPr sz="2800" u="none" spc="-45" dirty="0">
                <a:latin typeface="Arial"/>
                <a:cs typeface="Arial"/>
                <a:hlinkClick r:id="rId3"/>
              </a:rPr>
              <a:t> </a:t>
            </a:r>
            <a:r>
              <a:rPr sz="2800" u="none" dirty="0">
                <a:latin typeface="Arial"/>
                <a:cs typeface="Arial"/>
                <a:hlinkClick r:id="rId3"/>
              </a:rPr>
              <a:t>if</a:t>
            </a:r>
            <a:r>
              <a:rPr sz="2800" u="none" spc="-40" dirty="0">
                <a:latin typeface="Arial"/>
                <a:cs typeface="Arial"/>
                <a:hlinkClick r:id="rId3"/>
              </a:rPr>
              <a:t> </a:t>
            </a:r>
            <a:r>
              <a:rPr sz="2800" u="none" dirty="0">
                <a:latin typeface="Arial"/>
                <a:cs typeface="Arial"/>
                <a:hlinkClick r:id="rId3"/>
              </a:rPr>
              <a:t>not</a:t>
            </a:r>
            <a:r>
              <a:rPr sz="2800" u="none" spc="-30" dirty="0">
                <a:latin typeface="Arial"/>
                <a:cs typeface="Arial"/>
                <a:hlinkClick r:id="rId3"/>
              </a:rPr>
              <a:t> </a:t>
            </a:r>
            <a:r>
              <a:rPr sz="2800" u="none" dirty="0">
                <a:latin typeface="Arial"/>
                <a:cs typeface="Arial"/>
                <a:hlinkClick r:id="rId3"/>
              </a:rPr>
              <a:t>completed</a:t>
            </a:r>
            <a:r>
              <a:rPr sz="2800" u="none" spc="-20" dirty="0">
                <a:latin typeface="Arial"/>
                <a:cs typeface="Arial"/>
                <a:hlinkClick r:id="rId3"/>
              </a:rPr>
              <a:t> on-line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24" y="0"/>
            <a:ext cx="107562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0" dirty="0"/>
              <a:t>4.</a:t>
            </a:r>
            <a:r>
              <a:rPr sz="3600" spc="-95" dirty="0"/>
              <a:t> </a:t>
            </a:r>
            <a:r>
              <a:rPr sz="3600" spc="60" dirty="0"/>
              <a:t>Robot</a:t>
            </a:r>
            <a:r>
              <a:rPr sz="3600" spc="-105" dirty="0"/>
              <a:t> </a:t>
            </a:r>
            <a:r>
              <a:rPr sz="3600" spc="150" dirty="0"/>
              <a:t>Requirements</a:t>
            </a:r>
            <a:r>
              <a:rPr sz="3600" spc="-114" dirty="0"/>
              <a:t> </a:t>
            </a:r>
            <a:r>
              <a:rPr sz="3600" spc="190" dirty="0"/>
              <a:t>(1/2)</a:t>
            </a:r>
            <a:endParaRPr sz="360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627380" y="533400"/>
            <a:ext cx="10666095" cy="5886227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77825" indent="-365125">
              <a:lnSpc>
                <a:spcPct val="100000"/>
              </a:lnSpc>
              <a:spcBef>
                <a:spcPts val="700"/>
              </a:spcBef>
              <a:buSzPct val="79545"/>
              <a:buChar char="●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Se permiten todo tipo de SETS de robot. Se puede usar cualquier lenguaje de programación.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SzPct val="79545"/>
              <a:buChar char="●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Número de controladores, sensores (de cualquier tipo) o motores de robot: ilimitado.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SzPct val="79545"/>
              <a:buChar char="●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Cada robot debe llevar una pequeña bandera con una identificación del desfile, que se asignará una vez que el robot complete la Lista de Verificación del Desfile de Prueba.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SzPct val="79545"/>
              <a:buChar char="●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Cada robot puede tener sus propios logotipos de patrocinador.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SzPct val="79545"/>
              <a:buChar char="●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Se fomenta la interacción inalámbrica entre el robot y los miembros del equipo mediante sensores de sonido, ultrasonidos, visión o luz.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SzPct val="79545"/>
              <a:buChar char="●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La velocidad del robot debe estar entre 7 cm/s y 16 cm/s.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SzPct val="79545"/>
              <a:buChar char="●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El robot debe estar programado para mostrar la velocidad actual en cm/s. El intervalo de visualización recomendado es de 1 segundo.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SzPct val="79545"/>
              <a:buChar char="●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Sin límites de altura ni peso.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SzPct val="79545"/>
              <a:buChar char="●"/>
              <a:tabLst>
                <a:tab pos="377825" algn="l"/>
              </a:tabLst>
            </a:pPr>
            <a:r>
              <a:rPr lang="es-MX" sz="2200" dirty="0">
                <a:latin typeface="Arial"/>
                <a:cs typeface="Arial"/>
              </a:rPr>
              <a:t>Ancho máximo: 35 cm (13,78 pulgadas).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0" dirty="0"/>
              <a:t>4.</a:t>
            </a:r>
            <a:r>
              <a:rPr sz="3600" spc="-95" dirty="0"/>
              <a:t> </a:t>
            </a:r>
            <a:r>
              <a:rPr sz="3600" spc="60" dirty="0"/>
              <a:t>Robot</a:t>
            </a:r>
            <a:r>
              <a:rPr sz="3600" spc="-105" dirty="0"/>
              <a:t> </a:t>
            </a:r>
            <a:r>
              <a:rPr sz="3600" spc="150" dirty="0"/>
              <a:t>Requirements</a:t>
            </a:r>
            <a:r>
              <a:rPr sz="3600" spc="-114" dirty="0"/>
              <a:t> </a:t>
            </a:r>
            <a:r>
              <a:rPr sz="3600" spc="190" dirty="0"/>
              <a:t>(2/2)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27380" y="1143000"/>
            <a:ext cx="10760075" cy="5765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8460" marR="5080" indent="-365760">
              <a:lnSpc>
                <a:spcPct val="120000"/>
              </a:lnSpc>
              <a:spcBef>
                <a:spcPts val="100"/>
              </a:spcBef>
              <a:buSzPct val="78125"/>
              <a:buChar char="●"/>
              <a:tabLst>
                <a:tab pos="378460" algn="l"/>
              </a:tabLst>
            </a:pPr>
            <a:r>
              <a:rPr lang="es-MX" sz="1600" dirty="0">
                <a:latin typeface="Arial"/>
                <a:cs typeface="Arial"/>
              </a:rPr>
              <a:t>La longitud total máxima de todas las secciones del robot, más el/los flotador(es), es de 60 cm (23,62"). La longitud máxima de cada sección individual de la plataforma es de 35 cm (13,78").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7380" y="3200400"/>
            <a:ext cx="10596880" cy="32998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8460" marR="5080" indent="-365760">
              <a:lnSpc>
                <a:spcPct val="120000"/>
              </a:lnSpc>
              <a:spcBef>
                <a:spcPts val="100"/>
              </a:spcBef>
              <a:buSzPct val="78125"/>
              <a:buChar char="●"/>
              <a:tabLst>
                <a:tab pos="378460" algn="l"/>
              </a:tabLst>
            </a:pPr>
            <a:r>
              <a:rPr lang="es-MX" sz="1600" dirty="0">
                <a:latin typeface="Arial"/>
                <a:cs typeface="Arial"/>
              </a:rPr>
              <a:t>La parte trasera del carro alegórico debe tener un parachoques plano de al menos 10 cm (3,9") de alto y 28 cm (11") de ancho, y estar a 2,54 cm (1") del suelo para que el robot que va detrás pueda detectarlo con fiabilidad mediante sus sensores de distancia.</a:t>
            </a:r>
          </a:p>
          <a:p>
            <a:pPr marL="378460" marR="5080" indent="-365760">
              <a:lnSpc>
                <a:spcPct val="120000"/>
              </a:lnSpc>
              <a:spcBef>
                <a:spcPts val="100"/>
              </a:spcBef>
              <a:buSzPct val="78125"/>
              <a:buChar char="●"/>
              <a:tabLst>
                <a:tab pos="378460" algn="l"/>
              </a:tabLst>
            </a:pPr>
            <a:r>
              <a:rPr lang="es-MX" sz="1600" dirty="0">
                <a:latin typeface="Arial"/>
                <a:cs typeface="Arial"/>
              </a:rPr>
              <a:t>El parachoques trasero debe permanecer sobre la línea durante todo el recorrido del desfile (líneas rectas y curvas).</a:t>
            </a:r>
          </a:p>
          <a:p>
            <a:pPr marL="378460" marR="5080" indent="-365760">
              <a:lnSpc>
                <a:spcPct val="120000"/>
              </a:lnSpc>
              <a:spcBef>
                <a:spcPts val="100"/>
              </a:spcBef>
              <a:buSzPct val="78125"/>
              <a:buChar char="●"/>
              <a:tabLst>
                <a:tab pos="378460" algn="l"/>
              </a:tabLst>
            </a:pPr>
            <a:r>
              <a:rPr lang="es-MX" sz="1600" dirty="0">
                <a:latin typeface="Arial"/>
                <a:cs typeface="Arial"/>
              </a:rPr>
              <a:t>El robot debe tener un programa fiable para seguir de forma consistente y eficiente una línea negra sobre una superficie brillante.</a:t>
            </a:r>
          </a:p>
          <a:p>
            <a:pPr marL="378460" marR="5080" indent="-365760">
              <a:lnSpc>
                <a:spcPct val="120000"/>
              </a:lnSpc>
              <a:spcBef>
                <a:spcPts val="100"/>
              </a:spcBef>
              <a:buSzPct val="78125"/>
              <a:buChar char="●"/>
              <a:tabLst>
                <a:tab pos="378460" algn="l"/>
              </a:tabLst>
            </a:pPr>
            <a:r>
              <a:rPr lang="es-MX" sz="1600" dirty="0">
                <a:latin typeface="Arial"/>
                <a:cs typeface="Arial"/>
              </a:rPr>
              <a:t>El robot debe poder seguir las rutas del desfile tanto en sentido horario como antihorario.</a:t>
            </a:r>
          </a:p>
          <a:p>
            <a:pPr marL="378460" marR="5080" indent="-365760">
              <a:lnSpc>
                <a:spcPct val="120000"/>
              </a:lnSpc>
              <a:spcBef>
                <a:spcPts val="100"/>
              </a:spcBef>
              <a:buSzPct val="78125"/>
              <a:buChar char="●"/>
              <a:tabLst>
                <a:tab pos="378460" algn="l"/>
              </a:tabLst>
            </a:pPr>
            <a:r>
              <a:rPr lang="es-MX" sz="1600" dirty="0">
                <a:latin typeface="Arial"/>
                <a:cs typeface="Arial"/>
              </a:rPr>
              <a:t>El robot debe tener la capacidad de detectar un vehículo delante sin tocarlo y detenerse. El robot debe reiniciarse automáticamente cuando el vehículo que va delante se haya alejado.</a:t>
            </a:r>
          </a:p>
          <a:p>
            <a:pPr marL="378460" marR="5080" indent="-365760">
              <a:lnSpc>
                <a:spcPct val="120000"/>
              </a:lnSpc>
              <a:spcBef>
                <a:spcPts val="100"/>
              </a:spcBef>
              <a:buSzPct val="78125"/>
              <a:buChar char="●"/>
              <a:tabLst>
                <a:tab pos="378460" algn="l"/>
              </a:tabLst>
            </a:pPr>
            <a:r>
              <a:rPr lang="es-MX" sz="1600" dirty="0">
                <a:latin typeface="Arial"/>
                <a:cs typeface="Arial"/>
              </a:rPr>
              <a:t>El robot debe ser capaz de sortear pequeños baches y otras imperfecciones en el recorrido del desfile.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9688" y="2034540"/>
            <a:ext cx="1542287" cy="1284731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6493764" y="1879092"/>
            <a:ext cx="1400175" cy="1400810"/>
            <a:chOff x="6493764" y="1879092"/>
            <a:chExt cx="1400175" cy="140081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93764" y="1879092"/>
              <a:ext cx="1267967" cy="140055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187405" y="2770632"/>
              <a:ext cx="700405" cy="255904"/>
            </a:xfrm>
            <a:custGeom>
              <a:avLst/>
              <a:gdLst/>
              <a:ahLst/>
              <a:cxnLst/>
              <a:rect l="l" t="t" r="r" b="b"/>
              <a:pathLst>
                <a:path w="700404" h="255905">
                  <a:moveTo>
                    <a:pt x="699998" y="0"/>
                  </a:moveTo>
                  <a:lnTo>
                    <a:pt x="0" y="255435"/>
                  </a:lnTo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127746" y="2985912"/>
              <a:ext cx="85090" cy="71755"/>
            </a:xfrm>
            <a:custGeom>
              <a:avLst/>
              <a:gdLst/>
              <a:ahLst/>
              <a:cxnLst/>
              <a:rect l="l" t="t" r="r" b="b"/>
              <a:pathLst>
                <a:path w="85090" h="71755">
                  <a:moveTo>
                    <a:pt x="58521" y="0"/>
                  </a:moveTo>
                  <a:lnTo>
                    <a:pt x="0" y="61912"/>
                  </a:lnTo>
                  <a:lnTo>
                    <a:pt x="84645" y="71577"/>
                  </a:lnTo>
                  <a:lnTo>
                    <a:pt x="58521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966254" y="2545597"/>
            <a:ext cx="1492250" cy="45465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90"/>
              </a:spcBef>
            </a:pPr>
            <a:r>
              <a:rPr sz="1400" b="1" dirty="0">
                <a:latin typeface="Calibri"/>
                <a:cs typeface="Calibri"/>
              </a:rPr>
              <a:t>Following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robot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can </a:t>
            </a:r>
            <a:r>
              <a:rPr sz="1400" b="1" dirty="0">
                <a:latin typeface="Calibri"/>
                <a:cs typeface="Calibri"/>
              </a:rPr>
              <a:t>detect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float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in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-20" dirty="0">
                <a:latin typeface="Calibri"/>
                <a:cs typeface="Calibri"/>
              </a:rPr>
              <a:t>front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58965" y="2296857"/>
            <a:ext cx="1497965" cy="668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95"/>
              </a:spcBef>
            </a:pPr>
            <a:r>
              <a:rPr sz="1400" b="1" dirty="0">
                <a:latin typeface="Calibri"/>
                <a:cs typeface="Calibri"/>
              </a:rPr>
              <a:t>Following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robot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20" dirty="0">
                <a:latin typeface="Calibri"/>
                <a:cs typeface="Calibri"/>
              </a:rPr>
              <a:t>will </a:t>
            </a:r>
            <a:r>
              <a:rPr sz="1400" b="1" dirty="0">
                <a:latin typeface="Calibri"/>
                <a:cs typeface="Calibri"/>
              </a:rPr>
              <a:t>have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difficulty </a:t>
            </a:r>
            <a:r>
              <a:rPr sz="1400" b="1" dirty="0">
                <a:latin typeface="Calibri"/>
                <a:cs typeface="Calibri"/>
              </a:rPr>
              <a:t>detecting</a:t>
            </a:r>
            <a:r>
              <a:rPr sz="1400" b="1" spc="-6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float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777998" y="2717038"/>
            <a:ext cx="965200" cy="342900"/>
            <a:chOff x="2777998" y="2717038"/>
            <a:chExt cx="965200" cy="342900"/>
          </a:xfrm>
        </p:grpSpPr>
        <p:sp>
          <p:nvSpPr>
            <p:cNvPr id="13" name="object 13"/>
            <p:cNvSpPr/>
            <p:nvPr/>
          </p:nvSpPr>
          <p:spPr>
            <a:xfrm>
              <a:off x="2784348" y="2723388"/>
              <a:ext cx="898525" cy="304165"/>
            </a:xfrm>
            <a:custGeom>
              <a:avLst/>
              <a:gdLst/>
              <a:ahLst/>
              <a:cxnLst/>
              <a:rect l="l" t="t" r="r" b="b"/>
              <a:pathLst>
                <a:path w="898525" h="304164">
                  <a:moveTo>
                    <a:pt x="0" y="0"/>
                  </a:moveTo>
                  <a:lnTo>
                    <a:pt x="898486" y="304038"/>
                  </a:lnTo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658602" y="2987258"/>
              <a:ext cx="84455" cy="72390"/>
            </a:xfrm>
            <a:custGeom>
              <a:avLst/>
              <a:gdLst/>
              <a:ahLst/>
              <a:cxnLst/>
              <a:rect l="l" t="t" r="r" b="b"/>
              <a:pathLst>
                <a:path w="84454" h="72389">
                  <a:moveTo>
                    <a:pt x="24422" y="0"/>
                  </a:moveTo>
                  <a:lnTo>
                    <a:pt x="0" y="72174"/>
                  </a:lnTo>
                  <a:lnTo>
                    <a:pt x="84391" y="60515"/>
                  </a:lnTo>
                  <a:lnTo>
                    <a:pt x="24422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0" dirty="0"/>
              <a:t>5.</a:t>
            </a:r>
            <a:r>
              <a:rPr sz="3600" spc="-85" dirty="0"/>
              <a:t> </a:t>
            </a:r>
            <a:r>
              <a:rPr sz="3600" spc="170" dirty="0"/>
              <a:t>Displaying</a:t>
            </a:r>
            <a:r>
              <a:rPr sz="3600" spc="-85" dirty="0"/>
              <a:t> </a:t>
            </a:r>
            <a:r>
              <a:rPr sz="3600" spc="125" dirty="0"/>
              <a:t>Accurate</a:t>
            </a:r>
            <a:r>
              <a:rPr sz="3600" spc="-80" dirty="0"/>
              <a:t> </a:t>
            </a:r>
            <a:r>
              <a:rPr sz="3600" spc="240" dirty="0"/>
              <a:t>Speed</a:t>
            </a:r>
            <a:r>
              <a:rPr sz="3600" spc="-90" dirty="0"/>
              <a:t> </a:t>
            </a:r>
            <a:r>
              <a:rPr sz="3600" spc="265" dirty="0"/>
              <a:t>is</a:t>
            </a:r>
            <a:r>
              <a:rPr sz="3600" spc="-90" dirty="0"/>
              <a:t> </a:t>
            </a:r>
            <a:r>
              <a:rPr sz="3600" spc="370" dirty="0"/>
              <a:t>Judged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88775" y="2182869"/>
            <a:ext cx="5197454" cy="327508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24" y="0"/>
            <a:ext cx="107562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0" dirty="0"/>
              <a:t>6.</a:t>
            </a:r>
            <a:r>
              <a:rPr sz="3600" spc="-90" dirty="0"/>
              <a:t> </a:t>
            </a:r>
            <a:r>
              <a:rPr sz="3600" spc="170" dirty="0"/>
              <a:t>RoboParade</a:t>
            </a:r>
            <a:r>
              <a:rPr sz="3600" spc="-105" dirty="0"/>
              <a:t> </a:t>
            </a:r>
            <a:r>
              <a:rPr sz="3600" spc="75" dirty="0"/>
              <a:t>Route</a:t>
            </a:r>
            <a:r>
              <a:rPr sz="3600" spc="-90" dirty="0"/>
              <a:t> </a:t>
            </a:r>
            <a:r>
              <a:rPr sz="3600" spc="210" dirty="0"/>
              <a:t>Tables</a:t>
            </a:r>
            <a:r>
              <a:rPr sz="3600" spc="-85" dirty="0"/>
              <a:t> </a:t>
            </a:r>
            <a:r>
              <a:rPr sz="3600" spc="190" dirty="0"/>
              <a:t>(1/2)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718652" y="609600"/>
            <a:ext cx="10525760" cy="3267561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77825" indent="-365125">
              <a:lnSpc>
                <a:spcPct val="100000"/>
              </a:lnSpc>
              <a:spcBef>
                <a:spcPts val="700"/>
              </a:spcBef>
              <a:buChar char="•"/>
              <a:tabLst>
                <a:tab pos="377825" algn="l"/>
              </a:tabLst>
            </a:pPr>
            <a:r>
              <a:rPr lang="es-MX" sz="2100" dirty="0">
                <a:latin typeface="Arial"/>
                <a:cs typeface="Arial"/>
              </a:rPr>
              <a:t>La ruta del desfile está hecha con mesas plegables de plástico de 75 cm x 182 cm (30” x 72”).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Char char="•"/>
              <a:tabLst>
                <a:tab pos="377825" algn="l"/>
              </a:tabLst>
            </a:pPr>
            <a:r>
              <a:rPr lang="es-MX" sz="2100" dirty="0">
                <a:latin typeface="Arial"/>
                <a:cs typeface="Arial"/>
              </a:rPr>
              <a:t>Se recomienda la marca “</a:t>
            </a:r>
            <a:r>
              <a:rPr lang="es-MX" sz="2100" dirty="0" err="1">
                <a:latin typeface="Arial"/>
                <a:cs typeface="Arial"/>
              </a:rPr>
              <a:t>Lifetime</a:t>
            </a:r>
            <a:r>
              <a:rPr lang="es-MX" sz="2100" dirty="0">
                <a:latin typeface="Arial"/>
                <a:cs typeface="Arial"/>
              </a:rPr>
              <a:t>”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Char char="•"/>
              <a:tabLst>
                <a:tab pos="377825" algn="l"/>
              </a:tabLst>
            </a:pPr>
            <a:r>
              <a:rPr lang="es-MX" sz="2100" dirty="0">
                <a:latin typeface="Arial"/>
                <a:cs typeface="Arial"/>
              </a:rPr>
              <a:t>Se puede colocar en el suelo usando las patas de la mesa o sobre una caja con las patas plegadas. Como alternativa, se puede usar papel o vinilo blanco sobre una mesa o en el suelo.</a:t>
            </a:r>
          </a:p>
          <a:p>
            <a:pPr marL="377825" indent="-365125">
              <a:lnSpc>
                <a:spcPct val="100000"/>
              </a:lnSpc>
              <a:spcBef>
                <a:spcPts val="700"/>
              </a:spcBef>
              <a:buChar char="•"/>
              <a:tabLst>
                <a:tab pos="377825" algn="l"/>
              </a:tabLst>
            </a:pPr>
            <a:r>
              <a:rPr lang="es-MX" sz="2100" dirty="0">
                <a:latin typeface="Arial"/>
                <a:cs typeface="Arial"/>
              </a:rPr>
              <a:t>Se puede usar cinta aislante  negra de aproximadamente 19 mm de ancho para crear un rectángulo cerrado con las 4 esquinas redondeadas. Y UNIR CON MASKINGTAPE</a:t>
            </a:r>
            <a:endParaRPr sz="21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43794" y="4603718"/>
            <a:ext cx="1584960" cy="668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95"/>
              </a:spcBef>
            </a:pPr>
            <a:r>
              <a:rPr sz="1400" dirty="0">
                <a:latin typeface="Calibri"/>
                <a:cs typeface="Calibri"/>
              </a:rPr>
              <a:t>Example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possible </a:t>
            </a:r>
            <a:r>
              <a:rPr sz="1400" dirty="0">
                <a:latin typeface="Calibri"/>
                <a:cs typeface="Calibri"/>
              </a:rPr>
              <a:t>official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parade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route </a:t>
            </a:r>
            <a:r>
              <a:rPr sz="1400" spc="-10" dirty="0">
                <a:latin typeface="Calibri"/>
                <a:cs typeface="Calibri"/>
              </a:rPr>
              <a:t>configuration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1923" y="3858767"/>
            <a:ext cx="5788151" cy="259079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80" dirty="0"/>
              <a:t>6.</a:t>
            </a:r>
            <a:r>
              <a:rPr sz="3600" spc="-90" dirty="0"/>
              <a:t> </a:t>
            </a:r>
            <a:r>
              <a:rPr sz="3600" spc="170" dirty="0"/>
              <a:t>RoboParade</a:t>
            </a:r>
            <a:r>
              <a:rPr sz="3600" spc="-105" dirty="0"/>
              <a:t> </a:t>
            </a:r>
            <a:r>
              <a:rPr sz="3600" spc="75" dirty="0"/>
              <a:t>Route</a:t>
            </a:r>
            <a:r>
              <a:rPr sz="3600" spc="-90" dirty="0"/>
              <a:t> </a:t>
            </a:r>
            <a:r>
              <a:rPr sz="3600" spc="210" dirty="0"/>
              <a:t>Tables</a:t>
            </a:r>
            <a:r>
              <a:rPr sz="3600" spc="-85" dirty="0"/>
              <a:t> </a:t>
            </a:r>
            <a:r>
              <a:rPr sz="3600" spc="190" dirty="0"/>
              <a:t>(2/2)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18804" y="1392218"/>
            <a:ext cx="10645775" cy="200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7825" marR="532130" indent="-365760">
              <a:lnSpc>
                <a:spcPct val="100000"/>
              </a:lnSpc>
              <a:spcBef>
                <a:spcPts val="100"/>
              </a:spcBef>
              <a:buChar char="•"/>
              <a:tabLst>
                <a:tab pos="377825" algn="l"/>
              </a:tabLst>
            </a:pPr>
            <a:r>
              <a:rPr sz="2400" dirty="0">
                <a:latin typeface="Arial"/>
                <a:cs typeface="Arial"/>
              </a:rPr>
              <a:t>A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thin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strip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poster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paper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cover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joints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formed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table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edges</a:t>
            </a:r>
            <a:endParaRPr sz="2400" dirty="0">
              <a:latin typeface="Arial"/>
              <a:cs typeface="Arial"/>
            </a:endParaRPr>
          </a:p>
          <a:p>
            <a:pPr marL="377825" marR="5080" indent="-365760">
              <a:lnSpc>
                <a:spcPct val="100000"/>
              </a:lnSpc>
              <a:spcBef>
                <a:spcPts val="600"/>
              </a:spcBef>
              <a:buChar char="•"/>
              <a:tabLst>
                <a:tab pos="377825" algn="l"/>
              </a:tabLst>
            </a:pPr>
            <a:r>
              <a:rPr sz="2400" dirty="0">
                <a:latin typeface="Arial"/>
                <a:cs typeface="Arial"/>
              </a:rPr>
              <a:t>2”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wide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(5.08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cm)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colored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duct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tape,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masking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tape,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similar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connect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hold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tables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together.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Color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closely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match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tables</a:t>
            </a:r>
            <a:endParaRPr sz="2400" dirty="0">
              <a:latin typeface="Arial"/>
              <a:cs typeface="Arial"/>
            </a:endParaRPr>
          </a:p>
          <a:p>
            <a:pPr marL="377825" indent="-365125">
              <a:lnSpc>
                <a:spcPct val="100000"/>
              </a:lnSpc>
              <a:spcBef>
                <a:spcPts val="600"/>
              </a:spcBef>
              <a:buChar char="•"/>
              <a:tabLst>
                <a:tab pos="377825" algn="l"/>
              </a:tabLst>
            </a:pPr>
            <a:r>
              <a:rPr sz="2400" dirty="0">
                <a:latin typeface="Arial"/>
                <a:cs typeface="Arial"/>
              </a:rPr>
              <a:t>19mm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black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electrical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tape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applied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tables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over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joints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6334" y="5687311"/>
            <a:ext cx="16109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a)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table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joint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25" dirty="0">
                <a:latin typeface="Calibri"/>
                <a:cs typeface="Calibri"/>
              </a:rPr>
              <a:t> gap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88447" y="5687311"/>
            <a:ext cx="26263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b)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poster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paper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filler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(~1”wide)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26876" y="5687311"/>
            <a:ext cx="10858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c)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2”</a:t>
            </a:r>
            <a:r>
              <a:rPr sz="1400" spc="-20" dirty="0">
                <a:latin typeface="Calibri"/>
                <a:cs typeface="Calibri"/>
              </a:rPr>
              <a:t> tape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99119" y="3790188"/>
            <a:ext cx="3404615" cy="192785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8259219" y="5734095"/>
            <a:ext cx="3396615" cy="45465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90"/>
              </a:spcBef>
            </a:pPr>
            <a:r>
              <a:rPr sz="1400" dirty="0">
                <a:latin typeface="Calibri"/>
                <a:cs typeface="Calibri"/>
              </a:rPr>
              <a:t>d)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Finished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connections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2”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tape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black </a:t>
            </a:r>
            <a:r>
              <a:rPr sz="1400" dirty="0">
                <a:latin typeface="Calibri"/>
                <a:cs typeface="Calibri"/>
              </a:rPr>
              <a:t>line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from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electrical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tape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6092" y="3893820"/>
            <a:ext cx="2129027" cy="172973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45835" y="3902964"/>
            <a:ext cx="2350007" cy="1761743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51048" y="3902964"/>
            <a:ext cx="2348483" cy="1761743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7197663" y="4711011"/>
            <a:ext cx="515620" cy="33147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5"/>
              </a:spcBef>
            </a:pPr>
            <a:r>
              <a:rPr sz="1000" dirty="0">
                <a:latin typeface="Calibri"/>
                <a:cs typeface="Calibri"/>
              </a:rPr>
              <a:t>~6”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strips </a:t>
            </a:r>
            <a:r>
              <a:rPr sz="1000" dirty="0">
                <a:latin typeface="Calibri"/>
                <a:cs typeface="Calibri"/>
              </a:rPr>
              <a:t>on</a:t>
            </a:r>
            <a:r>
              <a:rPr sz="1000" spc="-20" dirty="0">
                <a:latin typeface="Calibri"/>
                <a:cs typeface="Calibri"/>
              </a:rPr>
              <a:t> ends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681216" y="4285485"/>
            <a:ext cx="445134" cy="957580"/>
            <a:chOff x="6681216" y="4285485"/>
            <a:chExt cx="445134" cy="957580"/>
          </a:xfrm>
        </p:grpSpPr>
        <p:sp>
          <p:nvSpPr>
            <p:cNvPr id="14" name="object 14"/>
            <p:cNvSpPr/>
            <p:nvPr/>
          </p:nvSpPr>
          <p:spPr>
            <a:xfrm>
              <a:off x="6741878" y="4332782"/>
              <a:ext cx="377825" cy="421640"/>
            </a:xfrm>
            <a:custGeom>
              <a:avLst/>
              <a:gdLst/>
              <a:ahLst/>
              <a:cxnLst/>
              <a:rect l="l" t="t" r="r" b="b"/>
              <a:pathLst>
                <a:path w="377825" h="421639">
                  <a:moveTo>
                    <a:pt x="377240" y="421081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99502" y="4285485"/>
              <a:ext cx="79375" cy="82550"/>
            </a:xfrm>
            <a:custGeom>
              <a:avLst/>
              <a:gdLst/>
              <a:ahLst/>
              <a:cxnLst/>
              <a:rect l="l" t="t" r="r" b="b"/>
              <a:pathLst>
                <a:path w="79375" h="82550">
                  <a:moveTo>
                    <a:pt x="0" y="0"/>
                  </a:moveTo>
                  <a:lnTo>
                    <a:pt x="22466" y="82181"/>
                  </a:lnTo>
                  <a:lnTo>
                    <a:pt x="79222" y="313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734691" y="4962143"/>
              <a:ext cx="385445" cy="247015"/>
            </a:xfrm>
            <a:custGeom>
              <a:avLst/>
              <a:gdLst/>
              <a:ahLst/>
              <a:cxnLst/>
              <a:rect l="l" t="t" r="r" b="b"/>
              <a:pathLst>
                <a:path w="385445" h="247014">
                  <a:moveTo>
                    <a:pt x="384924" y="0"/>
                  </a:moveTo>
                  <a:lnTo>
                    <a:pt x="0" y="246545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681216" y="5169759"/>
              <a:ext cx="85090" cy="73660"/>
            </a:xfrm>
            <a:custGeom>
              <a:avLst/>
              <a:gdLst/>
              <a:ahLst/>
              <a:cxnLst/>
              <a:rect l="l" t="t" r="r" b="b"/>
              <a:pathLst>
                <a:path w="85090" h="73660">
                  <a:moveTo>
                    <a:pt x="43611" y="0"/>
                  </a:moveTo>
                  <a:lnTo>
                    <a:pt x="0" y="73190"/>
                  </a:lnTo>
                  <a:lnTo>
                    <a:pt x="84708" y="64160"/>
                  </a:lnTo>
                  <a:lnTo>
                    <a:pt x="4361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Copyright</a:t>
            </a:r>
            <a:r>
              <a:rPr spc="-20" dirty="0"/>
              <a:t> </a:t>
            </a:r>
            <a:r>
              <a:rPr dirty="0"/>
              <a:t>©</a:t>
            </a:r>
            <a:r>
              <a:rPr spc="-10" dirty="0"/>
              <a:t> </a:t>
            </a:r>
            <a:r>
              <a:rPr dirty="0"/>
              <a:t>2025-</a:t>
            </a:r>
            <a:r>
              <a:rPr spc="465" dirty="0"/>
              <a:t> </a:t>
            </a:r>
            <a:r>
              <a:rPr spc="-10" dirty="0"/>
              <a:t>Robofest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5309698" y="6514300"/>
            <a:ext cx="1448435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RoboParade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Rules</a:t>
            </a:r>
            <a:r>
              <a:rPr sz="900" spc="-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7E7E7E"/>
                </a:solidFill>
                <a:latin typeface="Arial"/>
                <a:cs typeface="Arial"/>
              </a:rPr>
              <a:t>2026</a:t>
            </a:r>
            <a:r>
              <a:rPr sz="90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7E7E7E"/>
                </a:solidFill>
                <a:latin typeface="Arial"/>
                <a:cs typeface="Arial"/>
              </a:rPr>
              <a:t>V1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9/26/25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1677</Words>
  <Application>Microsoft Office PowerPoint</Application>
  <PresentationFormat>Panorámica</PresentationFormat>
  <Paragraphs>169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Georgia</vt:lpstr>
      <vt:lpstr>Gill Sans MT</vt:lpstr>
      <vt:lpstr>Wingdings</vt:lpstr>
      <vt:lpstr>Office Theme</vt:lpstr>
      <vt:lpstr>Presentación de PowerPoint</vt:lpstr>
      <vt:lpstr>1. RoboParade Overview</vt:lpstr>
      <vt:lpstr>2. RoboParade 2026 Theme</vt:lpstr>
      <vt:lpstr>3. Age Division and Team Size</vt:lpstr>
      <vt:lpstr>4. Robot Requirements (1/2)</vt:lpstr>
      <vt:lpstr>4. Robot Requirements (2/2)</vt:lpstr>
      <vt:lpstr>5. Displaying Accurate Speed is Judged</vt:lpstr>
      <vt:lpstr>6. RoboParade Route Tables (1/2)</vt:lpstr>
      <vt:lpstr>6. RoboParade Route Tables (2/2)</vt:lpstr>
      <vt:lpstr>7.1 Procedimiento de la competición RoboParade</vt:lpstr>
      <vt:lpstr>7.2 Dos rondas de RoboParade</vt:lpstr>
      <vt:lpstr>7.3 Jueceo de RoboParade</vt:lpstr>
      <vt:lpstr>8.1 Test Parade Checklist</vt:lpstr>
      <vt:lpstr>8.2 How Robot Speed is Measured during the Test Parade</vt:lpstr>
      <vt:lpstr>9. RoboParade Judging Rubric</vt:lpstr>
      <vt:lpstr>Little Robots, Big Missions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Robofest RoboParade Rules</dc:title>
  <dc:creator>Shannan L. Palonis</dc:creator>
  <cp:lastModifiedBy>DocRam</cp:lastModifiedBy>
  <cp:revision>2</cp:revision>
  <dcterms:created xsi:type="dcterms:W3CDTF">2026-03-03T15:34:19Z</dcterms:created>
  <dcterms:modified xsi:type="dcterms:W3CDTF">2026-03-03T15:52:27Z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2025-10-17T00:00:00Z</vt:filetime>
  </property>
  <property fmtid="{D5CDD505-2E9C-101B-9397-08002B2CF9AE}" pid="3" name="Creator">
    <vt:lpwstr>Acrobat PDFMaker 25 for PowerPoint</vt:lpwstr>
  </property>
  <property fmtid="{D5CDD505-2E9C-101B-9397-08002B2CF9AE}" pid="4" name="LastSaved">
    <vt:filetime>2026-03-03T00:00:00Z</vt:filetime>
  </property>
  <property fmtid="{D5CDD505-2E9C-101B-9397-08002B2CF9AE}" pid="5" name="Producer">
    <vt:lpwstr>Adobe PDF Library 25.1.20</vt:lpwstr>
  </property>
</Properties>
</file>