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476" y="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24" y="385064"/>
            <a:ext cx="96018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6216" y="1316719"/>
            <a:ext cx="5480050" cy="432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1424" y="1487355"/>
            <a:ext cx="5120005" cy="3601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51564" y="408431"/>
            <a:ext cx="274318" cy="14081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51564" y="2202179"/>
            <a:ext cx="254507" cy="3858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24" y="385064"/>
            <a:ext cx="107975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3249" y="2171010"/>
            <a:ext cx="970597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3044" y="6533019"/>
            <a:ext cx="147828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23225" y="6522364"/>
            <a:ext cx="2171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ofest@ltu.edu" TargetMode="External"/><Relationship Id="rId5" Type="http://schemas.openxmlformats.org/officeDocument/2006/relationships/hyperlink" Target="http://www.robofest.net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drive.google.com/drive/folders/1qEBgGZcgtl4F8DtqgeduWxpVxMLjwalc?usp=driv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youtu.be/JbvWN4sV-Z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john@ltu.edu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9672" y="5132832"/>
              <a:ext cx="7764779" cy="1725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0" y="0"/>
              <a:ext cx="4419599" cy="24688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19065" y="3173746"/>
            <a:ext cx="8945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65" dirty="0">
                <a:solidFill>
                  <a:srgbClr val="F1F1F1"/>
                </a:solidFill>
                <a:latin typeface="Gill Sans MT"/>
                <a:cs typeface="Gill Sans MT"/>
              </a:rPr>
              <a:t>Robo-</a:t>
            </a:r>
            <a:r>
              <a:rPr sz="4400" b="1" spc="-225" dirty="0">
                <a:solidFill>
                  <a:srgbClr val="F1F1F1"/>
                </a:solidFill>
                <a:latin typeface="Gill Sans MT"/>
                <a:cs typeface="Gill Sans MT"/>
              </a:rPr>
              <a:t>Driver:</a:t>
            </a:r>
            <a:r>
              <a:rPr sz="4400" b="1" spc="-14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b="1" spc="-20" dirty="0">
                <a:solidFill>
                  <a:srgbClr val="F1F1F1"/>
                </a:solidFill>
                <a:latin typeface="Gill Sans MT"/>
                <a:cs typeface="Gill Sans MT"/>
              </a:rPr>
              <a:t>Traffic</a:t>
            </a:r>
            <a:r>
              <a:rPr sz="4400" b="1" spc="-17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b="1" dirty="0">
                <a:solidFill>
                  <a:srgbClr val="F1F1F1"/>
                </a:solidFill>
                <a:latin typeface="Gill Sans MT"/>
                <a:cs typeface="Gill Sans MT"/>
              </a:rPr>
              <a:t>Sign</a:t>
            </a:r>
            <a:r>
              <a:rPr sz="4400" b="1" spc="-14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4400" b="1" spc="-55" dirty="0">
                <a:solidFill>
                  <a:srgbClr val="F1F1F1"/>
                </a:solidFill>
                <a:latin typeface="Gill Sans MT"/>
                <a:cs typeface="Gill Sans MT"/>
              </a:rPr>
              <a:t>Challenge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7073" y="4520962"/>
            <a:ext cx="5767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3.4.1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Initial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Version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2026</a:t>
            </a:r>
            <a:r>
              <a:rPr sz="2800" spc="-10" dirty="0">
                <a:latin typeface="Calibri"/>
                <a:cs typeface="Calibri"/>
              </a:rPr>
              <a:t> Season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9553" y="5226574"/>
            <a:ext cx="6921500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VCC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Robofest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website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Coaches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responsible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communicating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rules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updates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participants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850"/>
              </a:spcBef>
              <a:tabLst>
                <a:tab pos="2744470" algn="l"/>
                <a:tab pos="5447030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www.robofest.net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robofest@ltu.edu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u="none" spc="-10" dirty="0">
                <a:latin typeface="Calibri"/>
                <a:cs typeface="Calibri"/>
              </a:rPr>
              <a:t>248-204-</a:t>
            </a:r>
            <a:r>
              <a:rPr sz="1600" u="none" spc="-20" dirty="0">
                <a:latin typeface="Calibri"/>
                <a:cs typeface="Calibri"/>
              </a:rPr>
              <a:t>3568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4881" y="6424438"/>
            <a:ext cx="2254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Room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J233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Taubman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LTU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9480" y="6424438"/>
            <a:ext cx="33864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21000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West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Southfield,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48075,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USA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3088" y="341376"/>
            <a:ext cx="6108700" cy="2769235"/>
            <a:chOff x="323088" y="341376"/>
            <a:chExt cx="6108700" cy="276923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5116" y="667511"/>
              <a:ext cx="2564891" cy="493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8" y="341376"/>
              <a:ext cx="2898647" cy="12847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22498" y="355853"/>
              <a:ext cx="0" cy="1010919"/>
            </a:xfrm>
            <a:custGeom>
              <a:avLst/>
              <a:gdLst/>
              <a:ahLst/>
              <a:cxnLst/>
              <a:rect l="l" t="t" r="r" b="b"/>
              <a:pathLst>
                <a:path h="1010919">
                  <a:moveTo>
                    <a:pt x="0" y="0"/>
                  </a:moveTo>
                  <a:lnTo>
                    <a:pt x="0" y="1010475"/>
                  </a:lnTo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7723" y="1839467"/>
              <a:ext cx="2543555" cy="127101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429286" y="6492646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6734864" y="2060902"/>
            <a:ext cx="1567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solidFill>
                  <a:srgbClr val="000000"/>
                </a:solidFill>
                <a:latin typeface="Calibri"/>
                <a:cs typeface="Calibri"/>
              </a:rPr>
              <a:t>2026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993124" y="385064"/>
            <a:ext cx="115036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145" dirty="0"/>
              <a:t>Nivel 1 (imagen y resultado esperado mostrado)</a:t>
            </a:r>
            <a:endParaRPr spc="130" dirty="0"/>
          </a:p>
        </p:txBody>
      </p:sp>
      <p:pic>
        <p:nvPicPr>
          <p:cNvPr id="3" name="object 3" descr="A group of road sign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7020" y="1149277"/>
            <a:ext cx="7109442" cy="50637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24" y="1310989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Complete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958929" y="385064"/>
            <a:ext cx="110044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145" dirty="0"/>
              <a:t>Nivel 1 (imagen y resultado esperado mostrado)</a:t>
            </a:r>
            <a:endParaRPr spc="130" dirty="0"/>
          </a:p>
        </p:txBody>
      </p:sp>
      <p:pic>
        <p:nvPicPr>
          <p:cNvPr id="3" name="object 3" descr="A group of road sign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7997" y="1130143"/>
            <a:ext cx="6743097" cy="51687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24" y="1310989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Complete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dirty="0"/>
              <a:t>COMO ACCEDER A LAS 24 IMÁGENES DEL NIVEL 1</a:t>
            </a:r>
            <a:endParaRPr spc="310" dirty="0"/>
          </a:p>
        </p:txBody>
      </p:sp>
      <p:sp>
        <p:nvSpPr>
          <p:cNvPr id="3" name="object 3"/>
          <p:cNvSpPr txBox="1"/>
          <p:nvPr/>
        </p:nvSpPr>
        <p:spPr>
          <a:xfrm>
            <a:off x="672152" y="1066800"/>
            <a:ext cx="10793095" cy="34894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 marR="5080" indent="-365760">
              <a:lnSpc>
                <a:spcPct val="100200"/>
              </a:lnSpc>
              <a:spcBef>
                <a:spcPts val="90"/>
              </a:spcBef>
              <a:buChar char="•"/>
              <a:tabLst>
                <a:tab pos="377825" algn="l"/>
              </a:tabLst>
            </a:pPr>
            <a:r>
              <a:rPr sz="2800" dirty="0">
                <a:latin typeface="Arial"/>
                <a:cs typeface="Arial"/>
              </a:rPr>
              <a:t>24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image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files: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https://drive.google.com/drive/folders/1qEBgGZcgtl4F8DtqgeduWxpVxMLjwa</a:t>
            </a:r>
            <a:r>
              <a:rPr sz="2400" u="none" spc="-10" dirty="0">
                <a:solidFill>
                  <a:srgbClr val="05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lc?usp=drive_link</a:t>
            </a:r>
            <a:endParaRPr sz="24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8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El archivo L1_24classes.pptx con las 24 imágenes se encuentra en la página web de </a:t>
            </a:r>
            <a:r>
              <a:rPr lang="es-MX" sz="2800" dirty="0" err="1">
                <a:latin typeface="Arial"/>
                <a:cs typeface="Arial"/>
              </a:rPr>
              <a:t>Vcc</a:t>
            </a:r>
            <a:r>
              <a:rPr lang="es-MX" sz="2800" dirty="0">
                <a:latin typeface="Arial"/>
                <a:cs typeface="Arial"/>
              </a:rPr>
              <a:t>.</a:t>
            </a:r>
          </a:p>
          <a:p>
            <a:pPr marL="377825" indent="-365125">
              <a:lnSpc>
                <a:spcPct val="100000"/>
              </a:lnSpc>
              <a:spcBef>
                <a:spcPts val="58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Nota: Los archivos de imagen muestran los tipos de imágenes (clases). Por ejemplo, es posible variar las señales de alto. Las siguientes son todas señales de alto de nivel 1 válidas.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619" y="4725923"/>
            <a:ext cx="1519427" cy="15209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3269" y="4774852"/>
            <a:ext cx="1320992" cy="13394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5231" y="4785359"/>
            <a:ext cx="1345690" cy="138835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035040" y="4806696"/>
            <a:ext cx="1344295" cy="1379220"/>
            <a:chOff x="6035040" y="4806696"/>
            <a:chExt cx="1344295" cy="137922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2472" y="4806696"/>
              <a:ext cx="1316735" cy="13456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35040" y="5972556"/>
              <a:ext cx="212090" cy="213360"/>
            </a:xfrm>
            <a:custGeom>
              <a:avLst/>
              <a:gdLst/>
              <a:ahLst/>
              <a:cxnLst/>
              <a:rect l="l" t="t" r="r" b="b"/>
              <a:pathLst>
                <a:path w="212089" h="213360">
                  <a:moveTo>
                    <a:pt x="211836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11836" y="213360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82157" y="5539765"/>
            <a:ext cx="306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160" dirty="0"/>
              <a:t>Aumento de imágenes de nivel 1</a:t>
            </a:r>
            <a:endParaRPr spc="310" dirty="0"/>
          </a:p>
        </p:txBody>
      </p:sp>
      <p:sp>
        <p:nvSpPr>
          <p:cNvPr id="3" name="object 3"/>
          <p:cNvSpPr txBox="1"/>
          <p:nvPr/>
        </p:nvSpPr>
        <p:spPr>
          <a:xfrm>
            <a:off x="718804" y="1125846"/>
            <a:ext cx="91871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dirty="0">
                <a:latin typeface="Arial"/>
                <a:cs typeface="Arial"/>
              </a:rPr>
              <a:t>Las imágenes de nivel 1 se pueden ampliar, por ejemplo: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952" y="1784057"/>
            <a:ext cx="2103018" cy="2103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6526" y="2525878"/>
            <a:ext cx="632827" cy="6425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6256" y="2404872"/>
            <a:ext cx="1815083" cy="10058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804915" y="2235707"/>
            <a:ext cx="1344295" cy="1377950"/>
            <a:chOff x="5804915" y="2235707"/>
            <a:chExt cx="1344295" cy="13779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872" y="2235707"/>
              <a:ext cx="1315211" cy="13456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04915" y="3400043"/>
              <a:ext cx="212090" cy="213360"/>
            </a:xfrm>
            <a:custGeom>
              <a:avLst/>
              <a:gdLst/>
              <a:ahLst/>
              <a:cxnLst/>
              <a:rect l="l" t="t" r="r" b="b"/>
              <a:pathLst>
                <a:path w="212089" h="213360">
                  <a:moveTo>
                    <a:pt x="211836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11836" y="213360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13243" y="3178389"/>
            <a:ext cx="306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504570" y="4475942"/>
            <a:ext cx="72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rotated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2667" y="4475942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scaled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761" y="4507489"/>
            <a:ext cx="134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Artificial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noise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84362" y="4518461"/>
            <a:ext cx="1936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Aspect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Ratio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Change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99825" y="112075"/>
            <a:ext cx="10689590" cy="11938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ct val="91300"/>
              </a:lnSpc>
              <a:spcBef>
                <a:spcPts val="415"/>
              </a:spcBef>
            </a:pPr>
            <a:r>
              <a:rPr lang="es-MX" sz="2700" spc="125" dirty="0"/>
              <a:t>Muestras de nivel 2 y nivel 3: Variantes reales de las imágenes del conjunto de datos de nivel 1. Un tipo de imagen puede repetirse con variaciones en la presentación.</a:t>
            </a:r>
            <a:endParaRPr sz="2700" dirty="0"/>
          </a:p>
        </p:txBody>
      </p:sp>
      <p:pic>
        <p:nvPicPr>
          <p:cNvPr id="3" name="object 3" descr="A sign on a pole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15083"/>
            <a:ext cx="3537203" cy="3899915"/>
          </a:xfrm>
          <a:prstGeom prst="rect">
            <a:avLst/>
          </a:prstGeom>
        </p:spPr>
      </p:pic>
      <p:pic>
        <p:nvPicPr>
          <p:cNvPr id="4" name="object 4" descr="A no left turn sign on a po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3355" y="1815083"/>
            <a:ext cx="2426207" cy="38999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37870" y="5837146"/>
            <a:ext cx="975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 </a:t>
            </a:r>
            <a:r>
              <a:rPr sz="1800" spc="-20" dirty="0">
                <a:latin typeface="Calibri"/>
                <a:cs typeface="Calibri"/>
              </a:rPr>
              <a:t>Turn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2488" y="5934072"/>
            <a:ext cx="118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Left</a:t>
            </a:r>
            <a:r>
              <a:rPr sz="1800" spc="-20" dirty="0">
                <a:latin typeface="Calibri"/>
                <a:cs typeface="Calibri"/>
              </a:rPr>
              <a:t> Turn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891" y="1436138"/>
            <a:ext cx="1447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Sample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images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A no left turn sign on a pole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8183" y="2487167"/>
            <a:ext cx="3648455" cy="24299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73615" y="5934115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Stop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 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7110" y="-83309"/>
            <a:ext cx="113276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200" spc="175" dirty="0"/>
              <a:t>Presentación de imágenes de señales de tráfico y resultados requeridos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99228" y="3631732"/>
            <a:ext cx="11892772" cy="289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165" marR="276225">
              <a:lnSpc>
                <a:spcPct val="114799"/>
              </a:lnSpc>
              <a:spcBef>
                <a:spcPts val="100"/>
              </a:spcBef>
              <a:tabLst>
                <a:tab pos="3254375" algn="l"/>
                <a:tab pos="3611245" algn="l"/>
                <a:tab pos="3881754" algn="l"/>
                <a:tab pos="4237355" algn="l"/>
                <a:tab pos="7593965" algn="l"/>
                <a:tab pos="9194165" algn="l"/>
              </a:tabLst>
            </a:pPr>
            <a:r>
              <a:rPr lang="es-MX" dirty="0">
                <a:latin typeface="Arial"/>
                <a:cs typeface="Arial"/>
              </a:rPr>
              <a:t>Entre t:t+5.99: Prohibido girar a la izquierda (Imprimir) y "Prohibido girar a la izquierda" (Verbal). Entre t+6:t+11.99: Detenerse (Imprimir) y "Detenerse" (Verbal).</a:t>
            </a:r>
          </a:p>
          <a:p>
            <a:pPr marL="685165" marR="276225">
              <a:lnSpc>
                <a:spcPct val="114799"/>
              </a:lnSpc>
              <a:spcBef>
                <a:spcPts val="100"/>
              </a:spcBef>
              <a:tabLst>
                <a:tab pos="3254375" algn="l"/>
                <a:tab pos="3611245" algn="l"/>
                <a:tab pos="3881754" algn="l"/>
                <a:tab pos="4237355" algn="l"/>
                <a:tab pos="7593965" algn="l"/>
                <a:tab pos="9194165" algn="l"/>
              </a:tabLst>
            </a:pPr>
            <a:r>
              <a:rPr lang="es-MX" dirty="0">
                <a:latin typeface="Arial"/>
                <a:cs typeface="Arial"/>
              </a:rPr>
              <a:t>Reglas específicas:</a:t>
            </a:r>
          </a:p>
          <a:p>
            <a:pPr marL="685165" marR="276225">
              <a:lnSpc>
                <a:spcPct val="114799"/>
              </a:lnSpc>
              <a:spcBef>
                <a:spcPts val="100"/>
              </a:spcBef>
              <a:tabLst>
                <a:tab pos="3254375" algn="l"/>
                <a:tab pos="3611245" algn="l"/>
                <a:tab pos="3881754" algn="l"/>
                <a:tab pos="4237355" algn="l"/>
                <a:tab pos="7593965" algn="l"/>
                <a:tab pos="9194165" algn="l"/>
              </a:tabLst>
            </a:pPr>
            <a:r>
              <a:rPr lang="es-MX" dirty="0">
                <a:latin typeface="Arial"/>
                <a:cs typeface="Arial"/>
              </a:rPr>
              <a:t>Si la respuesta de una señal de tráfico se imprime más de una vez antes de la siguiente: 50% de deducción. Si la respuesta de una señal de tráfico se dice más de una vez antes de la siguiente: 50% de deducción.</a:t>
            </a:r>
          </a:p>
          <a:p>
            <a:pPr marL="685165" marR="276225">
              <a:lnSpc>
                <a:spcPct val="114799"/>
              </a:lnSpc>
              <a:spcBef>
                <a:spcPts val="100"/>
              </a:spcBef>
              <a:tabLst>
                <a:tab pos="3254375" algn="l"/>
                <a:tab pos="3611245" algn="l"/>
                <a:tab pos="3881754" algn="l"/>
                <a:tab pos="4237355" algn="l"/>
                <a:tab pos="7593965" algn="l"/>
                <a:tab pos="9194165" algn="l"/>
              </a:tabLst>
            </a:pPr>
            <a:r>
              <a:rPr lang="es-MX" dirty="0">
                <a:latin typeface="Arial"/>
                <a:cs typeface="Arial"/>
              </a:rPr>
              <a:t>Tenga en cuenta que la secuencia de palabras no es importante. Por ejemplo, "Giro a la izquierda, no" también obtiene la puntuación máxima. Siempre que se incluyan las palabras requeridas, se obtienen los puntos máximos. Por ejemplo, "Señal de prohibido girar a la izquierda" también es válida.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7725" y="1063362"/>
            <a:ext cx="1045874" cy="9757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242303" y="1025652"/>
            <a:ext cx="966469" cy="1010919"/>
            <a:chOff x="6242303" y="1025652"/>
            <a:chExt cx="966469" cy="101091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2303" y="1025652"/>
              <a:ext cx="966215" cy="9890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2303" y="1872996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4">
                  <a:moveTo>
                    <a:pt x="161544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61544" y="163067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54707" y="1022603"/>
            <a:ext cx="2961640" cy="1016635"/>
            <a:chOff x="1854707" y="1022603"/>
            <a:chExt cx="2961640" cy="10166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707" y="1022603"/>
              <a:ext cx="2168651" cy="1016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537" y="1587298"/>
              <a:ext cx="748320" cy="4248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342631" y="1022603"/>
            <a:ext cx="2772410" cy="1013460"/>
            <a:chOff x="7342631" y="1022603"/>
            <a:chExt cx="2772410" cy="10134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2632" y="1022603"/>
              <a:ext cx="967739" cy="9890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42631" y="1872995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4">
                  <a:moveTo>
                    <a:pt x="161544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61544" y="163067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8571" y="1022604"/>
              <a:ext cx="966215" cy="9890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070847" y="1872995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4">
                  <a:moveTo>
                    <a:pt x="161544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61544" y="163067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4549" y="1501954"/>
              <a:ext cx="748320" cy="424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23199" y="2059755"/>
            <a:ext cx="15913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60" dirty="0">
                <a:latin typeface="Gill Sans MT"/>
                <a:cs typeface="Gill Sans MT"/>
              </a:rPr>
              <a:t>~6</a:t>
            </a:r>
            <a:r>
              <a:rPr sz="1500" b="1" spc="-40" dirty="0">
                <a:latin typeface="Gill Sans MT"/>
                <a:cs typeface="Gill Sans MT"/>
              </a:rPr>
              <a:t> </a:t>
            </a:r>
            <a:r>
              <a:rPr sz="1500" b="1" dirty="0">
                <a:latin typeface="Gill Sans MT"/>
                <a:cs typeface="Gill Sans MT"/>
              </a:rPr>
              <a:t>(5.99)</a:t>
            </a:r>
            <a:r>
              <a:rPr sz="1500" b="1" spc="-40" dirty="0">
                <a:latin typeface="Gill Sans MT"/>
                <a:cs typeface="Gill Sans MT"/>
              </a:rPr>
              <a:t> </a:t>
            </a:r>
            <a:r>
              <a:rPr sz="1500" b="1" spc="-10" dirty="0">
                <a:latin typeface="Gill Sans MT"/>
                <a:cs typeface="Gill Sans MT"/>
              </a:rPr>
              <a:t>seconds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44488" y="2059755"/>
            <a:ext cx="15913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60" dirty="0">
                <a:latin typeface="Gill Sans MT"/>
                <a:cs typeface="Gill Sans MT"/>
              </a:rPr>
              <a:t>~6</a:t>
            </a:r>
            <a:r>
              <a:rPr sz="1500" b="1" spc="-40" dirty="0">
                <a:latin typeface="Gill Sans MT"/>
                <a:cs typeface="Gill Sans MT"/>
              </a:rPr>
              <a:t> </a:t>
            </a:r>
            <a:r>
              <a:rPr sz="1500" b="1" dirty="0">
                <a:latin typeface="Gill Sans MT"/>
                <a:cs typeface="Gill Sans MT"/>
              </a:rPr>
              <a:t>(5.99)</a:t>
            </a:r>
            <a:r>
              <a:rPr sz="1500" b="1" spc="-40" dirty="0">
                <a:latin typeface="Gill Sans MT"/>
                <a:cs typeface="Gill Sans MT"/>
              </a:rPr>
              <a:t> </a:t>
            </a:r>
            <a:r>
              <a:rPr sz="1500" b="1" spc="-10" dirty="0">
                <a:latin typeface="Gill Sans MT"/>
                <a:cs typeface="Gill Sans MT"/>
              </a:rPr>
              <a:t>seconds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14900" y="2884933"/>
            <a:ext cx="2062480" cy="718185"/>
            <a:chOff x="4914900" y="2884933"/>
            <a:chExt cx="2062480" cy="718185"/>
          </a:xfrm>
        </p:grpSpPr>
        <p:sp>
          <p:nvSpPr>
            <p:cNvPr id="20" name="object 20"/>
            <p:cNvSpPr/>
            <p:nvPr/>
          </p:nvSpPr>
          <p:spPr>
            <a:xfrm>
              <a:off x="4919472" y="2889505"/>
              <a:ext cx="2052955" cy="708660"/>
            </a:xfrm>
            <a:custGeom>
              <a:avLst/>
              <a:gdLst/>
              <a:ahLst/>
              <a:cxnLst/>
              <a:rect l="l" t="t" r="r" b="b"/>
              <a:pathLst>
                <a:path w="2052954" h="708660">
                  <a:moveTo>
                    <a:pt x="1539621" y="0"/>
                  </a:moveTo>
                  <a:lnTo>
                    <a:pt x="513206" y="0"/>
                  </a:lnTo>
                  <a:lnTo>
                    <a:pt x="513206" y="354329"/>
                  </a:lnTo>
                  <a:lnTo>
                    <a:pt x="0" y="354329"/>
                  </a:lnTo>
                  <a:lnTo>
                    <a:pt x="1026413" y="708659"/>
                  </a:lnTo>
                  <a:lnTo>
                    <a:pt x="2052827" y="354329"/>
                  </a:lnTo>
                  <a:lnTo>
                    <a:pt x="1539621" y="354329"/>
                  </a:lnTo>
                  <a:lnTo>
                    <a:pt x="153962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19472" y="2889505"/>
              <a:ext cx="2052955" cy="708660"/>
            </a:xfrm>
            <a:custGeom>
              <a:avLst/>
              <a:gdLst/>
              <a:ahLst/>
              <a:cxnLst/>
              <a:rect l="l" t="t" r="r" b="b"/>
              <a:pathLst>
                <a:path w="2052954" h="708660">
                  <a:moveTo>
                    <a:pt x="0" y="354329"/>
                  </a:moveTo>
                  <a:lnTo>
                    <a:pt x="513206" y="354329"/>
                  </a:lnTo>
                  <a:lnTo>
                    <a:pt x="513206" y="0"/>
                  </a:lnTo>
                  <a:lnTo>
                    <a:pt x="1539621" y="0"/>
                  </a:lnTo>
                  <a:lnTo>
                    <a:pt x="1539621" y="354329"/>
                  </a:lnTo>
                  <a:lnTo>
                    <a:pt x="2052827" y="354329"/>
                  </a:lnTo>
                  <a:lnTo>
                    <a:pt x="1026413" y="708659"/>
                  </a:lnTo>
                  <a:lnTo>
                    <a:pt x="0" y="354329"/>
                  </a:lnTo>
                  <a:close/>
                </a:path>
              </a:pathLst>
            </a:custGeom>
            <a:ln w="914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37832" y="2923218"/>
            <a:ext cx="81724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Expected Outputs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6075" y="2335053"/>
            <a:ext cx="106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6932" y="2296767"/>
            <a:ext cx="3797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25" dirty="0">
                <a:solidFill>
                  <a:srgbClr val="0000FF"/>
                </a:solidFill>
                <a:latin typeface="Arial"/>
                <a:cs typeface="Arial"/>
              </a:rPr>
              <a:t>t+6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83993" y="775444"/>
            <a:ext cx="7232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latin typeface="Arial"/>
                <a:cs typeface="Arial"/>
              </a:rPr>
              <a:t>sign</a:t>
            </a:r>
            <a:r>
              <a:rPr sz="1900" b="1" i="1" spc="-30" dirty="0">
                <a:latin typeface="Arial"/>
                <a:cs typeface="Arial"/>
              </a:rPr>
              <a:t> </a:t>
            </a:r>
            <a:r>
              <a:rPr sz="1900" b="1" i="1" spc="-5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18249" y="740288"/>
            <a:ext cx="7232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latin typeface="Arial"/>
                <a:cs typeface="Arial"/>
              </a:rPr>
              <a:t>sign</a:t>
            </a:r>
            <a:r>
              <a:rPr sz="1900" b="1" i="1" spc="-30" dirty="0">
                <a:latin typeface="Arial"/>
                <a:cs typeface="Arial"/>
              </a:rPr>
              <a:t> </a:t>
            </a:r>
            <a:r>
              <a:rPr sz="1900" b="1" i="1" spc="-50" dirty="0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13889" y="2285144"/>
            <a:ext cx="3988435" cy="76200"/>
            <a:chOff x="1913889" y="2285144"/>
            <a:chExt cx="3988435" cy="76200"/>
          </a:xfrm>
        </p:grpSpPr>
        <p:sp>
          <p:nvSpPr>
            <p:cNvPr id="28" name="object 28"/>
            <p:cNvSpPr/>
            <p:nvPr/>
          </p:nvSpPr>
          <p:spPr>
            <a:xfrm>
              <a:off x="1920239" y="2316480"/>
              <a:ext cx="3918585" cy="6985"/>
            </a:xfrm>
            <a:custGeom>
              <a:avLst/>
              <a:gdLst/>
              <a:ahLst/>
              <a:cxnLst/>
              <a:rect l="l" t="t" r="r" b="b"/>
              <a:pathLst>
                <a:path w="3918585" h="6985">
                  <a:moveTo>
                    <a:pt x="0" y="0"/>
                  </a:moveTo>
                  <a:lnTo>
                    <a:pt x="3918394" y="6794"/>
                  </a:lnTo>
                </a:path>
              </a:pathLst>
            </a:custGeom>
            <a:ln w="1269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25868" y="2285144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139" y="0"/>
                  </a:moveTo>
                  <a:lnTo>
                    <a:pt x="0" y="76200"/>
                  </a:lnTo>
                  <a:lnTo>
                    <a:pt x="76276" y="3823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105144" y="2270757"/>
            <a:ext cx="3956050" cy="76200"/>
            <a:chOff x="6105144" y="2270757"/>
            <a:chExt cx="3956050" cy="76200"/>
          </a:xfrm>
        </p:grpSpPr>
        <p:sp>
          <p:nvSpPr>
            <p:cNvPr id="31" name="object 31"/>
            <p:cNvSpPr/>
            <p:nvPr/>
          </p:nvSpPr>
          <p:spPr>
            <a:xfrm>
              <a:off x="6105144" y="2308860"/>
              <a:ext cx="3892550" cy="0"/>
            </a:xfrm>
            <a:custGeom>
              <a:avLst/>
              <a:gdLst/>
              <a:ahLst/>
              <a:cxnLst/>
              <a:rect l="l" t="t" r="r" b="b"/>
              <a:pathLst>
                <a:path w="3892550">
                  <a:moveTo>
                    <a:pt x="0" y="0"/>
                  </a:moveTo>
                  <a:lnTo>
                    <a:pt x="3892003" y="0"/>
                  </a:lnTo>
                </a:path>
              </a:pathLst>
            </a:custGeom>
            <a:ln w="127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84446" y="22707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96124" y="2851192"/>
            <a:ext cx="2830830" cy="46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Please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watch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YouTube</a:t>
            </a:r>
            <a:r>
              <a:rPr sz="17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7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video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Interval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sec,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4" name="object 34"/>
          <p:cNvSpPr txBox="1"/>
          <p:nvPr/>
        </p:nvSpPr>
        <p:spPr>
          <a:xfrm>
            <a:off x="5940775" y="1943817"/>
            <a:ext cx="144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0" dirty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49" y="2857329"/>
            <a:ext cx="411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PowerPoint’s</a:t>
            </a:r>
            <a:r>
              <a:rPr sz="1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transition</a:t>
            </a:r>
            <a:r>
              <a:rPr sz="14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duration</a:t>
            </a:r>
            <a:r>
              <a:rPr sz="14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0.01</a:t>
            </a:r>
            <a:r>
              <a:rPr sz="1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Arial"/>
                <a:cs typeface="Arial"/>
              </a:rPr>
              <a:t>seconds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152400"/>
            <a:ext cx="1079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6:</a:t>
            </a:r>
            <a:r>
              <a:rPr spc="-90" dirty="0"/>
              <a:t> </a:t>
            </a:r>
            <a:r>
              <a:rPr lang="es-MX" spc="80" dirty="0"/>
              <a:t>Herramientas, datos, modelos y entorno</a:t>
            </a:r>
            <a:endParaRPr spc="11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15288" y="762000"/>
            <a:ext cx="10589260" cy="5677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58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permiten enfoques de aprendizaje automático, incluyendo VLM preexistentes y modelos </a:t>
            </a:r>
            <a:r>
              <a:rPr lang="es-MX" sz="2800" dirty="0" err="1">
                <a:latin typeface="Arial"/>
                <a:cs typeface="Arial"/>
              </a:rPr>
              <a:t>preentrenados.MACHINE</a:t>
            </a:r>
            <a:r>
              <a:rPr lang="es-MX" sz="2800" dirty="0">
                <a:latin typeface="Arial"/>
                <a:cs typeface="Arial"/>
              </a:rPr>
              <a:t> LEARNING</a:t>
            </a:r>
          </a:p>
          <a:p>
            <a:pPr marL="377825" marR="558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Los equipos pueden </a:t>
            </a:r>
            <a:r>
              <a:rPr lang="es-MX" sz="2800" dirty="0" err="1">
                <a:latin typeface="Arial"/>
                <a:cs typeface="Arial"/>
              </a:rPr>
              <a:t>preentrenar</a:t>
            </a:r>
            <a:r>
              <a:rPr lang="es-MX" sz="2800" dirty="0">
                <a:latin typeface="Arial"/>
                <a:cs typeface="Arial"/>
              </a:rPr>
              <a:t> sistemas utilizando cualquier combinación de conjuntos de datos de imagen/video proporcionados o disponibles públicamente.</a:t>
            </a:r>
          </a:p>
          <a:p>
            <a:pPr marL="377825" marR="558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Los datos de entrenamiento pueden ser imágenes que reflejen escenarios reales de tráfico en EE. UU. en inglés.</a:t>
            </a:r>
          </a:p>
          <a:p>
            <a:pPr marL="377825" marR="558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permite el uso de bibliotecas públicas de visión artificial.</a:t>
            </a:r>
          </a:p>
          <a:p>
            <a:pPr marL="377825" marR="558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permite cualquier lenguaje de programación.</a:t>
            </a:r>
          </a:p>
          <a:p>
            <a:pPr marL="377825" marR="5588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El sistema debe funcionar de forma fiable en diversas condiciones de iluminación: el brillo y el contraste del monitor se pueden modificar.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7.</a:t>
            </a:r>
            <a:r>
              <a:rPr spc="-85" dirty="0"/>
              <a:t> </a:t>
            </a:r>
            <a:r>
              <a:rPr spc="75" dirty="0"/>
              <a:t>Competition</a:t>
            </a:r>
            <a:r>
              <a:rPr spc="-100" dirty="0"/>
              <a:t> </a:t>
            </a:r>
            <a:r>
              <a:rPr spc="210" dirty="0"/>
              <a:t>Set</a:t>
            </a:r>
            <a:r>
              <a:rPr spc="-80" dirty="0"/>
              <a:t> </a:t>
            </a:r>
            <a:r>
              <a:rPr spc="-25" dirty="0"/>
              <a:t>Up</a:t>
            </a:r>
          </a:p>
        </p:txBody>
      </p:sp>
      <p:pic>
        <p:nvPicPr>
          <p:cNvPr id="3" name="object 3" descr="A no u-turn sign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0603" y="1293876"/>
            <a:ext cx="1107947" cy="11079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8425" y="2642361"/>
            <a:ext cx="7851140" cy="3769360"/>
            <a:chOff x="868425" y="2642361"/>
            <a:chExt cx="7851140" cy="3769360"/>
          </a:xfrm>
        </p:grpSpPr>
        <p:sp>
          <p:nvSpPr>
            <p:cNvPr id="5" name="object 5"/>
            <p:cNvSpPr/>
            <p:nvPr/>
          </p:nvSpPr>
          <p:spPr>
            <a:xfrm>
              <a:off x="3368040" y="2833115"/>
              <a:ext cx="213360" cy="459740"/>
            </a:xfrm>
            <a:custGeom>
              <a:avLst/>
              <a:gdLst/>
              <a:ahLst/>
              <a:cxnLst/>
              <a:rect l="l" t="t" r="r" b="b"/>
              <a:pathLst>
                <a:path w="213360" h="459739">
                  <a:moveTo>
                    <a:pt x="0" y="0"/>
                  </a:moveTo>
                  <a:lnTo>
                    <a:pt x="213106" y="459447"/>
                  </a:lnTo>
                </a:path>
              </a:pathLst>
            </a:custGeom>
            <a:ln w="9144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2359" y="4277867"/>
              <a:ext cx="929640" cy="137160"/>
            </a:xfrm>
            <a:custGeom>
              <a:avLst/>
              <a:gdLst/>
              <a:ahLst/>
              <a:cxnLst/>
              <a:rect l="l" t="t" r="r" b="b"/>
              <a:pathLst>
                <a:path w="929639" h="137160">
                  <a:moveTo>
                    <a:pt x="929639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29639" y="137159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59" y="4277867"/>
              <a:ext cx="929640" cy="137160"/>
            </a:xfrm>
            <a:custGeom>
              <a:avLst/>
              <a:gdLst/>
              <a:ahLst/>
              <a:cxnLst/>
              <a:rect l="l" t="t" r="r" b="b"/>
              <a:pathLst>
                <a:path w="929639" h="137160">
                  <a:moveTo>
                    <a:pt x="0" y="0"/>
                  </a:moveTo>
                  <a:lnTo>
                    <a:pt x="929639" y="0"/>
                  </a:lnTo>
                  <a:lnTo>
                    <a:pt x="929639" y="137159"/>
                  </a:lnTo>
                  <a:lnTo>
                    <a:pt x="0" y="13715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8724" y="3345040"/>
              <a:ext cx="145415" cy="932180"/>
            </a:xfrm>
            <a:custGeom>
              <a:avLst/>
              <a:gdLst/>
              <a:ahLst/>
              <a:cxnLst/>
              <a:rect l="l" t="t" r="r" b="b"/>
              <a:pathLst>
                <a:path w="145414" h="932179">
                  <a:moveTo>
                    <a:pt x="72072" y="0"/>
                  </a:moveTo>
                  <a:lnTo>
                    <a:pt x="0" y="5676"/>
                  </a:lnTo>
                  <a:lnTo>
                    <a:pt x="72961" y="931875"/>
                  </a:lnTo>
                  <a:lnTo>
                    <a:pt x="145034" y="926198"/>
                  </a:lnTo>
                  <a:lnTo>
                    <a:pt x="72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8724" y="3345040"/>
              <a:ext cx="145415" cy="932180"/>
            </a:xfrm>
            <a:custGeom>
              <a:avLst/>
              <a:gdLst/>
              <a:ahLst/>
              <a:cxnLst/>
              <a:rect l="l" t="t" r="r" b="b"/>
              <a:pathLst>
                <a:path w="145414" h="932179">
                  <a:moveTo>
                    <a:pt x="72072" y="0"/>
                  </a:moveTo>
                  <a:lnTo>
                    <a:pt x="145034" y="926198"/>
                  </a:lnTo>
                  <a:lnTo>
                    <a:pt x="72961" y="931875"/>
                  </a:lnTo>
                  <a:lnTo>
                    <a:pt x="0" y="5676"/>
                  </a:lnTo>
                  <a:lnTo>
                    <a:pt x="72072" y="0"/>
                  </a:lnTo>
                  <a:close/>
                </a:path>
              </a:pathLst>
            </a:custGeom>
            <a:ln w="12700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5340" y="2648711"/>
              <a:ext cx="149860" cy="1920239"/>
            </a:xfrm>
            <a:custGeom>
              <a:avLst/>
              <a:gdLst/>
              <a:ahLst/>
              <a:cxnLst/>
              <a:rect l="l" t="t" r="r" b="b"/>
              <a:pathLst>
                <a:path w="149859" h="1920239">
                  <a:moveTo>
                    <a:pt x="149351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149351" y="1920239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35340" y="2648711"/>
              <a:ext cx="149860" cy="1920239"/>
            </a:xfrm>
            <a:custGeom>
              <a:avLst/>
              <a:gdLst/>
              <a:ahLst/>
              <a:cxnLst/>
              <a:rect l="l" t="t" r="r" b="b"/>
              <a:pathLst>
                <a:path w="149859" h="1920239">
                  <a:moveTo>
                    <a:pt x="149351" y="1920239"/>
                  </a:moveTo>
                  <a:lnTo>
                    <a:pt x="0" y="1920239"/>
                  </a:lnTo>
                  <a:lnTo>
                    <a:pt x="0" y="0"/>
                  </a:lnTo>
                  <a:lnTo>
                    <a:pt x="149351" y="0"/>
                  </a:lnTo>
                  <a:lnTo>
                    <a:pt x="149351" y="1920239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775" y="4422647"/>
              <a:ext cx="3702050" cy="207645"/>
            </a:xfrm>
            <a:custGeom>
              <a:avLst/>
              <a:gdLst/>
              <a:ahLst/>
              <a:cxnLst/>
              <a:rect l="l" t="t" r="r" b="b"/>
              <a:pathLst>
                <a:path w="3702050" h="207645">
                  <a:moveTo>
                    <a:pt x="3701796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3701796" y="207263"/>
                  </a:lnTo>
                  <a:lnTo>
                    <a:pt x="3701796" y="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4775" y="4422647"/>
              <a:ext cx="3702050" cy="207645"/>
            </a:xfrm>
            <a:custGeom>
              <a:avLst/>
              <a:gdLst/>
              <a:ahLst/>
              <a:cxnLst/>
              <a:rect l="l" t="t" r="r" b="b"/>
              <a:pathLst>
                <a:path w="3702050" h="207645">
                  <a:moveTo>
                    <a:pt x="0" y="0"/>
                  </a:moveTo>
                  <a:lnTo>
                    <a:pt x="3701796" y="0"/>
                  </a:lnTo>
                  <a:lnTo>
                    <a:pt x="3701796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9219" y="4629911"/>
              <a:ext cx="142240" cy="1775460"/>
            </a:xfrm>
            <a:custGeom>
              <a:avLst/>
              <a:gdLst/>
              <a:ahLst/>
              <a:cxnLst/>
              <a:rect l="l" t="t" r="r" b="b"/>
              <a:pathLst>
                <a:path w="142240" h="1775460">
                  <a:moveTo>
                    <a:pt x="141731" y="0"/>
                  </a:moveTo>
                  <a:lnTo>
                    <a:pt x="0" y="0"/>
                  </a:lnTo>
                  <a:lnTo>
                    <a:pt x="0" y="1775460"/>
                  </a:lnTo>
                  <a:lnTo>
                    <a:pt x="141731" y="1775460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9219" y="4629911"/>
              <a:ext cx="142240" cy="1775460"/>
            </a:xfrm>
            <a:custGeom>
              <a:avLst/>
              <a:gdLst/>
              <a:ahLst/>
              <a:cxnLst/>
              <a:rect l="l" t="t" r="r" b="b"/>
              <a:pathLst>
                <a:path w="142240" h="1775460">
                  <a:moveTo>
                    <a:pt x="0" y="0"/>
                  </a:moveTo>
                  <a:lnTo>
                    <a:pt x="141731" y="0"/>
                  </a:lnTo>
                  <a:lnTo>
                    <a:pt x="141731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5636" y="4629911"/>
              <a:ext cx="161925" cy="1775460"/>
            </a:xfrm>
            <a:custGeom>
              <a:avLst/>
              <a:gdLst/>
              <a:ahLst/>
              <a:cxnLst/>
              <a:rect l="l" t="t" r="r" b="b"/>
              <a:pathLst>
                <a:path w="161925" h="1775460">
                  <a:moveTo>
                    <a:pt x="161544" y="0"/>
                  </a:moveTo>
                  <a:lnTo>
                    <a:pt x="0" y="0"/>
                  </a:lnTo>
                  <a:lnTo>
                    <a:pt x="0" y="1775460"/>
                  </a:lnTo>
                  <a:lnTo>
                    <a:pt x="161544" y="1775460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45636" y="4629911"/>
              <a:ext cx="161925" cy="1775460"/>
            </a:xfrm>
            <a:custGeom>
              <a:avLst/>
              <a:gdLst/>
              <a:ahLst/>
              <a:cxnLst/>
              <a:rect l="l" t="t" r="r" b="b"/>
              <a:pathLst>
                <a:path w="161925" h="1775460">
                  <a:moveTo>
                    <a:pt x="0" y="0"/>
                  </a:moveTo>
                  <a:lnTo>
                    <a:pt x="161544" y="0"/>
                  </a:lnTo>
                  <a:lnTo>
                    <a:pt x="161544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0951" y="462229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531876" y="0"/>
                  </a:moveTo>
                  <a:lnTo>
                    <a:pt x="410997" y="0"/>
                  </a:lnTo>
                  <a:lnTo>
                    <a:pt x="0" y="410997"/>
                  </a:lnTo>
                  <a:lnTo>
                    <a:pt x="0" y="531876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0951" y="462229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0" y="410997"/>
                  </a:moveTo>
                  <a:lnTo>
                    <a:pt x="410997" y="0"/>
                  </a:lnTo>
                  <a:lnTo>
                    <a:pt x="531876" y="0"/>
                  </a:lnTo>
                  <a:lnTo>
                    <a:pt x="0" y="531876"/>
                  </a:lnTo>
                  <a:lnTo>
                    <a:pt x="0" y="410997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0045" y="4629911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120878" y="0"/>
                  </a:moveTo>
                  <a:lnTo>
                    <a:pt x="0" y="0"/>
                  </a:lnTo>
                  <a:lnTo>
                    <a:pt x="531875" y="531876"/>
                  </a:lnTo>
                  <a:lnTo>
                    <a:pt x="531875" y="410997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00045" y="4629911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120878" y="0"/>
                  </a:moveTo>
                  <a:lnTo>
                    <a:pt x="531875" y="410997"/>
                  </a:lnTo>
                  <a:lnTo>
                    <a:pt x="531875" y="531876"/>
                  </a:lnTo>
                  <a:lnTo>
                    <a:pt x="0" y="0"/>
                  </a:lnTo>
                  <a:lnTo>
                    <a:pt x="120878" y="0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07323" y="4568951"/>
              <a:ext cx="405765" cy="207645"/>
            </a:xfrm>
            <a:custGeom>
              <a:avLst/>
              <a:gdLst/>
              <a:ahLst/>
              <a:cxnLst/>
              <a:rect l="l" t="t" r="r" b="b"/>
              <a:pathLst>
                <a:path w="405765" h="207645">
                  <a:moveTo>
                    <a:pt x="353568" y="0"/>
                  </a:moveTo>
                  <a:lnTo>
                    <a:pt x="51816" y="0"/>
                  </a:lnTo>
                  <a:lnTo>
                    <a:pt x="0" y="207264"/>
                  </a:lnTo>
                  <a:lnTo>
                    <a:pt x="405384" y="207264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07323" y="4568951"/>
              <a:ext cx="405765" cy="207645"/>
            </a:xfrm>
            <a:custGeom>
              <a:avLst/>
              <a:gdLst/>
              <a:ahLst/>
              <a:cxnLst/>
              <a:rect l="l" t="t" r="r" b="b"/>
              <a:pathLst>
                <a:path w="405765" h="207645">
                  <a:moveTo>
                    <a:pt x="0" y="207264"/>
                  </a:moveTo>
                  <a:lnTo>
                    <a:pt x="51816" y="0"/>
                  </a:lnTo>
                  <a:lnTo>
                    <a:pt x="353568" y="0"/>
                  </a:lnTo>
                  <a:lnTo>
                    <a:pt x="405384" y="207264"/>
                  </a:lnTo>
                  <a:lnTo>
                    <a:pt x="0" y="207264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9745" y="3332411"/>
              <a:ext cx="100368" cy="18289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58970" y="2534212"/>
            <a:ext cx="812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webcam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74664" y="2454996"/>
            <a:ext cx="4661535" cy="1696720"/>
            <a:chOff x="3774664" y="2454996"/>
            <a:chExt cx="4661535" cy="1696720"/>
          </a:xfrm>
        </p:grpSpPr>
        <p:sp>
          <p:nvSpPr>
            <p:cNvPr id="27" name="object 27"/>
            <p:cNvSpPr/>
            <p:nvPr/>
          </p:nvSpPr>
          <p:spPr>
            <a:xfrm>
              <a:off x="4640072" y="4113276"/>
              <a:ext cx="3733165" cy="0"/>
            </a:xfrm>
            <a:custGeom>
              <a:avLst/>
              <a:gdLst/>
              <a:ahLst/>
              <a:cxnLst/>
              <a:rect l="l" t="t" r="r" b="b"/>
              <a:pathLst>
                <a:path w="3733165">
                  <a:moveTo>
                    <a:pt x="0" y="0"/>
                  </a:moveTo>
                  <a:lnTo>
                    <a:pt x="3732568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6572" y="4075175"/>
              <a:ext cx="3860165" cy="76200"/>
            </a:xfrm>
            <a:custGeom>
              <a:avLst/>
              <a:gdLst/>
              <a:ahLst/>
              <a:cxnLst/>
              <a:rect l="l" t="t" r="r" b="b"/>
              <a:pathLst>
                <a:path w="386016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3860165" h="76200">
                  <a:moveTo>
                    <a:pt x="3859568" y="38100"/>
                  </a:moveTo>
                  <a:lnTo>
                    <a:pt x="3783368" y="0"/>
                  </a:lnTo>
                  <a:lnTo>
                    <a:pt x="3783368" y="76200"/>
                  </a:lnTo>
                  <a:lnTo>
                    <a:pt x="3859568" y="381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81014" y="2461346"/>
              <a:ext cx="1628139" cy="1123315"/>
            </a:xfrm>
            <a:custGeom>
              <a:avLst/>
              <a:gdLst/>
              <a:ahLst/>
              <a:cxnLst/>
              <a:rect l="l" t="t" r="r" b="b"/>
              <a:pathLst>
                <a:path w="1628139" h="1123314">
                  <a:moveTo>
                    <a:pt x="797607" y="0"/>
                  </a:moveTo>
                  <a:lnTo>
                    <a:pt x="747675" y="1559"/>
                  </a:lnTo>
                  <a:lnTo>
                    <a:pt x="698009" y="4978"/>
                  </a:lnTo>
                  <a:lnTo>
                    <a:pt x="648760" y="10245"/>
                  </a:lnTo>
                  <a:lnTo>
                    <a:pt x="600078" y="17350"/>
                  </a:lnTo>
                  <a:lnTo>
                    <a:pt x="552114" y="26283"/>
                  </a:lnTo>
                  <a:lnTo>
                    <a:pt x="505020" y="37034"/>
                  </a:lnTo>
                  <a:lnTo>
                    <a:pt x="458944" y="49591"/>
                  </a:lnTo>
                  <a:lnTo>
                    <a:pt x="414039" y="63945"/>
                  </a:lnTo>
                  <a:lnTo>
                    <a:pt x="370455" y="80086"/>
                  </a:lnTo>
                  <a:lnTo>
                    <a:pt x="328342" y="98002"/>
                  </a:lnTo>
                  <a:lnTo>
                    <a:pt x="287852" y="117684"/>
                  </a:lnTo>
                  <a:lnTo>
                    <a:pt x="249134" y="139121"/>
                  </a:lnTo>
                  <a:lnTo>
                    <a:pt x="212341" y="162302"/>
                  </a:lnTo>
                  <a:lnTo>
                    <a:pt x="177622" y="187219"/>
                  </a:lnTo>
                  <a:lnTo>
                    <a:pt x="139878" y="218553"/>
                  </a:lnTo>
                  <a:lnTo>
                    <a:pt x="106703" y="251069"/>
                  </a:lnTo>
                  <a:lnTo>
                    <a:pt x="78068" y="284610"/>
                  </a:lnTo>
                  <a:lnTo>
                    <a:pt x="53945" y="319022"/>
                  </a:lnTo>
                  <a:lnTo>
                    <a:pt x="34305" y="354148"/>
                  </a:lnTo>
                  <a:lnTo>
                    <a:pt x="19118" y="389833"/>
                  </a:lnTo>
                  <a:lnTo>
                    <a:pt x="1995" y="462259"/>
                  </a:lnTo>
                  <a:lnTo>
                    <a:pt x="0" y="498689"/>
                  </a:lnTo>
                  <a:lnTo>
                    <a:pt x="2344" y="535056"/>
                  </a:lnTo>
                  <a:lnTo>
                    <a:pt x="19939" y="606981"/>
                  </a:lnTo>
                  <a:lnTo>
                    <a:pt x="35131" y="642227"/>
                  </a:lnTo>
                  <a:lnTo>
                    <a:pt x="54548" y="676789"/>
                  </a:lnTo>
                  <a:lnTo>
                    <a:pt x="78163" y="710510"/>
                  </a:lnTo>
                  <a:lnTo>
                    <a:pt x="105945" y="743237"/>
                  </a:lnTo>
                  <a:lnTo>
                    <a:pt x="137866" y="774812"/>
                  </a:lnTo>
                  <a:lnTo>
                    <a:pt x="173899" y="805080"/>
                  </a:lnTo>
                  <a:lnTo>
                    <a:pt x="214013" y="833887"/>
                  </a:lnTo>
                  <a:lnTo>
                    <a:pt x="258181" y="861077"/>
                  </a:lnTo>
                  <a:lnTo>
                    <a:pt x="306374" y="886493"/>
                  </a:lnTo>
                  <a:lnTo>
                    <a:pt x="279590" y="1122955"/>
                  </a:lnTo>
                  <a:lnTo>
                    <a:pt x="581660" y="974403"/>
                  </a:lnTo>
                  <a:lnTo>
                    <a:pt x="634862" y="982907"/>
                  </a:lnTo>
                  <a:lnTo>
                    <a:pt x="688372" y="989152"/>
                  </a:lnTo>
                  <a:lnTo>
                    <a:pt x="742022" y="993167"/>
                  </a:lnTo>
                  <a:lnTo>
                    <a:pt x="795646" y="994987"/>
                  </a:lnTo>
                  <a:lnTo>
                    <a:pt x="849077" y="994641"/>
                  </a:lnTo>
                  <a:lnTo>
                    <a:pt x="902146" y="992164"/>
                  </a:lnTo>
                  <a:lnTo>
                    <a:pt x="954689" y="987586"/>
                  </a:lnTo>
                  <a:lnTo>
                    <a:pt x="1006536" y="980940"/>
                  </a:lnTo>
                  <a:lnTo>
                    <a:pt x="1057522" y="972258"/>
                  </a:lnTo>
                  <a:lnTo>
                    <a:pt x="1107479" y="961572"/>
                  </a:lnTo>
                  <a:lnTo>
                    <a:pt x="1156241" y="948913"/>
                  </a:lnTo>
                  <a:lnTo>
                    <a:pt x="1203640" y="934315"/>
                  </a:lnTo>
                  <a:lnTo>
                    <a:pt x="1249509" y="917809"/>
                  </a:lnTo>
                  <a:lnTo>
                    <a:pt x="1293681" y="899426"/>
                  </a:lnTo>
                  <a:lnTo>
                    <a:pt x="1335989" y="879200"/>
                  </a:lnTo>
                  <a:lnTo>
                    <a:pt x="1376266" y="857162"/>
                  </a:lnTo>
                  <a:lnTo>
                    <a:pt x="1414346" y="833344"/>
                  </a:lnTo>
                  <a:lnTo>
                    <a:pt x="1450060" y="807779"/>
                  </a:lnTo>
                  <a:lnTo>
                    <a:pt x="1487805" y="776444"/>
                  </a:lnTo>
                  <a:lnTo>
                    <a:pt x="1520982" y="743928"/>
                  </a:lnTo>
                  <a:lnTo>
                    <a:pt x="1549618" y="710387"/>
                  </a:lnTo>
                  <a:lnTo>
                    <a:pt x="1573742" y="675976"/>
                  </a:lnTo>
                  <a:lnTo>
                    <a:pt x="1593383" y="640850"/>
                  </a:lnTo>
                  <a:lnTo>
                    <a:pt x="1608569" y="605164"/>
                  </a:lnTo>
                  <a:lnTo>
                    <a:pt x="1625693" y="532738"/>
                  </a:lnTo>
                  <a:lnTo>
                    <a:pt x="1627688" y="496308"/>
                  </a:lnTo>
                  <a:lnTo>
                    <a:pt x="1625343" y="459940"/>
                  </a:lnTo>
                  <a:lnTo>
                    <a:pt x="1607747" y="388015"/>
                  </a:lnTo>
                  <a:lnTo>
                    <a:pt x="1592554" y="352768"/>
                  </a:lnTo>
                  <a:lnTo>
                    <a:pt x="1573136" y="318205"/>
                  </a:lnTo>
                  <a:lnTo>
                    <a:pt x="1549521" y="284482"/>
                  </a:lnTo>
                  <a:lnTo>
                    <a:pt x="1521739" y="251755"/>
                  </a:lnTo>
                  <a:lnTo>
                    <a:pt x="1489817" y="220179"/>
                  </a:lnTo>
                  <a:lnTo>
                    <a:pt x="1453784" y="189909"/>
                  </a:lnTo>
                  <a:lnTo>
                    <a:pt x="1413669" y="161101"/>
                  </a:lnTo>
                  <a:lnTo>
                    <a:pt x="1369501" y="133910"/>
                  </a:lnTo>
                  <a:lnTo>
                    <a:pt x="1321308" y="108491"/>
                  </a:lnTo>
                  <a:lnTo>
                    <a:pt x="1278397" y="88919"/>
                  </a:lnTo>
                  <a:lnTo>
                    <a:pt x="1234094" y="71320"/>
                  </a:lnTo>
                  <a:lnTo>
                    <a:pt x="1188551" y="55684"/>
                  </a:lnTo>
                  <a:lnTo>
                    <a:pt x="1141917" y="42000"/>
                  </a:lnTo>
                  <a:lnTo>
                    <a:pt x="1094343" y="30257"/>
                  </a:lnTo>
                  <a:lnTo>
                    <a:pt x="1045980" y="20446"/>
                  </a:lnTo>
                  <a:lnTo>
                    <a:pt x="996979" y="12556"/>
                  </a:lnTo>
                  <a:lnTo>
                    <a:pt x="947491" y="6577"/>
                  </a:lnTo>
                  <a:lnTo>
                    <a:pt x="897665" y="2498"/>
                  </a:lnTo>
                  <a:lnTo>
                    <a:pt x="847654" y="309"/>
                  </a:lnTo>
                  <a:lnTo>
                    <a:pt x="797607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81014" y="2461346"/>
              <a:ext cx="1628139" cy="1123315"/>
            </a:xfrm>
            <a:custGeom>
              <a:avLst/>
              <a:gdLst/>
              <a:ahLst/>
              <a:cxnLst/>
              <a:rect l="l" t="t" r="r" b="b"/>
              <a:pathLst>
                <a:path w="1628139" h="1123314">
                  <a:moveTo>
                    <a:pt x="279590" y="1122955"/>
                  </a:moveTo>
                  <a:lnTo>
                    <a:pt x="306374" y="886493"/>
                  </a:lnTo>
                  <a:lnTo>
                    <a:pt x="258181" y="861077"/>
                  </a:lnTo>
                  <a:lnTo>
                    <a:pt x="214013" y="833887"/>
                  </a:lnTo>
                  <a:lnTo>
                    <a:pt x="173899" y="805080"/>
                  </a:lnTo>
                  <a:lnTo>
                    <a:pt x="137866" y="774812"/>
                  </a:lnTo>
                  <a:lnTo>
                    <a:pt x="105945" y="743237"/>
                  </a:lnTo>
                  <a:lnTo>
                    <a:pt x="78163" y="710510"/>
                  </a:lnTo>
                  <a:lnTo>
                    <a:pt x="54548" y="676789"/>
                  </a:lnTo>
                  <a:lnTo>
                    <a:pt x="35131" y="642227"/>
                  </a:lnTo>
                  <a:lnTo>
                    <a:pt x="19939" y="606981"/>
                  </a:lnTo>
                  <a:lnTo>
                    <a:pt x="2344" y="535056"/>
                  </a:lnTo>
                  <a:lnTo>
                    <a:pt x="0" y="498689"/>
                  </a:lnTo>
                  <a:lnTo>
                    <a:pt x="1995" y="462259"/>
                  </a:lnTo>
                  <a:lnTo>
                    <a:pt x="19118" y="389833"/>
                  </a:lnTo>
                  <a:lnTo>
                    <a:pt x="34305" y="354148"/>
                  </a:lnTo>
                  <a:lnTo>
                    <a:pt x="53945" y="319022"/>
                  </a:lnTo>
                  <a:lnTo>
                    <a:pt x="78068" y="284610"/>
                  </a:lnTo>
                  <a:lnTo>
                    <a:pt x="106703" y="251069"/>
                  </a:lnTo>
                  <a:lnTo>
                    <a:pt x="139878" y="218553"/>
                  </a:lnTo>
                  <a:lnTo>
                    <a:pt x="177622" y="187219"/>
                  </a:lnTo>
                  <a:lnTo>
                    <a:pt x="212341" y="162302"/>
                  </a:lnTo>
                  <a:lnTo>
                    <a:pt x="249134" y="139121"/>
                  </a:lnTo>
                  <a:lnTo>
                    <a:pt x="287852" y="117684"/>
                  </a:lnTo>
                  <a:lnTo>
                    <a:pt x="328342" y="98002"/>
                  </a:lnTo>
                  <a:lnTo>
                    <a:pt x="370455" y="80086"/>
                  </a:lnTo>
                  <a:lnTo>
                    <a:pt x="414039" y="63945"/>
                  </a:lnTo>
                  <a:lnTo>
                    <a:pt x="458944" y="49591"/>
                  </a:lnTo>
                  <a:lnTo>
                    <a:pt x="505020" y="37034"/>
                  </a:lnTo>
                  <a:lnTo>
                    <a:pt x="552114" y="26283"/>
                  </a:lnTo>
                  <a:lnTo>
                    <a:pt x="600078" y="17350"/>
                  </a:lnTo>
                  <a:lnTo>
                    <a:pt x="648760" y="10245"/>
                  </a:lnTo>
                  <a:lnTo>
                    <a:pt x="698009" y="4978"/>
                  </a:lnTo>
                  <a:lnTo>
                    <a:pt x="747675" y="1559"/>
                  </a:lnTo>
                  <a:lnTo>
                    <a:pt x="797607" y="0"/>
                  </a:lnTo>
                  <a:lnTo>
                    <a:pt x="847654" y="309"/>
                  </a:lnTo>
                  <a:lnTo>
                    <a:pt x="897665" y="2498"/>
                  </a:lnTo>
                  <a:lnTo>
                    <a:pt x="947491" y="6577"/>
                  </a:lnTo>
                  <a:lnTo>
                    <a:pt x="996979" y="12556"/>
                  </a:lnTo>
                  <a:lnTo>
                    <a:pt x="1045980" y="20446"/>
                  </a:lnTo>
                  <a:lnTo>
                    <a:pt x="1094343" y="30257"/>
                  </a:lnTo>
                  <a:lnTo>
                    <a:pt x="1141917" y="42000"/>
                  </a:lnTo>
                  <a:lnTo>
                    <a:pt x="1188551" y="55684"/>
                  </a:lnTo>
                  <a:lnTo>
                    <a:pt x="1234094" y="71320"/>
                  </a:lnTo>
                  <a:lnTo>
                    <a:pt x="1278397" y="88919"/>
                  </a:lnTo>
                  <a:lnTo>
                    <a:pt x="1321308" y="108491"/>
                  </a:lnTo>
                  <a:lnTo>
                    <a:pt x="1369501" y="133910"/>
                  </a:lnTo>
                  <a:lnTo>
                    <a:pt x="1413669" y="161101"/>
                  </a:lnTo>
                  <a:lnTo>
                    <a:pt x="1453784" y="189909"/>
                  </a:lnTo>
                  <a:lnTo>
                    <a:pt x="1489817" y="220179"/>
                  </a:lnTo>
                  <a:lnTo>
                    <a:pt x="1521739" y="251755"/>
                  </a:lnTo>
                  <a:lnTo>
                    <a:pt x="1549521" y="284482"/>
                  </a:lnTo>
                  <a:lnTo>
                    <a:pt x="1573136" y="318205"/>
                  </a:lnTo>
                  <a:lnTo>
                    <a:pt x="1592554" y="352768"/>
                  </a:lnTo>
                  <a:lnTo>
                    <a:pt x="1607747" y="388015"/>
                  </a:lnTo>
                  <a:lnTo>
                    <a:pt x="1625343" y="459940"/>
                  </a:lnTo>
                  <a:lnTo>
                    <a:pt x="1627688" y="496308"/>
                  </a:lnTo>
                  <a:lnTo>
                    <a:pt x="1625693" y="532738"/>
                  </a:lnTo>
                  <a:lnTo>
                    <a:pt x="1608569" y="605164"/>
                  </a:lnTo>
                  <a:lnTo>
                    <a:pt x="1593383" y="640850"/>
                  </a:lnTo>
                  <a:lnTo>
                    <a:pt x="1573742" y="675976"/>
                  </a:lnTo>
                  <a:lnTo>
                    <a:pt x="1549618" y="710387"/>
                  </a:lnTo>
                  <a:lnTo>
                    <a:pt x="1520982" y="743928"/>
                  </a:lnTo>
                  <a:lnTo>
                    <a:pt x="1487805" y="776444"/>
                  </a:lnTo>
                  <a:lnTo>
                    <a:pt x="1450060" y="807779"/>
                  </a:lnTo>
                  <a:lnTo>
                    <a:pt x="1414346" y="833344"/>
                  </a:lnTo>
                  <a:lnTo>
                    <a:pt x="1376266" y="857162"/>
                  </a:lnTo>
                  <a:lnTo>
                    <a:pt x="1335989" y="879200"/>
                  </a:lnTo>
                  <a:lnTo>
                    <a:pt x="1293681" y="899426"/>
                  </a:lnTo>
                  <a:lnTo>
                    <a:pt x="1249509" y="917809"/>
                  </a:lnTo>
                  <a:lnTo>
                    <a:pt x="1203640" y="934315"/>
                  </a:lnTo>
                  <a:lnTo>
                    <a:pt x="1156241" y="948913"/>
                  </a:lnTo>
                  <a:lnTo>
                    <a:pt x="1107479" y="961572"/>
                  </a:lnTo>
                  <a:lnTo>
                    <a:pt x="1057522" y="972258"/>
                  </a:lnTo>
                  <a:lnTo>
                    <a:pt x="1006536" y="980940"/>
                  </a:lnTo>
                  <a:lnTo>
                    <a:pt x="954689" y="987586"/>
                  </a:lnTo>
                  <a:lnTo>
                    <a:pt x="902146" y="992164"/>
                  </a:lnTo>
                  <a:lnTo>
                    <a:pt x="849077" y="994641"/>
                  </a:lnTo>
                  <a:lnTo>
                    <a:pt x="795646" y="994987"/>
                  </a:lnTo>
                  <a:lnTo>
                    <a:pt x="742022" y="993167"/>
                  </a:lnTo>
                  <a:lnTo>
                    <a:pt x="688372" y="989152"/>
                  </a:lnTo>
                  <a:lnTo>
                    <a:pt x="634862" y="982907"/>
                  </a:lnTo>
                  <a:lnTo>
                    <a:pt x="581660" y="974403"/>
                  </a:lnTo>
                  <a:lnTo>
                    <a:pt x="279590" y="1122955"/>
                  </a:lnTo>
                  <a:close/>
                </a:path>
              </a:pathLst>
            </a:custGeom>
            <a:ln w="12192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455749" y="3422908"/>
            <a:ext cx="182372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800" dirty="0">
                <a:latin typeface="Calibri"/>
                <a:cs typeface="Calibri"/>
              </a:rPr>
              <a:t>Distancia mínima: 0,4 metros(40 </a:t>
            </a:r>
            <a:r>
              <a:rPr lang="es-MX" sz="1800" dirty="0" err="1">
                <a:latin typeface="Calibri"/>
                <a:cs typeface="Calibri"/>
              </a:rPr>
              <a:t>cms</a:t>
            </a:r>
            <a:r>
              <a:rPr lang="es-MX" sz="180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50027" y="2647497"/>
            <a:ext cx="2202815" cy="1400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lang="es-MX" sz="1800" dirty="0">
                <a:latin typeface="Calibri"/>
                <a:cs typeface="Calibri"/>
              </a:rPr>
              <a:t>El tamaño del monitor y la altura de la base se darán a conocer en la mañana del día de la competición.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791961" y="2648714"/>
            <a:ext cx="76200" cy="1919605"/>
            <a:chOff x="8791961" y="2648714"/>
            <a:chExt cx="76200" cy="1919605"/>
          </a:xfrm>
        </p:grpSpPr>
        <p:sp>
          <p:nvSpPr>
            <p:cNvPr id="34" name="object 34"/>
            <p:cNvSpPr/>
            <p:nvPr/>
          </p:nvSpPr>
          <p:spPr>
            <a:xfrm>
              <a:off x="8830055" y="2712211"/>
              <a:ext cx="0" cy="1792605"/>
            </a:xfrm>
            <a:custGeom>
              <a:avLst/>
              <a:gdLst/>
              <a:ahLst/>
              <a:cxnLst/>
              <a:rect l="l" t="t" r="r" b="b"/>
              <a:pathLst>
                <a:path h="1792604">
                  <a:moveTo>
                    <a:pt x="0" y="0"/>
                  </a:moveTo>
                  <a:lnTo>
                    <a:pt x="0" y="1792376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91956" y="2648724"/>
              <a:ext cx="76200" cy="1919605"/>
            </a:xfrm>
            <a:custGeom>
              <a:avLst/>
              <a:gdLst/>
              <a:ahLst/>
              <a:cxnLst/>
              <a:rect l="l" t="t" r="r" b="b"/>
              <a:pathLst>
                <a:path w="76200" h="1919604">
                  <a:moveTo>
                    <a:pt x="76200" y="1843163"/>
                  </a:moveTo>
                  <a:lnTo>
                    <a:pt x="0" y="1843163"/>
                  </a:lnTo>
                  <a:lnTo>
                    <a:pt x="38100" y="1919363"/>
                  </a:lnTo>
                  <a:lnTo>
                    <a:pt x="76200" y="1843163"/>
                  </a:lnTo>
                  <a:close/>
                </a:path>
                <a:path w="76200" h="1919604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680410" y="3396795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23774" y="2698648"/>
            <a:ext cx="12976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800" b="1" dirty="0">
                <a:latin typeface="Calibri"/>
                <a:cs typeface="Calibri"/>
              </a:rPr>
              <a:t>Sin giro en U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25423" y="4582669"/>
            <a:ext cx="9279890" cy="1842770"/>
            <a:chOff x="725423" y="4582669"/>
            <a:chExt cx="9279890" cy="1842770"/>
          </a:xfrm>
        </p:grpSpPr>
        <p:sp>
          <p:nvSpPr>
            <p:cNvPr id="39" name="object 39"/>
            <p:cNvSpPr/>
            <p:nvPr/>
          </p:nvSpPr>
          <p:spPr>
            <a:xfrm>
              <a:off x="725423" y="6420611"/>
              <a:ext cx="9279890" cy="0"/>
            </a:xfrm>
            <a:custGeom>
              <a:avLst/>
              <a:gdLst/>
              <a:ahLst/>
              <a:cxnLst/>
              <a:rect l="l" t="t" r="r" b="b"/>
              <a:pathLst>
                <a:path w="9279890">
                  <a:moveTo>
                    <a:pt x="0" y="0"/>
                  </a:moveTo>
                  <a:lnTo>
                    <a:pt x="9279801" y="0"/>
                  </a:lnTo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17407" y="4646167"/>
              <a:ext cx="0" cy="1710689"/>
            </a:xfrm>
            <a:custGeom>
              <a:avLst/>
              <a:gdLst/>
              <a:ahLst/>
              <a:cxnLst/>
              <a:rect l="l" t="t" r="r" b="b"/>
              <a:pathLst>
                <a:path h="1710689">
                  <a:moveTo>
                    <a:pt x="0" y="0"/>
                  </a:moveTo>
                  <a:lnTo>
                    <a:pt x="0" y="1710664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79308" y="4582680"/>
              <a:ext cx="76200" cy="1837689"/>
            </a:xfrm>
            <a:custGeom>
              <a:avLst/>
              <a:gdLst/>
              <a:ahLst/>
              <a:cxnLst/>
              <a:rect l="l" t="t" r="r" b="b"/>
              <a:pathLst>
                <a:path w="76200" h="1837689">
                  <a:moveTo>
                    <a:pt x="76200" y="1761464"/>
                  </a:moveTo>
                  <a:lnTo>
                    <a:pt x="0" y="1761464"/>
                  </a:lnTo>
                  <a:lnTo>
                    <a:pt x="38100" y="1837664"/>
                  </a:lnTo>
                  <a:lnTo>
                    <a:pt x="76200" y="1761464"/>
                  </a:lnTo>
                  <a:close/>
                </a:path>
                <a:path w="76200" h="1837689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066091" y="5369024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152400"/>
            <a:ext cx="1079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8.</a:t>
            </a:r>
            <a:r>
              <a:rPr spc="-85" dirty="0"/>
              <a:t> </a:t>
            </a:r>
            <a:r>
              <a:rPr lang="es-MX" spc="75" dirty="0"/>
              <a:t>Detalles de las reglas de competencia</a:t>
            </a:r>
            <a:endParaRPr spc="1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04" y="685800"/>
            <a:ext cx="10098405" cy="561948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Operación autónoma; sin control humano una vez iniciadas las pruebas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Manejar la oclusión y los cambios de iluminación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requiere capacidad de reconocimiento en tiempo real; los sistemas deben responder con prontitud a las imágenes mostradas en la pantalla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evaluará minuciosamente la precisión, velocidad y robustez del reconocimiento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Los equipos deben usar sus propios datos de entrenamiento si es necesario, pero la evaluación se basará en las imágenes de prueba desconocidas que proporcione el organizador de la competencia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28133"/>
            <a:ext cx="129514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80" dirty="0"/>
              <a:t>9.</a:t>
            </a:r>
            <a:r>
              <a:rPr sz="3200" spc="-80" dirty="0"/>
              <a:t> </a:t>
            </a:r>
            <a:r>
              <a:rPr lang="es-MX" sz="3200" spc="75" dirty="0"/>
              <a:t>Procedimientos de competencia</a:t>
            </a:r>
            <a:endParaRPr sz="3200" spc="14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84" y="404390"/>
            <a:ext cx="10589216" cy="59202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endParaRPr lang="es-MX" sz="2200" dirty="0">
              <a:latin typeface="Arial"/>
              <a:cs typeface="Arial"/>
            </a:endParaRP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El monitor oficial para la presentación se revelará por la mañana.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Cada equipo tendrá un máximo de 3 minutos para practicar.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Todos los robots serán confiscados.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Comienza la prueba de Nivel 1: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El tiempo de preparación del equipo debe ser inferior a 1 minuto. No se permiten cambios en el programa.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Los jueces iniciarán el programa.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Los equipos deben firmar la hoja de puntuación para verificar las puntuaciones después de cada ejecución.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Se utilizará el mismo archivo de presentación para cada equipo.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Los equipos tendrán un máximo de 5 minutos para ajustar su robot y código.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 err="1">
                <a:latin typeface="Arial"/>
                <a:cs typeface="Arial"/>
              </a:rPr>
              <a:t>Reincautación</a:t>
            </a:r>
            <a:r>
              <a:rPr lang="es-MX" dirty="0">
                <a:latin typeface="Arial"/>
                <a:cs typeface="Arial"/>
              </a:rPr>
              <a:t>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Comienza la prueba de Nivel 2.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Comienza la prueba de Nivel 3.</a:t>
            </a: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endParaRPr lang="es-MX" dirty="0">
              <a:latin typeface="Arial"/>
              <a:cs typeface="Arial"/>
            </a:endParaRPr>
          </a:p>
          <a:p>
            <a:pPr marL="560705" indent="-325755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560705" algn="l"/>
              </a:tabLst>
            </a:pPr>
            <a:r>
              <a:rPr lang="es-MX" dirty="0">
                <a:latin typeface="Arial"/>
                <a:cs typeface="Arial"/>
              </a:rPr>
              <a:t>Nota: Las computadoras serán confiscadas durante cualquier descanso programado en la agenda.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0"/>
            <a:ext cx="1079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>
                <a:solidFill>
                  <a:srgbClr val="001F5F"/>
                </a:solidFill>
              </a:rPr>
              <a:t>1.</a:t>
            </a:r>
            <a:r>
              <a:rPr spc="-100" dirty="0">
                <a:solidFill>
                  <a:srgbClr val="001F5F"/>
                </a:solidFill>
              </a:rPr>
              <a:t> </a:t>
            </a:r>
            <a:r>
              <a:rPr lang="es-MX" spc="229" dirty="0">
                <a:solidFill>
                  <a:srgbClr val="001F5F"/>
                </a:solidFill>
              </a:rPr>
              <a:t>Descripción general de </a:t>
            </a:r>
            <a:r>
              <a:rPr lang="es-MX" spc="229" dirty="0" err="1">
                <a:solidFill>
                  <a:srgbClr val="001F5F"/>
                </a:solidFill>
              </a:rPr>
              <a:t>Vcc</a:t>
            </a:r>
            <a:endParaRPr spc="-10" dirty="0">
              <a:solidFill>
                <a:srgbClr val="001F5F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86216" y="685800"/>
            <a:ext cx="5480050" cy="57092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lang="es-MX" dirty="0"/>
              <a:t>Objetivos de aprendizaje</a:t>
            </a: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lang="es-MX" dirty="0"/>
              <a:t>Procesamiento de imágenes de video</a:t>
            </a: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lang="es-MX" dirty="0"/>
              <a:t>Aprendizaje automático y clasificación</a:t>
            </a: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lang="es-MX" dirty="0"/>
              <a:t>Identificación, reconocimiento y detección de objetos, formas y texto</a:t>
            </a: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lang="es-MX" dirty="0"/>
              <a:t>VLM (Modelo de Lenguaje de Visión)</a:t>
            </a: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lang="es-MX" dirty="0"/>
              <a:t>Aplicaciones prácticas en el mundo real con modelos de 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441424" y="838200"/>
            <a:ext cx="5120005" cy="474104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361315" indent="-342900">
              <a:lnSpc>
                <a:spcPts val="3030"/>
              </a:lnSpc>
              <a:spcBef>
                <a:spcPts val="470"/>
              </a:spcBef>
              <a:buChar char="•"/>
              <a:tabLst>
                <a:tab pos="355600" algn="l"/>
              </a:tabLst>
            </a:pPr>
            <a:r>
              <a:rPr lang="es-MX" dirty="0"/>
              <a:t>Una competencia de categoría abierta, que se llevará a cabo en el Campeonato Mundial </a:t>
            </a:r>
            <a:r>
              <a:rPr lang="es-MX" dirty="0" err="1"/>
              <a:t>Robofest</a:t>
            </a:r>
            <a:r>
              <a:rPr lang="es-MX" dirty="0"/>
              <a:t>.</a:t>
            </a:r>
          </a:p>
          <a:p>
            <a:pPr marL="355600" marR="361315" indent="-342900">
              <a:lnSpc>
                <a:spcPts val="3030"/>
              </a:lnSpc>
              <a:spcBef>
                <a:spcPts val="470"/>
              </a:spcBef>
              <a:buChar char="•"/>
              <a:tabLst>
                <a:tab pos="355600" algn="l"/>
              </a:tabLst>
            </a:pPr>
            <a:r>
              <a:rPr lang="es-MX" dirty="0"/>
              <a:t>Una competencia única de STEAM (Ciencia, Tecnología, </a:t>
            </a:r>
            <a:r>
              <a:rPr lang="es-MX" dirty="0" err="1"/>
              <a:t>Ingeniería,artes</a:t>
            </a:r>
            <a:r>
              <a:rPr lang="es-MX" dirty="0"/>
              <a:t> y Matemáticas) que utiliza sistemas basados ​​en visión para competir.</a:t>
            </a:r>
            <a:endParaRPr spc="-1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44" y="6522191"/>
            <a:ext cx="1478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2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10.</a:t>
            </a:r>
            <a:r>
              <a:rPr spc="-80" dirty="0"/>
              <a:t> </a:t>
            </a:r>
            <a:r>
              <a:rPr spc="175" dirty="0"/>
              <a:t>Scoring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51088" y="6456724"/>
            <a:ext cx="250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7E7E7E"/>
                </a:solidFill>
                <a:latin typeface="Arial"/>
                <a:cs typeface="Arial"/>
              </a:rPr>
              <a:t>19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71215"/>
              </p:ext>
            </p:extLst>
          </p:nvPr>
        </p:nvGraphicFramePr>
        <p:xfrm>
          <a:off x="404412" y="2204950"/>
          <a:ext cx="11162688" cy="4427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115">
                <a:tc rowSpan="2">
                  <a:txBody>
                    <a:bodyPr/>
                    <a:lstStyle/>
                    <a:p>
                      <a:pPr marL="90805" marR="15938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s-MX" sz="1900" b="1" dirty="0">
                          <a:latin typeface="Arial"/>
                          <a:cs typeface="Arial"/>
                        </a:rPr>
                        <a:t>Para una imagen individual mostrada durante al menos 4 segundos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0" marR="377825" indent="-7956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s-MX" sz="1900" b="1" dirty="0">
                          <a:latin typeface="Arial"/>
                          <a:cs typeface="Arial"/>
                        </a:rPr>
                        <a:t>Impresión/voz correcta para la ventana de 6 segundos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06450" marR="150495" indent="-6483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s-MX" sz="1900" b="1" dirty="0">
                          <a:latin typeface="Arial"/>
                          <a:cs typeface="Arial"/>
                        </a:rPr>
                        <a:t>Ninguno O impresión/voz incorrecta para la ventana de 6 segundos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4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0449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s-MX" sz="1900" dirty="0">
                          <a:latin typeface="Arial"/>
                          <a:cs typeface="Arial"/>
                        </a:rPr>
                        <a:t>Impresión única/voz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559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s-MX" sz="1900" spc="-10" dirty="0">
                          <a:latin typeface="Arial"/>
                          <a:cs typeface="Arial"/>
                        </a:rPr>
                        <a:t>Varias impresiones/discursos (todos correctos)</a:t>
                      </a:r>
                    </a:p>
                    <a:p>
                      <a:pPr marL="91440" marR="31559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s-MX" sz="19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50% de deducción</a:t>
                      </a:r>
                      <a:endParaRPr sz="19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362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s-MX" sz="1900" spc="-10" dirty="0">
                          <a:latin typeface="Arial"/>
                          <a:cs typeface="Arial"/>
                        </a:rPr>
                        <a:t>Impresión/voz única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84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s-MX" sz="1900" spc="-10" dirty="0">
                          <a:latin typeface="Arial"/>
                          <a:cs typeface="Arial"/>
                        </a:rPr>
                        <a:t>Varias impresiones/voces (incluso una instancia es incorrecta)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0" dirty="0"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point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0.5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point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spc="-5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spc="-5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0" dirty="0">
                          <a:latin typeface="Arial"/>
                          <a:cs typeface="Arial"/>
                        </a:rPr>
                        <a:t>2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points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point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spc="-5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spc="-5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points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1.5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points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spc="-5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spc="-50" dirty="0">
                          <a:latin typeface="Arial"/>
                          <a:cs typeface="Arial"/>
                        </a:rPr>
                        <a:t>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24899" y="1084130"/>
            <a:ext cx="958590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MX" sz="2400" dirty="0">
                <a:latin typeface="Arial"/>
                <a:cs typeface="Arial"/>
              </a:rPr>
              <a:t>Nivel 1: 1 punto por impresión correcta + 1 punto por habla correcta Nivel 2: 2 puntos por impresión correcta + 2 puntos por habla correcta Nivel 3: 3 puntos por impresión correcta + 3 puntos por habla correcta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44" y="6522191"/>
            <a:ext cx="1478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2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24" y="0"/>
            <a:ext cx="5393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11.</a:t>
            </a:r>
            <a:r>
              <a:rPr spc="-65" dirty="0"/>
              <a:t> </a:t>
            </a:r>
            <a:r>
              <a:rPr lang="es-MX" dirty="0"/>
              <a:t>Cómo decidir ganadores</a:t>
            </a:r>
            <a:endParaRPr spc="125" dirty="0"/>
          </a:p>
        </p:txBody>
      </p:sp>
      <p:sp>
        <p:nvSpPr>
          <p:cNvPr id="4" name="object 4"/>
          <p:cNvSpPr txBox="1"/>
          <p:nvPr/>
        </p:nvSpPr>
        <p:spPr>
          <a:xfrm>
            <a:off x="718804" y="685800"/>
            <a:ext cx="11473196" cy="13907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36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Puntuación total = Nivel 1 + Nivel 2 + Nivel 3</a:t>
            </a:r>
          </a:p>
          <a:p>
            <a:pPr marL="377825" indent="-365125">
              <a:lnSpc>
                <a:spcPct val="100000"/>
              </a:lnSpc>
              <a:spcBef>
                <a:spcPts val="36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Por ejemplo, para el Equipo A (ver la hoja de puntuación del Nivel 1 en la diapositiva </a:t>
            </a:r>
            <a:r>
              <a:rPr lang="es-MX" sz="2800" dirty="0" err="1">
                <a:latin typeface="Arial"/>
                <a:cs typeface="Arial"/>
              </a:rPr>
              <a:t>n.°</a:t>
            </a:r>
            <a:r>
              <a:rPr lang="es-MX" sz="2800" dirty="0">
                <a:latin typeface="Arial"/>
                <a:cs typeface="Arial"/>
              </a:rPr>
              <a:t> 21):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44" y="4132853"/>
            <a:ext cx="12067556" cy="21005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480"/>
              </a:spcBef>
              <a:buChar char="•"/>
              <a:tabLst>
                <a:tab pos="377825" algn="l"/>
              </a:tabLst>
            </a:pPr>
            <a:r>
              <a:rPr lang="es-MX" sz="2400" dirty="0">
                <a:latin typeface="Arial"/>
                <a:cs typeface="Arial"/>
              </a:rPr>
              <a:t>Desempate</a:t>
            </a:r>
          </a:p>
          <a:p>
            <a:pPr marL="377825" indent="-365125">
              <a:lnSpc>
                <a:spcPct val="100000"/>
              </a:lnSpc>
              <a:spcBef>
                <a:spcPts val="480"/>
              </a:spcBef>
              <a:buChar char="•"/>
              <a:tabLst>
                <a:tab pos="377825" algn="l"/>
              </a:tabLst>
            </a:pPr>
            <a:r>
              <a:rPr lang="es-MX" sz="2400" dirty="0">
                <a:latin typeface="Arial"/>
                <a:cs typeface="Arial"/>
              </a:rPr>
              <a:t>Puntuación de nivel 3</a:t>
            </a:r>
          </a:p>
          <a:p>
            <a:pPr marL="377825" indent="-365125">
              <a:lnSpc>
                <a:spcPct val="100000"/>
              </a:lnSpc>
              <a:spcBef>
                <a:spcPts val="480"/>
              </a:spcBef>
              <a:buChar char="•"/>
              <a:tabLst>
                <a:tab pos="377825" algn="l"/>
              </a:tabLst>
            </a:pPr>
            <a:r>
              <a:rPr lang="es-MX" sz="2400" dirty="0">
                <a:latin typeface="Arial"/>
                <a:cs typeface="Arial"/>
              </a:rPr>
              <a:t>Puntuación de nivel 2</a:t>
            </a:r>
          </a:p>
          <a:p>
            <a:pPr marL="377825" indent="-365125">
              <a:lnSpc>
                <a:spcPct val="100000"/>
              </a:lnSpc>
              <a:spcBef>
                <a:spcPts val="480"/>
              </a:spcBef>
              <a:buChar char="•"/>
              <a:tabLst>
                <a:tab pos="377825" algn="l"/>
              </a:tabLst>
            </a:pPr>
            <a:r>
              <a:rPr lang="es-MX" sz="2400" dirty="0">
                <a:latin typeface="Arial"/>
                <a:cs typeface="Arial"/>
              </a:rPr>
              <a:t>Reproducir la presentación de nivel 3 con (1) mayor distancia, (2) diferente brillo del monitor, (3) tiempo de transición más rápido y/o (4) introducción de oclusión.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48625" y="651153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01349" y="2171010"/>
          <a:ext cx="961517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correct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answers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15x2=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15x2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12x4=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48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15x4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10x6=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15x6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Score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(Max.)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138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180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44" y="6522191"/>
            <a:ext cx="1478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2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12.</a:t>
            </a:r>
            <a:r>
              <a:rPr spc="-80" dirty="0"/>
              <a:t> </a:t>
            </a:r>
            <a:r>
              <a:rPr spc="140" dirty="0"/>
              <a:t>Level</a:t>
            </a:r>
            <a:r>
              <a:rPr spc="-80" dirty="0"/>
              <a:t> </a:t>
            </a:r>
            <a:r>
              <a:rPr spc="215" dirty="0"/>
              <a:t>1</a:t>
            </a:r>
            <a:r>
              <a:rPr spc="-105" dirty="0"/>
              <a:t> </a:t>
            </a:r>
            <a:r>
              <a:rPr spc="375" dirty="0"/>
              <a:t>Judging</a:t>
            </a:r>
            <a:r>
              <a:rPr spc="-95" dirty="0"/>
              <a:t> </a:t>
            </a:r>
            <a:r>
              <a:rPr spc="150" dirty="0"/>
              <a:t>Score</a:t>
            </a:r>
            <a:r>
              <a:rPr spc="-105" dirty="0"/>
              <a:t> </a:t>
            </a:r>
            <a:r>
              <a:rPr spc="195" dirty="0"/>
              <a:t>Sheet</a:t>
            </a:r>
            <a:r>
              <a:rPr spc="-90" dirty="0"/>
              <a:t> </a:t>
            </a:r>
            <a:r>
              <a:rPr spc="50" dirty="0"/>
              <a:t>for</a:t>
            </a:r>
            <a:r>
              <a:rPr spc="-105" dirty="0"/>
              <a:t> </a:t>
            </a:r>
            <a:r>
              <a:rPr spc="415" dirty="0"/>
              <a:t>a</a:t>
            </a:r>
            <a:r>
              <a:rPr spc="-95" dirty="0"/>
              <a:t> </a:t>
            </a:r>
            <a:r>
              <a:rPr spc="220" dirty="0"/>
              <a:t>Team</a:t>
            </a:r>
            <a:r>
              <a:rPr spc="-105" dirty="0"/>
              <a:t> </a:t>
            </a:r>
            <a:r>
              <a:rPr spc="220" dirty="0"/>
              <a:t>(Sample)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8625" y="651153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E7E7E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429" y="1074420"/>
            <a:ext cx="7233998" cy="56967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15100" y="6319927"/>
            <a:ext cx="3535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ScoreSheet.xlsx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Vcc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152400"/>
            <a:ext cx="1079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13.</a:t>
            </a:r>
            <a:r>
              <a:rPr spc="-80" dirty="0"/>
              <a:t> </a:t>
            </a:r>
            <a:r>
              <a:rPr spc="60" dirty="0"/>
              <a:t>Robot</a:t>
            </a:r>
            <a:r>
              <a:rPr spc="-114" dirty="0"/>
              <a:t> </a:t>
            </a:r>
            <a:r>
              <a:rPr spc="210" dirty="0"/>
              <a:t>Specifications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04" y="838200"/>
            <a:ext cx="10721340" cy="54579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Debe ser completamente autónomo.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permite cualquier plataforma con una sola cámara. Debe ser una cámara USB de un solo objetivo. Se acepta cualquier objetivo.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permite usar la cámara integrada en el portátil.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Se permite cualquier lenguaje de programación.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No se permite wifi (p. ej., Google </a:t>
            </a:r>
            <a:r>
              <a:rPr lang="es-MX" sz="2800" dirty="0" err="1">
                <a:latin typeface="Arial"/>
                <a:cs typeface="Arial"/>
              </a:rPr>
              <a:t>Colab</a:t>
            </a:r>
            <a:r>
              <a:rPr lang="es-MX" sz="2800" dirty="0">
                <a:latin typeface="Arial"/>
                <a:cs typeface="Arial"/>
              </a:rPr>
              <a:t>; P5.js no está permitido).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Peso: ilimitado.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El robot puede proporcionar iluminación adicional.</a:t>
            </a:r>
          </a:p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Ángulo y objetivo de la cámara: sin restricciones (los robots pueden usar motores).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0467" y="2286000"/>
            <a:ext cx="907111" cy="14554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-76200"/>
            <a:ext cx="1079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14.</a:t>
            </a:r>
            <a:r>
              <a:rPr spc="-95" dirty="0"/>
              <a:t> </a:t>
            </a:r>
            <a:r>
              <a:rPr lang="es-MX" spc="285" dirty="0"/>
              <a:t>Recursos de muestra</a:t>
            </a:r>
            <a:endParaRPr spc="16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685800"/>
            <a:ext cx="11701796" cy="569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Archivo de presentación de diapositivas de nivel 1 en MS PowerPoint en la página </a:t>
            </a:r>
            <a:r>
              <a:rPr lang="es-MX" sz="2800" dirty="0" err="1">
                <a:latin typeface="Arial"/>
                <a:cs typeface="Arial"/>
              </a:rPr>
              <a:t>Vcc</a:t>
            </a:r>
            <a:endParaRPr lang="es-MX" sz="28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Nombre del archivo: L1_3classes.pptx</a:t>
            </a:r>
          </a:p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El color de fondo de las diapositivas es blanco</a:t>
            </a:r>
          </a:p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Si una diapositiva no muestra ningún signo, el programa puede indicar "ninguno".</a:t>
            </a:r>
          </a:p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El mismo tipo de signo nunca aparecerá dos veces seguidas. En otras palabras, los signos adyacentes en la secuencia de la presentación siempre serán de tipos diferentes.</a:t>
            </a:r>
          </a:p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Duración: 6 s, transición: 0,01 s</a:t>
            </a:r>
          </a:p>
          <a:p>
            <a:pPr marL="377825" indent="-365125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Video de prueba de nivel 1 en YouTube con el archivo de PowerPoint en la web: https://youtu.be/JbvWN4sV-Zs (se usó una duración de 4 s, en lugar de la oficial de 6 s)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15.</a:t>
            </a:r>
            <a:r>
              <a:rPr spc="-80" dirty="0"/>
              <a:t> </a:t>
            </a:r>
            <a:r>
              <a:rPr spc="-20" dirty="0"/>
              <a:t>FAQs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8" y="1115033"/>
            <a:ext cx="9301961" cy="442044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249554">
              <a:lnSpc>
                <a:spcPts val="3030"/>
              </a:lnSpc>
              <a:spcBef>
                <a:spcPts val="470"/>
              </a:spcBef>
              <a:tabLst>
                <a:tab pos="2586990" algn="l"/>
              </a:tabLst>
            </a:pPr>
            <a:r>
              <a:rPr lang="es-MX" sz="2800" dirty="0">
                <a:latin typeface="Arial"/>
                <a:cs typeface="Arial"/>
              </a:rPr>
              <a:t>P1. El texto esperado de la señal derecha es: "Prohibido estacionar con doble flecha". ¿Cómo se puntúa si el resultado es "Prohibido estacionar en cualquier momento con doble flecha"? </a:t>
            </a:r>
            <a:r>
              <a:rPr lang="es-MX" sz="2800" dirty="0">
                <a:solidFill>
                  <a:srgbClr val="FF0000"/>
                </a:solidFill>
                <a:latin typeface="Arial"/>
                <a:cs typeface="Arial"/>
              </a:rPr>
              <a:t>Respuesta: Puntos completos.</a:t>
            </a:r>
          </a:p>
          <a:p>
            <a:pPr marL="12700" marR="249554">
              <a:lnSpc>
                <a:spcPts val="3030"/>
              </a:lnSpc>
              <a:spcBef>
                <a:spcPts val="470"/>
              </a:spcBef>
              <a:tabLst>
                <a:tab pos="2586990" algn="l"/>
              </a:tabLst>
            </a:pPr>
            <a:r>
              <a:rPr lang="es-MX" sz="2800" dirty="0">
                <a:latin typeface="Arial"/>
                <a:cs typeface="Arial"/>
              </a:rPr>
              <a:t>P2. El texto esperado de la señal derecha es: "Prohibido girar a la derecha". ¿Cómo se puntúa si el resultado es "Prohibido girar a la izquierda"? </a:t>
            </a:r>
            <a:r>
              <a:rPr lang="es-MX" sz="2800" dirty="0">
                <a:solidFill>
                  <a:srgbClr val="FF0000"/>
                </a:solidFill>
                <a:latin typeface="Arial"/>
                <a:cs typeface="Arial"/>
              </a:rPr>
              <a:t>Respuesta: Cero puntos</a:t>
            </a:r>
            <a:r>
              <a:rPr lang="es-MX" sz="2800" dirty="0">
                <a:latin typeface="Arial"/>
                <a:cs typeface="Arial"/>
              </a:rPr>
              <a:t>.</a:t>
            </a:r>
          </a:p>
          <a:p>
            <a:pPr marL="12700" marR="249554">
              <a:lnSpc>
                <a:spcPts val="3030"/>
              </a:lnSpc>
              <a:spcBef>
                <a:spcPts val="470"/>
              </a:spcBef>
              <a:tabLst>
                <a:tab pos="2586990" algn="l"/>
              </a:tabLst>
            </a:pPr>
            <a:r>
              <a:rPr lang="es-MX" sz="2800" dirty="0">
                <a:latin typeface="Arial"/>
                <a:cs typeface="Arial"/>
              </a:rPr>
              <a:t>P3. El texto esperado de la señal derecha es: "Límite de velocidad 25 mph". ¿Cómo se puntúa si el resultado es "Límite de velocidad 52 mph"? </a:t>
            </a:r>
            <a:r>
              <a:rPr lang="es-MX" sz="2800" dirty="0">
                <a:solidFill>
                  <a:srgbClr val="FF0000"/>
                </a:solidFill>
                <a:latin typeface="Arial"/>
                <a:cs typeface="Arial"/>
              </a:rPr>
              <a:t>Respuesta: Cero puntos.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7600" y="722111"/>
            <a:ext cx="1180539" cy="15815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6668" y="2534698"/>
            <a:ext cx="1076883" cy="13621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7393" y="4236720"/>
            <a:ext cx="930110" cy="14072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16.</a:t>
            </a:r>
            <a:r>
              <a:rPr spc="-75" dirty="0"/>
              <a:t> </a:t>
            </a:r>
            <a:r>
              <a:rPr spc="130" dirty="0"/>
              <a:t>2025-</a:t>
            </a:r>
            <a:r>
              <a:rPr spc="204" dirty="0"/>
              <a:t>2026</a:t>
            </a:r>
            <a:r>
              <a:rPr spc="-45" dirty="0"/>
              <a:t> </a:t>
            </a:r>
            <a:r>
              <a:rPr spc="95" dirty="0"/>
              <a:t>Committee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127505"/>
          <a:ext cx="11015980" cy="504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Bio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91440" marR="2622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Dr.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Vijay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John, Chairperson;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creator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2026 game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00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Associate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Professor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Lawrence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Technological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specializing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multimodal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robotics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autonomous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driving.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developed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innovative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frameworks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integrating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audio,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visual,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thermal,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sensing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modalities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human-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robot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interaction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intelligent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mobility.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Previously,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served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Scientist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RIKEN’s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Guardian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400" spc="5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faculty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Toyota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Technological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Institute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Japan.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pPr marL="91440" marR="221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Devson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Butani,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Vice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Chair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21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Graduated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Mechanical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Science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LTU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2025.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Now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Robotics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Manager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LTU.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Background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Printing,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electro-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mechanical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software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architecture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design.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Robofest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judge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volunteer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since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2016;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participating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robotics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competitions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since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2012.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Dr.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CJ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Chung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39420" indent="-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Professor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Science.</a:t>
                      </a:r>
                      <a:r>
                        <a:rPr sz="1400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Founder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Robofest.</a:t>
                      </a:r>
                      <a:r>
                        <a:rPr sz="14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Director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Robofest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1999-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2020.</a:t>
                      </a:r>
                      <a:r>
                        <a:rPr sz="14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Director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LTU’s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(CS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AI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Robotics)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Lab.</a:t>
                      </a:r>
                      <a:r>
                        <a:rPr sz="14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Launched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based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Mini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Urban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Challenge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L2Bots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2007.</a:t>
                      </a:r>
                      <a:r>
                        <a:rPr sz="14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category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changed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Vcc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2009.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Designed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Vcc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challenge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rules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2007-2020.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5137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Dr.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Mohammad Hassanzadeh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62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Assistant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Professor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Lawrence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Technological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University,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specializing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artificial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intelligence,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learning,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vision.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focuses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developing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methods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intelligent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agents,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imaging,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bioinformatics,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image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signal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processing,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vehicles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robotics.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has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published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extensively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secured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multiple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grants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these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fields.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Dr.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Tao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Liu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14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Assistant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Professor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Lawrence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Technological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University,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specializing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intelligent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visual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computing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systems.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focuses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developing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efficient,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robust,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secure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deep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models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perception,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imaging,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edge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AI.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contributed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advances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oriented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compression,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adversarial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defense,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hardware-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aware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learning,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publications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top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venues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CVPR,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NeurIPS,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MICCAI,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DAC,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cited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1,000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17.</a:t>
            </a:r>
            <a:r>
              <a:rPr spc="-20" dirty="0"/>
              <a:t> </a:t>
            </a:r>
            <a:r>
              <a:rPr spc="114" dirty="0"/>
              <a:t>Tentative</a:t>
            </a:r>
            <a:r>
              <a:rPr spc="-30" dirty="0"/>
              <a:t> </a:t>
            </a:r>
            <a:r>
              <a:rPr dirty="0"/>
              <a:t>In-</a:t>
            </a:r>
            <a:r>
              <a:rPr spc="140" dirty="0"/>
              <a:t>person</a:t>
            </a:r>
            <a:r>
              <a:rPr spc="-70" dirty="0"/>
              <a:t> </a:t>
            </a:r>
            <a:r>
              <a:rPr dirty="0"/>
              <a:t>Workshop</a:t>
            </a:r>
            <a:r>
              <a:rPr spc="-35" dirty="0"/>
              <a:t> </a:t>
            </a:r>
            <a:r>
              <a:rPr spc="215" dirty="0"/>
              <a:t>Schedule</a:t>
            </a:r>
            <a:r>
              <a:rPr spc="-20" dirty="0"/>
              <a:t> </a:t>
            </a:r>
            <a:r>
              <a:rPr spc="145" dirty="0"/>
              <a:t>(at</a:t>
            </a:r>
            <a:r>
              <a:rPr spc="-50" dirty="0"/>
              <a:t> </a:t>
            </a:r>
            <a:r>
              <a:rPr spc="-20" dirty="0"/>
              <a:t>LTU)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04" y="1313993"/>
            <a:ext cx="9715500" cy="1534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00"/>
              </a:spcBef>
              <a:buChar char="•"/>
              <a:tabLst>
                <a:tab pos="377825" algn="l"/>
              </a:tabLst>
            </a:pPr>
            <a:r>
              <a:rPr sz="2800" dirty="0">
                <a:latin typeface="Arial"/>
                <a:cs typeface="Arial"/>
              </a:rPr>
              <a:t>Early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Feb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(3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hours)</a:t>
            </a:r>
            <a:endParaRPr sz="2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Char char="•"/>
              <a:tabLst>
                <a:tab pos="377825" algn="l"/>
              </a:tabLst>
            </a:pPr>
            <a:r>
              <a:rPr sz="2800" dirty="0">
                <a:latin typeface="Arial"/>
                <a:cs typeface="Arial"/>
              </a:rPr>
              <a:t>During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field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trips,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requests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(Half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day)</a:t>
            </a:r>
            <a:endParaRPr sz="2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95"/>
              </a:spcBef>
              <a:buChar char="•"/>
              <a:tabLst>
                <a:tab pos="377825" algn="l"/>
              </a:tabLst>
            </a:pPr>
            <a:r>
              <a:rPr sz="2800" dirty="0">
                <a:latin typeface="Arial"/>
                <a:cs typeface="Arial"/>
              </a:rPr>
              <a:t>Workshop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materials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posted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Robofest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website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1164" y="2616701"/>
            <a:ext cx="3077210" cy="2830195"/>
            <a:chOff x="4741164" y="2616701"/>
            <a:chExt cx="3077210" cy="2830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1164" y="3076956"/>
              <a:ext cx="2212441" cy="23698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1804" y="3057144"/>
              <a:ext cx="1030605" cy="783590"/>
            </a:xfrm>
            <a:custGeom>
              <a:avLst/>
              <a:gdLst/>
              <a:ahLst/>
              <a:cxnLst/>
              <a:rect l="l" t="t" r="r" b="b"/>
              <a:pathLst>
                <a:path w="1030604" h="783589">
                  <a:moveTo>
                    <a:pt x="1030224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1030224" y="783336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1804" y="3057144"/>
              <a:ext cx="1030605" cy="783590"/>
            </a:xfrm>
            <a:custGeom>
              <a:avLst/>
              <a:gdLst/>
              <a:ahLst/>
              <a:cxnLst/>
              <a:rect l="l" t="t" r="r" b="b"/>
              <a:pathLst>
                <a:path w="1030604" h="783589">
                  <a:moveTo>
                    <a:pt x="0" y="0"/>
                  </a:moveTo>
                  <a:lnTo>
                    <a:pt x="1030224" y="0"/>
                  </a:lnTo>
                  <a:lnTo>
                    <a:pt x="1030224" y="783336"/>
                  </a:lnTo>
                  <a:lnTo>
                    <a:pt x="0" y="783336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1055" y="2622797"/>
              <a:ext cx="1681480" cy="1240790"/>
            </a:xfrm>
            <a:custGeom>
              <a:avLst/>
              <a:gdLst/>
              <a:ahLst/>
              <a:cxnLst/>
              <a:rect l="l" t="t" r="r" b="b"/>
              <a:pathLst>
                <a:path w="1681479" h="1240789">
                  <a:moveTo>
                    <a:pt x="887412" y="0"/>
                  </a:moveTo>
                  <a:lnTo>
                    <a:pt x="806018" y="1828"/>
                  </a:lnTo>
                  <a:lnTo>
                    <a:pt x="766635" y="5473"/>
                  </a:lnTo>
                  <a:lnTo>
                    <a:pt x="727252" y="10947"/>
                  </a:lnTo>
                  <a:lnTo>
                    <a:pt x="688530" y="17322"/>
                  </a:lnTo>
                  <a:lnTo>
                    <a:pt x="651116" y="22796"/>
                  </a:lnTo>
                  <a:lnTo>
                    <a:pt x="578916" y="41935"/>
                  </a:lnTo>
                  <a:lnTo>
                    <a:pt x="509346" y="63804"/>
                  </a:lnTo>
                  <a:lnTo>
                    <a:pt x="443699" y="91160"/>
                  </a:lnTo>
                  <a:lnTo>
                    <a:pt x="382003" y="122148"/>
                  </a:lnTo>
                  <a:lnTo>
                    <a:pt x="326212" y="154952"/>
                  </a:lnTo>
                  <a:lnTo>
                    <a:pt x="275018" y="193243"/>
                  </a:lnTo>
                  <a:lnTo>
                    <a:pt x="229730" y="234264"/>
                  </a:lnTo>
                  <a:lnTo>
                    <a:pt x="189026" y="278917"/>
                  </a:lnTo>
                  <a:lnTo>
                    <a:pt x="156209" y="326313"/>
                  </a:lnTo>
                  <a:lnTo>
                    <a:pt x="129298" y="373722"/>
                  </a:lnTo>
                  <a:lnTo>
                    <a:pt x="109613" y="425665"/>
                  </a:lnTo>
                  <a:lnTo>
                    <a:pt x="97789" y="479450"/>
                  </a:lnTo>
                  <a:lnTo>
                    <a:pt x="93852" y="533222"/>
                  </a:lnTo>
                  <a:lnTo>
                    <a:pt x="94513" y="556018"/>
                  </a:lnTo>
                  <a:lnTo>
                    <a:pt x="99758" y="601586"/>
                  </a:lnTo>
                  <a:lnTo>
                    <a:pt x="111582" y="646252"/>
                  </a:lnTo>
                  <a:lnTo>
                    <a:pt x="128650" y="689089"/>
                  </a:lnTo>
                  <a:lnTo>
                    <a:pt x="163436" y="751979"/>
                  </a:lnTo>
                  <a:lnTo>
                    <a:pt x="193624" y="793000"/>
                  </a:lnTo>
                  <a:lnTo>
                    <a:pt x="228409" y="831278"/>
                  </a:lnTo>
                  <a:lnTo>
                    <a:pt x="268452" y="868654"/>
                  </a:lnTo>
                  <a:lnTo>
                    <a:pt x="0" y="1240536"/>
                  </a:lnTo>
                  <a:lnTo>
                    <a:pt x="500151" y="998994"/>
                  </a:lnTo>
                  <a:lnTo>
                    <a:pt x="544779" y="1015403"/>
                  </a:lnTo>
                  <a:lnTo>
                    <a:pt x="591388" y="1029081"/>
                  </a:lnTo>
                  <a:lnTo>
                    <a:pt x="638644" y="1040015"/>
                  </a:lnTo>
                  <a:lnTo>
                    <a:pt x="687222" y="1050036"/>
                  </a:lnTo>
                  <a:lnTo>
                    <a:pt x="736447" y="1057338"/>
                  </a:lnTo>
                  <a:lnTo>
                    <a:pt x="786333" y="1063713"/>
                  </a:lnTo>
                  <a:lnTo>
                    <a:pt x="836218" y="1066444"/>
                  </a:lnTo>
                  <a:lnTo>
                    <a:pt x="887412" y="1067358"/>
                  </a:lnTo>
                  <a:lnTo>
                    <a:pt x="928103" y="1066444"/>
                  </a:lnTo>
                  <a:lnTo>
                    <a:pt x="968806" y="1064628"/>
                  </a:lnTo>
                  <a:lnTo>
                    <a:pt x="1007529" y="1060983"/>
                  </a:lnTo>
                  <a:lnTo>
                    <a:pt x="1046911" y="1056424"/>
                  </a:lnTo>
                  <a:lnTo>
                    <a:pt x="1123048" y="1043660"/>
                  </a:lnTo>
                  <a:lnTo>
                    <a:pt x="1196568" y="1025436"/>
                  </a:lnTo>
                  <a:lnTo>
                    <a:pt x="1265478" y="1003554"/>
                  </a:lnTo>
                  <a:lnTo>
                    <a:pt x="1330464" y="976210"/>
                  </a:lnTo>
                  <a:lnTo>
                    <a:pt x="1392161" y="946137"/>
                  </a:lnTo>
                  <a:lnTo>
                    <a:pt x="1448612" y="911491"/>
                  </a:lnTo>
                  <a:lnTo>
                    <a:pt x="1499158" y="873213"/>
                  </a:lnTo>
                  <a:lnTo>
                    <a:pt x="1545094" y="832192"/>
                  </a:lnTo>
                  <a:lnTo>
                    <a:pt x="1585137" y="788441"/>
                  </a:lnTo>
                  <a:lnTo>
                    <a:pt x="1617954" y="741045"/>
                  </a:lnTo>
                  <a:lnTo>
                    <a:pt x="1644865" y="692734"/>
                  </a:lnTo>
                  <a:lnTo>
                    <a:pt x="1664563" y="640778"/>
                  </a:lnTo>
                  <a:lnTo>
                    <a:pt x="1676374" y="587921"/>
                  </a:lnTo>
                  <a:lnTo>
                    <a:pt x="1680971" y="533222"/>
                  </a:lnTo>
                  <a:lnTo>
                    <a:pt x="1679651" y="505879"/>
                  </a:lnTo>
                  <a:lnTo>
                    <a:pt x="1671777" y="452107"/>
                  </a:lnTo>
                  <a:lnTo>
                    <a:pt x="1656029" y="400151"/>
                  </a:lnTo>
                  <a:lnTo>
                    <a:pt x="1632394" y="349110"/>
                  </a:lnTo>
                  <a:lnTo>
                    <a:pt x="1602206" y="302615"/>
                  </a:lnTo>
                  <a:lnTo>
                    <a:pt x="1545094" y="234264"/>
                  </a:lnTo>
                  <a:lnTo>
                    <a:pt x="1499158" y="193243"/>
                  </a:lnTo>
                  <a:lnTo>
                    <a:pt x="1448612" y="154952"/>
                  </a:lnTo>
                  <a:lnTo>
                    <a:pt x="1361973" y="105740"/>
                  </a:lnTo>
                  <a:lnTo>
                    <a:pt x="1298308" y="76568"/>
                  </a:lnTo>
                  <a:lnTo>
                    <a:pt x="1196568" y="41935"/>
                  </a:lnTo>
                  <a:lnTo>
                    <a:pt x="1123048" y="22796"/>
                  </a:lnTo>
                  <a:lnTo>
                    <a:pt x="1085634" y="17322"/>
                  </a:lnTo>
                  <a:lnTo>
                    <a:pt x="1046911" y="10947"/>
                  </a:lnTo>
                  <a:lnTo>
                    <a:pt x="1007529" y="5473"/>
                  </a:lnTo>
                  <a:lnTo>
                    <a:pt x="968806" y="1828"/>
                  </a:lnTo>
                  <a:lnTo>
                    <a:pt x="887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1055" y="2622797"/>
              <a:ext cx="1681480" cy="1240790"/>
            </a:xfrm>
            <a:custGeom>
              <a:avLst/>
              <a:gdLst/>
              <a:ahLst/>
              <a:cxnLst/>
              <a:rect l="l" t="t" r="r" b="b"/>
              <a:pathLst>
                <a:path w="1681479" h="1240789">
                  <a:moveTo>
                    <a:pt x="268452" y="868654"/>
                  </a:moveTo>
                  <a:lnTo>
                    <a:pt x="248107" y="849515"/>
                  </a:lnTo>
                  <a:lnTo>
                    <a:pt x="228409" y="831278"/>
                  </a:lnTo>
                  <a:lnTo>
                    <a:pt x="210692" y="813054"/>
                  </a:lnTo>
                  <a:lnTo>
                    <a:pt x="177876" y="772947"/>
                  </a:lnTo>
                  <a:lnTo>
                    <a:pt x="150964" y="731024"/>
                  </a:lnTo>
                  <a:lnTo>
                    <a:pt x="128650" y="689089"/>
                  </a:lnTo>
                  <a:lnTo>
                    <a:pt x="111582" y="646252"/>
                  </a:lnTo>
                  <a:lnTo>
                    <a:pt x="99758" y="601586"/>
                  </a:lnTo>
                  <a:lnTo>
                    <a:pt x="94513" y="556018"/>
                  </a:lnTo>
                  <a:lnTo>
                    <a:pt x="93852" y="533222"/>
                  </a:lnTo>
                  <a:lnTo>
                    <a:pt x="94513" y="505879"/>
                  </a:lnTo>
                  <a:lnTo>
                    <a:pt x="102387" y="452107"/>
                  </a:lnTo>
                  <a:lnTo>
                    <a:pt x="118795" y="400151"/>
                  </a:lnTo>
                  <a:lnTo>
                    <a:pt x="141770" y="349110"/>
                  </a:lnTo>
                  <a:lnTo>
                    <a:pt x="171970" y="302615"/>
                  </a:lnTo>
                  <a:lnTo>
                    <a:pt x="208724" y="257048"/>
                  </a:lnTo>
                  <a:lnTo>
                    <a:pt x="252044" y="213296"/>
                  </a:lnTo>
                  <a:lnTo>
                    <a:pt x="299961" y="174104"/>
                  </a:lnTo>
                  <a:lnTo>
                    <a:pt x="353783" y="137642"/>
                  </a:lnTo>
                  <a:lnTo>
                    <a:pt x="412851" y="105740"/>
                  </a:lnTo>
                  <a:lnTo>
                    <a:pt x="475868" y="76568"/>
                  </a:lnTo>
                  <a:lnTo>
                    <a:pt x="542810" y="52870"/>
                  </a:lnTo>
                  <a:lnTo>
                    <a:pt x="651116" y="22796"/>
                  </a:lnTo>
                  <a:lnTo>
                    <a:pt x="688530" y="17322"/>
                  </a:lnTo>
                  <a:lnTo>
                    <a:pt x="727252" y="10947"/>
                  </a:lnTo>
                  <a:lnTo>
                    <a:pt x="766635" y="5473"/>
                  </a:lnTo>
                  <a:lnTo>
                    <a:pt x="806018" y="1828"/>
                  </a:lnTo>
                  <a:lnTo>
                    <a:pt x="846061" y="914"/>
                  </a:lnTo>
                  <a:lnTo>
                    <a:pt x="887412" y="0"/>
                  </a:lnTo>
                  <a:lnTo>
                    <a:pt x="928103" y="914"/>
                  </a:lnTo>
                  <a:lnTo>
                    <a:pt x="968806" y="1828"/>
                  </a:lnTo>
                  <a:lnTo>
                    <a:pt x="1007529" y="5473"/>
                  </a:lnTo>
                  <a:lnTo>
                    <a:pt x="1046911" y="10947"/>
                  </a:lnTo>
                  <a:lnTo>
                    <a:pt x="1085634" y="17322"/>
                  </a:lnTo>
                  <a:lnTo>
                    <a:pt x="1123048" y="22796"/>
                  </a:lnTo>
                  <a:lnTo>
                    <a:pt x="1196568" y="41935"/>
                  </a:lnTo>
                  <a:lnTo>
                    <a:pt x="1265478" y="63804"/>
                  </a:lnTo>
                  <a:lnTo>
                    <a:pt x="1330464" y="91160"/>
                  </a:lnTo>
                  <a:lnTo>
                    <a:pt x="1392161" y="122148"/>
                  </a:lnTo>
                  <a:lnTo>
                    <a:pt x="1421041" y="137642"/>
                  </a:lnTo>
                  <a:lnTo>
                    <a:pt x="1474215" y="174104"/>
                  </a:lnTo>
                  <a:lnTo>
                    <a:pt x="1522780" y="213296"/>
                  </a:lnTo>
                  <a:lnTo>
                    <a:pt x="1565440" y="257048"/>
                  </a:lnTo>
                  <a:lnTo>
                    <a:pt x="1585137" y="278917"/>
                  </a:lnTo>
                  <a:lnTo>
                    <a:pt x="1617954" y="326313"/>
                  </a:lnTo>
                  <a:lnTo>
                    <a:pt x="1644865" y="373722"/>
                  </a:lnTo>
                  <a:lnTo>
                    <a:pt x="1664563" y="425665"/>
                  </a:lnTo>
                  <a:lnTo>
                    <a:pt x="1676374" y="479450"/>
                  </a:lnTo>
                  <a:lnTo>
                    <a:pt x="1680971" y="533222"/>
                  </a:lnTo>
                  <a:lnTo>
                    <a:pt x="1679651" y="560565"/>
                  </a:lnTo>
                  <a:lnTo>
                    <a:pt x="1671777" y="615264"/>
                  </a:lnTo>
                  <a:lnTo>
                    <a:pt x="1656029" y="667219"/>
                  </a:lnTo>
                  <a:lnTo>
                    <a:pt x="1632394" y="717346"/>
                  </a:lnTo>
                  <a:lnTo>
                    <a:pt x="1602206" y="765657"/>
                  </a:lnTo>
                  <a:lnTo>
                    <a:pt x="1565440" y="810323"/>
                  </a:lnTo>
                  <a:lnTo>
                    <a:pt x="1522780" y="853160"/>
                  </a:lnTo>
                  <a:lnTo>
                    <a:pt x="1474215" y="893267"/>
                  </a:lnTo>
                  <a:lnTo>
                    <a:pt x="1421041" y="928814"/>
                  </a:lnTo>
                  <a:lnTo>
                    <a:pt x="1361973" y="960716"/>
                  </a:lnTo>
                  <a:lnTo>
                    <a:pt x="1330464" y="976210"/>
                  </a:lnTo>
                  <a:lnTo>
                    <a:pt x="1265478" y="1003554"/>
                  </a:lnTo>
                  <a:lnTo>
                    <a:pt x="1196568" y="1025436"/>
                  </a:lnTo>
                  <a:lnTo>
                    <a:pt x="1123048" y="1043660"/>
                  </a:lnTo>
                  <a:lnTo>
                    <a:pt x="1046911" y="1056424"/>
                  </a:lnTo>
                  <a:lnTo>
                    <a:pt x="1007529" y="1060983"/>
                  </a:lnTo>
                  <a:lnTo>
                    <a:pt x="968806" y="1064628"/>
                  </a:lnTo>
                  <a:lnTo>
                    <a:pt x="928103" y="1066444"/>
                  </a:lnTo>
                  <a:lnTo>
                    <a:pt x="887412" y="1067358"/>
                  </a:lnTo>
                  <a:lnTo>
                    <a:pt x="836218" y="1066444"/>
                  </a:lnTo>
                  <a:lnTo>
                    <a:pt x="786333" y="1063713"/>
                  </a:lnTo>
                  <a:lnTo>
                    <a:pt x="736447" y="1057338"/>
                  </a:lnTo>
                  <a:lnTo>
                    <a:pt x="687222" y="1050036"/>
                  </a:lnTo>
                  <a:lnTo>
                    <a:pt x="638644" y="1040015"/>
                  </a:lnTo>
                  <a:lnTo>
                    <a:pt x="591388" y="1029081"/>
                  </a:lnTo>
                  <a:lnTo>
                    <a:pt x="544779" y="1015403"/>
                  </a:lnTo>
                  <a:lnTo>
                    <a:pt x="500151" y="998994"/>
                  </a:lnTo>
                  <a:lnTo>
                    <a:pt x="0" y="1240536"/>
                  </a:lnTo>
                  <a:lnTo>
                    <a:pt x="268452" y="8686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20133" y="5789677"/>
            <a:ext cx="2732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emails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5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ill Sans MT"/>
                <a:cs typeface="Gill Sans MT"/>
                <a:hlinkClick r:id="rId3"/>
              </a:rPr>
              <a:t>vjohn@ltu.edu</a:t>
            </a:r>
            <a:endParaRPr sz="15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Dr.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Vijay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John,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550" spc="105" dirty="0">
                <a:solidFill>
                  <a:srgbClr val="212121"/>
                </a:solidFill>
                <a:latin typeface="Gill Sans MT"/>
                <a:cs typeface="Gill Sans MT"/>
              </a:rPr>
              <a:t>Vcc</a:t>
            </a:r>
            <a:r>
              <a:rPr sz="1550" spc="-60" dirty="0">
                <a:solidFill>
                  <a:srgbClr val="212121"/>
                </a:solidFill>
                <a:latin typeface="Gill Sans MT"/>
                <a:cs typeface="Gill Sans MT"/>
              </a:rPr>
              <a:t> </a:t>
            </a:r>
            <a:r>
              <a:rPr sz="1550" spc="85" dirty="0">
                <a:solidFill>
                  <a:srgbClr val="212121"/>
                </a:solidFill>
                <a:latin typeface="Gill Sans MT"/>
                <a:cs typeface="Gill Sans MT"/>
              </a:rPr>
              <a:t>2026</a:t>
            </a:r>
            <a:r>
              <a:rPr sz="1550" spc="-25" dirty="0">
                <a:solidFill>
                  <a:srgbClr val="212121"/>
                </a:solidFill>
                <a:latin typeface="Gill Sans MT"/>
                <a:cs typeface="Gill Sans MT"/>
              </a:rPr>
              <a:t> </a:t>
            </a:r>
            <a:r>
              <a:rPr sz="1550" spc="-20" dirty="0">
                <a:solidFill>
                  <a:srgbClr val="212121"/>
                </a:solidFill>
                <a:latin typeface="Gill Sans MT"/>
                <a:cs typeface="Gill Sans MT"/>
              </a:rPr>
              <a:t>Chair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093211" y="1581820"/>
            <a:ext cx="6007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5" dirty="0"/>
              <a:t>Little</a:t>
            </a:r>
            <a:r>
              <a:rPr sz="4000" spc="-95" dirty="0"/>
              <a:t> </a:t>
            </a:r>
            <a:r>
              <a:rPr sz="4000" spc="105" dirty="0"/>
              <a:t>Robots,</a:t>
            </a:r>
            <a:r>
              <a:rPr sz="4000" spc="-90" dirty="0"/>
              <a:t> </a:t>
            </a:r>
            <a:r>
              <a:rPr sz="4000" spc="270" dirty="0"/>
              <a:t>Big</a:t>
            </a:r>
            <a:r>
              <a:rPr sz="4000" spc="-105" dirty="0"/>
              <a:t> </a:t>
            </a:r>
            <a:r>
              <a:rPr sz="4000" spc="285" dirty="0"/>
              <a:t>Missions</a:t>
            </a:r>
            <a:endParaRPr sz="40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6115" y="560832"/>
            <a:ext cx="4239767" cy="8397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494580" y="3016209"/>
            <a:ext cx="12293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" dirty="0">
                <a:latin typeface="Georgia"/>
                <a:cs typeface="Georgia"/>
              </a:rPr>
              <a:t>Questions?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2.</a:t>
            </a:r>
            <a:r>
              <a:rPr spc="-90" dirty="0"/>
              <a:t> </a:t>
            </a:r>
            <a:r>
              <a:rPr lang="es-MX" spc="185" dirty="0"/>
              <a:t>Divisiones de edad y tamaño del equipo</a:t>
            </a:r>
            <a:endParaRPr spc="229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46236" y="1245456"/>
            <a:ext cx="10535920" cy="371768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150"/>
              </a:spcBef>
              <a:buChar char="•"/>
              <a:tabLst>
                <a:tab pos="350520" algn="l"/>
              </a:tabLst>
            </a:pPr>
            <a:r>
              <a:rPr lang="es-MX" sz="2400" dirty="0">
                <a:latin typeface="Arial"/>
                <a:cs typeface="Arial"/>
              </a:rPr>
              <a:t>Categorías por edad:</a:t>
            </a:r>
          </a:p>
          <a:p>
            <a:pPr marL="350520" indent="-337820">
              <a:lnSpc>
                <a:spcPct val="100000"/>
              </a:lnSpc>
              <a:spcBef>
                <a:spcPts val="1150"/>
              </a:spcBef>
              <a:buChar char="•"/>
              <a:tabLst>
                <a:tab pos="350520" algn="l"/>
              </a:tabLst>
            </a:pPr>
            <a:r>
              <a:rPr lang="es-MX" sz="2400" dirty="0">
                <a:latin typeface="Arial"/>
                <a:cs typeface="Arial"/>
              </a:rPr>
              <a:t>División Sénior (15-19 años)</a:t>
            </a:r>
          </a:p>
          <a:p>
            <a:pPr marL="350520" indent="-337820">
              <a:lnSpc>
                <a:spcPct val="100000"/>
              </a:lnSpc>
              <a:spcBef>
                <a:spcPts val="1150"/>
              </a:spcBef>
              <a:buChar char="•"/>
              <a:tabLst>
                <a:tab pos="350520" algn="l"/>
              </a:tabLst>
            </a:pPr>
            <a:r>
              <a:rPr lang="es-MX" sz="2400" dirty="0">
                <a:latin typeface="Arial"/>
                <a:cs typeface="Arial"/>
              </a:rPr>
              <a:t>Tamaño del equipo: Máximo cinco (5) miembros. Se recomiendan dos.</a:t>
            </a:r>
          </a:p>
          <a:p>
            <a:pPr marL="350520" indent="-337820">
              <a:lnSpc>
                <a:spcPct val="100000"/>
              </a:lnSpc>
              <a:spcBef>
                <a:spcPts val="1150"/>
              </a:spcBef>
              <a:buChar char="•"/>
              <a:tabLst>
                <a:tab pos="350520" algn="l"/>
              </a:tabLst>
            </a:pPr>
            <a:r>
              <a:rPr lang="es-MX" sz="2400" dirty="0">
                <a:latin typeface="Arial"/>
                <a:cs typeface="Arial"/>
              </a:rPr>
              <a:t>Los equipos deben revisar y cumplir con las Reglas Generales de </a:t>
            </a:r>
            <a:r>
              <a:rPr lang="es-MX" sz="2400" dirty="0" err="1">
                <a:latin typeface="Arial"/>
                <a:cs typeface="Arial"/>
              </a:rPr>
              <a:t>Robofest</a:t>
            </a:r>
            <a:r>
              <a:rPr lang="es-MX" sz="2400" dirty="0">
                <a:latin typeface="Arial"/>
                <a:cs typeface="Arial"/>
              </a:rPr>
              <a:t> </a:t>
            </a:r>
            <a:r>
              <a:rPr lang="es-MX" sz="2400" dirty="0" err="1">
                <a:latin typeface="Arial"/>
                <a:cs typeface="Arial"/>
              </a:rPr>
              <a:t>Mexico</a:t>
            </a:r>
            <a:r>
              <a:rPr lang="es-MX" sz="2400" dirty="0">
                <a:latin typeface="Arial"/>
                <a:cs typeface="Arial"/>
              </a:rPr>
              <a:t> 2026.</a:t>
            </a:r>
          </a:p>
          <a:p>
            <a:pPr marL="350520" indent="-337820">
              <a:lnSpc>
                <a:spcPct val="100000"/>
              </a:lnSpc>
              <a:spcBef>
                <a:spcPts val="1150"/>
              </a:spcBef>
              <a:buChar char="•"/>
              <a:tabLst>
                <a:tab pos="350520" algn="l"/>
              </a:tabLst>
            </a:pPr>
            <a:r>
              <a:rPr lang="es-MX" sz="2400" dirty="0">
                <a:latin typeface="Arial"/>
                <a:cs typeface="Arial"/>
              </a:rPr>
              <a:t>Cada miembro del equipo debe traer el Formulario de Consentimiento y Autorización de </a:t>
            </a:r>
            <a:r>
              <a:rPr lang="es-MX" sz="2400" dirty="0" err="1">
                <a:latin typeface="Arial"/>
                <a:cs typeface="Arial"/>
              </a:rPr>
              <a:t>Robofest</a:t>
            </a:r>
            <a:r>
              <a:rPr lang="es-MX" sz="2400" dirty="0">
                <a:latin typeface="Arial"/>
                <a:cs typeface="Arial"/>
              </a:rPr>
              <a:t> firmado el día del evento, si no se completa en línea.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3.</a:t>
            </a:r>
            <a:r>
              <a:rPr spc="-105" dirty="0"/>
              <a:t> </a:t>
            </a:r>
            <a:r>
              <a:rPr spc="70" dirty="0"/>
              <a:t>Introduction</a:t>
            </a:r>
            <a:r>
              <a:rPr lang="es-MX" spc="70" dirty="0"/>
              <a:t> 1/2</a:t>
            </a:r>
            <a:endParaRPr spc="7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04" y="1395455"/>
            <a:ext cx="9699625" cy="30540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8509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Desafío centrado en sistemas de visión robótica autónoma para reconocer señales de tráfico en EE. UU.</a:t>
            </a:r>
          </a:p>
          <a:p>
            <a:pPr marL="377825" marR="8509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Los robots deben aprobar el examen de conducción en señales de tráfico mediante el reconocimiento de formas, símbolos y texto basado en imágenes.</a:t>
            </a:r>
          </a:p>
          <a:p>
            <a:pPr marL="377825" marR="8509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7825" algn="l"/>
              </a:tabLst>
            </a:pPr>
            <a:r>
              <a:rPr lang="es-MX" sz="2800" dirty="0">
                <a:latin typeface="Arial"/>
                <a:cs typeface="Arial"/>
              </a:rPr>
              <a:t>Importancia para la seguridad de la conducción autónoma y el cumplimiento de las normas de tráfico.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49EB21-A1C3-41DF-86D2-CC89146747C2}"/>
              </a:ext>
            </a:extLst>
          </p:cNvPr>
          <p:cNvSpPr txBox="1"/>
          <p:nvPr/>
        </p:nvSpPr>
        <p:spPr>
          <a:xfrm>
            <a:off x="1143000" y="1363682"/>
            <a:ext cx="9982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EN EL CASO QUE ESTE DESAFÍO LOGRE TENER MAS DE 3 EQUIPOS INSCRITOS, ESTE SE CONVERTIRA EN UNA COMPETENCIA, DONDE EL PRIMER LUGAR (+ 80% CALIF) SERA ACREDITADO DE MANERA FORMAL AL EVENTO MUNDIAL A CELEBRARSE EN LTU EN MAYO DE 2026, SI POR ALGUNA RAZÓN SOLO FUERAN 2 EQUIPOS, EL EQUIPO QUE LOGRE EL MAYOR PORCENTAJE DE CALIFICACION SOLO SE DARA  ACREDITACION, SIEMPRE Y CUANDO SE SUPERE EL MINIMO DEL 80% DE CALIFICACION. EN EL CASO DE QUE SEA SOLO UN EQUIPO EL PARTICIPANTE, (Y ESTO SE CONOCERÁ 10 DIAS NATURALES ANTES DE INICIO DE LA FECHA DEL FESTIVAL A CELEBRARSE) ESTE TENDRA UNA PARTICIPACIÓN EN EL ESPACIO Y TIEMPO DEL EVENTO DE LOS EQUIPOS DE EXPOCISION (EXHIBITION, ROBOARTS, ROBOMED) DONDE EXPONDRA SU PROYECTO CON SUS PROPIOS MATERIALES, AL PUBLICO EN GENERAL, DEMOSTRANDO SU FUNCIONALIDAD Y PRACTICIDAD DE SU PROYECTO, OBTENIENDO EL PORCENTAJE MINIMO DEL 80% PARA SER ACREDITADO. ASIGNADOSE JUECEO PARA ESTE DESAFIO QUE VERIFICARA QUE LA PRUEBA SEA LLEVADA A CABO DE LA MANERA CORRECTA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C4CA50-97AC-4E6F-A5C6-7F52DFAA4A83}"/>
              </a:ext>
            </a:extLst>
          </p:cNvPr>
          <p:cNvSpPr txBox="1"/>
          <p:nvPr/>
        </p:nvSpPr>
        <p:spPr>
          <a:xfrm>
            <a:off x="1066800" y="6096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3600" b="0" i="0" u="none" strike="noStrike" kern="0" cap="none" spc="18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Gill Sans MT"/>
                <a:ea typeface="+mj-ea"/>
              </a:rPr>
              <a:t>3.</a:t>
            </a:r>
            <a:r>
              <a:rPr kumimoji="0" lang="es-MX" sz="3600" b="0" i="0" u="none" strike="noStrike" kern="0" cap="none" spc="-105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Gill Sans MT"/>
                <a:ea typeface="+mj-ea"/>
              </a:rPr>
              <a:t> </a:t>
            </a:r>
            <a:r>
              <a:rPr kumimoji="0" lang="es-MX" sz="3600" b="0" i="0" u="none" strike="noStrike" kern="0" cap="none" spc="70" normalizeH="0" baseline="0" noProof="0" dirty="0" err="1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Gill Sans MT"/>
                <a:ea typeface="+mj-ea"/>
              </a:rPr>
              <a:t>Introduction</a:t>
            </a:r>
            <a:r>
              <a:rPr kumimoji="0" lang="es-MX" sz="3600" b="0" i="0" u="none" strike="noStrike" kern="0" cap="none" spc="7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Gill Sans MT"/>
                <a:ea typeface="+mj-ea"/>
              </a:rPr>
              <a:t> 2/2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627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4.</a:t>
            </a:r>
            <a:r>
              <a:rPr spc="-105" dirty="0"/>
              <a:t> </a:t>
            </a:r>
            <a:r>
              <a:rPr spc="180" dirty="0"/>
              <a:t>Game</a:t>
            </a:r>
            <a:r>
              <a:rPr spc="-110" dirty="0"/>
              <a:t> </a:t>
            </a:r>
            <a:r>
              <a:rPr spc="240" dirty="0"/>
              <a:t>Synopsis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803" y="1395455"/>
            <a:ext cx="9541510" cy="30540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96901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8460" algn="l"/>
              </a:tabLst>
            </a:pPr>
            <a:r>
              <a:rPr lang="es-MX" sz="2800" dirty="0">
                <a:latin typeface="Arial"/>
                <a:cs typeface="Arial"/>
              </a:rPr>
              <a:t>Simula la parte de señales de tráfico del examen de conducir para agentes autónomos.</a:t>
            </a:r>
          </a:p>
          <a:p>
            <a:pPr marL="378460" marR="96901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8460" algn="l"/>
              </a:tabLst>
            </a:pPr>
            <a:r>
              <a:rPr lang="es-MX" sz="2800" dirty="0">
                <a:latin typeface="Arial"/>
                <a:cs typeface="Arial"/>
              </a:rPr>
              <a:t>Los robots identifican, interpretan y comprenden las señales en escenarios realistas que imitan el entorno de prueba humano.</a:t>
            </a:r>
          </a:p>
          <a:p>
            <a:pPr marL="378460" marR="969010" indent="-365760">
              <a:lnSpc>
                <a:spcPct val="100000"/>
              </a:lnSpc>
              <a:spcBef>
                <a:spcPts val="95"/>
              </a:spcBef>
              <a:buChar char="•"/>
              <a:tabLst>
                <a:tab pos="378460" algn="l"/>
              </a:tabLst>
            </a:pPr>
            <a:r>
              <a:rPr lang="es-MX" sz="2800" dirty="0">
                <a:latin typeface="Arial"/>
                <a:cs typeface="Arial"/>
              </a:rPr>
              <a:t>Desafía la precisión de la visión robótica y la comprensión de las normas de tráfico.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24" y="35560"/>
            <a:ext cx="1079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5:</a:t>
            </a:r>
            <a:r>
              <a:rPr spc="-85" dirty="0"/>
              <a:t> </a:t>
            </a:r>
            <a:r>
              <a:rPr lang="es-MX" spc="165" dirty="0"/>
              <a:t>Descripción del desafío</a:t>
            </a:r>
            <a:endParaRPr spc="7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86216" y="609600"/>
            <a:ext cx="10799445" cy="5183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10540" indent="-365760">
              <a:lnSpc>
                <a:spcPct val="100000"/>
              </a:lnSpc>
              <a:spcBef>
                <a:spcPts val="480"/>
              </a:spcBef>
              <a:buChar char="•"/>
              <a:tabLst>
                <a:tab pos="510540" algn="l"/>
              </a:tabLst>
            </a:pPr>
            <a:r>
              <a:rPr lang="es-MX" sz="2400" dirty="0">
                <a:latin typeface="Arial"/>
                <a:cs typeface="Arial"/>
              </a:rPr>
              <a:t>Reconocer e interpretar señales de tráfico de diversa dificultad.</a:t>
            </a:r>
          </a:p>
          <a:p>
            <a:pPr marL="510540" indent="-365760">
              <a:lnSpc>
                <a:spcPct val="100000"/>
              </a:lnSpc>
              <a:spcBef>
                <a:spcPts val="480"/>
              </a:spcBef>
              <a:buChar char="•"/>
              <a:tabLst>
                <a:tab pos="510540" algn="l"/>
              </a:tabLst>
            </a:pPr>
            <a:r>
              <a:rPr lang="es-MX" sz="2400" dirty="0">
                <a:latin typeface="Arial"/>
                <a:cs typeface="Arial"/>
              </a:rPr>
              <a:t>Nivel 1: Imágenes de señales de tráfico (Presentación de 15 imágenes, cada una mostrada durante un mínimo de 6 segundos en la pantalla)</a:t>
            </a:r>
          </a:p>
          <a:p>
            <a:pPr marL="510540" indent="-365760">
              <a:lnSpc>
                <a:spcPct val="100000"/>
              </a:lnSpc>
              <a:spcBef>
                <a:spcPts val="480"/>
              </a:spcBef>
              <a:buChar char="•"/>
              <a:tabLst>
                <a:tab pos="510540" algn="l"/>
              </a:tabLst>
            </a:pPr>
            <a:r>
              <a:rPr lang="es-MX" sz="2400" dirty="0">
                <a:latin typeface="Arial"/>
                <a:cs typeface="Arial"/>
              </a:rPr>
              <a:t>Nivel 2: Imágenes reales de señales de tráfico tomadas durante el día (Presentación de 15 imágenes, cada una mostrada durante un mínimo de 6 segundos en la pantalla)</a:t>
            </a:r>
          </a:p>
          <a:p>
            <a:pPr marL="510540" indent="-365760">
              <a:lnSpc>
                <a:spcPct val="100000"/>
              </a:lnSpc>
              <a:spcBef>
                <a:spcPts val="480"/>
              </a:spcBef>
              <a:buChar char="•"/>
              <a:tabLst>
                <a:tab pos="510540" algn="l"/>
              </a:tabLst>
            </a:pPr>
            <a:r>
              <a:rPr lang="es-MX" sz="2400" dirty="0">
                <a:latin typeface="Arial"/>
                <a:cs typeface="Arial"/>
              </a:rPr>
              <a:t>Nivel 3: Imágenes reales de señales de tráfico tomadas durante la noche (Presentación de 15 imágenes, cada una mostrada durante un mínimo de 6 segundos en la pantalla)</a:t>
            </a:r>
          </a:p>
          <a:p>
            <a:pPr marL="510540" indent="-365760">
              <a:lnSpc>
                <a:spcPct val="100000"/>
              </a:lnSpc>
              <a:spcBef>
                <a:spcPts val="480"/>
              </a:spcBef>
              <a:buChar char="•"/>
              <a:tabLst>
                <a:tab pos="510540" algn="l"/>
              </a:tabLst>
            </a:pPr>
            <a:r>
              <a:rPr lang="es-MX" sz="2400" dirty="0">
                <a:latin typeface="Arial"/>
                <a:cs typeface="Arial"/>
              </a:rPr>
              <a:t>Las imágenes de Nivel 2 y Nivel 3 solo corresponderán a las imágenes del conjunto completo de imágenes de Nivel 1.</a:t>
            </a:r>
          </a:p>
          <a:p>
            <a:pPr marL="510540" indent="-365760">
              <a:lnSpc>
                <a:spcPct val="100000"/>
              </a:lnSpc>
              <a:spcBef>
                <a:spcPts val="480"/>
              </a:spcBef>
              <a:buChar char="•"/>
              <a:tabLst>
                <a:tab pos="510540" algn="l"/>
              </a:tabLst>
            </a:pPr>
            <a:r>
              <a:rPr lang="es-MX" sz="2400" dirty="0">
                <a:latin typeface="Arial"/>
                <a:cs typeface="Arial"/>
              </a:rPr>
              <a:t>Durante la competición, las señales se presentarán mediante una presentación de diapositivas en un monitor.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535924" y="-206420"/>
            <a:ext cx="1180847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s-MX" spc="145" dirty="0"/>
            </a:br>
            <a:r>
              <a:rPr lang="es-MX" spc="145" dirty="0"/>
              <a:t>Nivel 1 (imagen y resultado esperado mostrado)</a:t>
            </a:r>
            <a:endParaRPr spc="130" dirty="0"/>
          </a:p>
        </p:txBody>
      </p:sp>
      <p:pic>
        <p:nvPicPr>
          <p:cNvPr id="3" name="object 3" descr="A group of signs with arrow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344" y="1133855"/>
            <a:ext cx="6414002" cy="50306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24" y="1307941"/>
            <a:ext cx="1276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Complete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 </a:t>
            </a:r>
            <a:r>
              <a:rPr sz="1800" dirty="0">
                <a:latin typeface="Calibri"/>
                <a:cs typeface="Calibri"/>
              </a:rPr>
              <a:t>(24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images)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1111329" y="385064"/>
            <a:ext cx="110044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145" dirty="0"/>
              <a:t>Nivel 1 (Imagen y resultado esperado mostrado)</a:t>
            </a:r>
            <a:endParaRPr spc="130" dirty="0"/>
          </a:p>
        </p:txBody>
      </p:sp>
      <p:pic>
        <p:nvPicPr>
          <p:cNvPr id="3" name="object 3" descr="A group of road sign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6452" y="1106424"/>
            <a:ext cx="6626703" cy="51020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24" y="1310989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Complete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Copyright</a:t>
            </a:r>
            <a:r>
              <a:rPr spc="-20" dirty="0"/>
              <a:t> </a:t>
            </a:r>
            <a:r>
              <a:rPr dirty="0"/>
              <a:t>©</a:t>
            </a:r>
            <a:r>
              <a:rPr spc="-10" dirty="0"/>
              <a:t> </a:t>
            </a:r>
            <a:r>
              <a:rPr dirty="0"/>
              <a:t>2025-</a:t>
            </a:r>
            <a:r>
              <a:rPr spc="210" dirty="0"/>
              <a:t> </a:t>
            </a:r>
            <a:r>
              <a:rPr spc="-10" dirty="0"/>
              <a:t>Robofest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2678</Words>
  <Application>Microsoft Office PowerPoint</Application>
  <PresentationFormat>Panorámica</PresentationFormat>
  <Paragraphs>268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Gill Sans MT</vt:lpstr>
      <vt:lpstr>Times New Roman</vt:lpstr>
      <vt:lpstr>Office Theme</vt:lpstr>
      <vt:lpstr>2026</vt:lpstr>
      <vt:lpstr>1. Descripción general de Vcc</vt:lpstr>
      <vt:lpstr>2. Divisiones de edad y tamaño del equipo</vt:lpstr>
      <vt:lpstr>3. Introduction 1/2</vt:lpstr>
      <vt:lpstr>Presentación de PowerPoint</vt:lpstr>
      <vt:lpstr>4. Game Synopsis</vt:lpstr>
      <vt:lpstr>5: Descripción del desafío</vt:lpstr>
      <vt:lpstr> Nivel 1 (imagen y resultado esperado mostrado)</vt:lpstr>
      <vt:lpstr>Nivel 1 (Imagen y resultado esperado mostrado)</vt:lpstr>
      <vt:lpstr>Nivel 1 (imagen y resultado esperado mostrado)</vt:lpstr>
      <vt:lpstr>Nivel 1 (imagen y resultado esperado mostrado)</vt:lpstr>
      <vt:lpstr>COMO ACCEDER A LAS 24 IMÁGENES DEL NIVEL 1</vt:lpstr>
      <vt:lpstr>Aumento de imágenes de nivel 1</vt:lpstr>
      <vt:lpstr>Muestras de nivel 2 y nivel 3: Variantes reales de las imágenes del conjunto de datos de nivel 1. Un tipo de imagen puede repetirse con variaciones en la presentación.</vt:lpstr>
      <vt:lpstr>Presentación de imágenes de señales de tráfico y resultados requeridos</vt:lpstr>
      <vt:lpstr>6: Herramientas, datos, modelos y entorno</vt:lpstr>
      <vt:lpstr>7. Competition Set Up</vt:lpstr>
      <vt:lpstr>8. Detalles de las reglas de competencia</vt:lpstr>
      <vt:lpstr>9. Procedimientos de competencia</vt:lpstr>
      <vt:lpstr>10. Scoring</vt:lpstr>
      <vt:lpstr>11. Cómo decidir ganadores</vt:lpstr>
      <vt:lpstr>12. Level 1 Judging Score Sheet for a Team (Sample)</vt:lpstr>
      <vt:lpstr>13. Robot Specifications</vt:lpstr>
      <vt:lpstr>14. Recursos de muestra</vt:lpstr>
      <vt:lpstr>15. FAQs</vt:lpstr>
      <vt:lpstr>16. 2025-2026 Committee</vt:lpstr>
      <vt:lpstr>17. Tentative In-person Workshop Schedule (at LTU)</vt:lpstr>
      <vt:lpstr>Little Robots, Big 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Vcc Rules</dc:title>
  <dc:creator>Shannan L. Palonis</dc:creator>
  <cp:lastModifiedBy>DocRam</cp:lastModifiedBy>
  <cp:revision>13</cp:revision>
  <dcterms:created xsi:type="dcterms:W3CDTF">2026-01-26T03:20:12Z</dcterms:created>
  <dcterms:modified xsi:type="dcterms:W3CDTF">2026-01-26T05:58:31Z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2026-01-09T00:00:00Z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2026-01-26T00:00:00Z</vt:filetime>
  </property>
  <property fmtid="{D5CDD505-2E9C-101B-9397-08002B2CF9AE}" pid="5" name="Producer">
    <vt:lpwstr>Adobe PDF Library 25.1.5</vt:lpwstr>
  </property>
</Properties>
</file>