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92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3167" y="1294462"/>
            <a:ext cx="5132705" cy="355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5204" y="1296187"/>
            <a:ext cx="5184140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9672" y="5132844"/>
            <a:ext cx="7764779" cy="17251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0"/>
            <a:ext cx="4419612" cy="2468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12879" y="1958340"/>
            <a:ext cx="579120" cy="4899660"/>
          </a:xfrm>
          <a:custGeom>
            <a:avLst/>
            <a:gdLst/>
            <a:ahLst/>
            <a:cxnLst/>
            <a:rect l="l" t="t" r="r" b="b"/>
            <a:pathLst>
              <a:path w="579120" h="4899659">
                <a:moveTo>
                  <a:pt x="579120" y="0"/>
                </a:moveTo>
                <a:lnTo>
                  <a:pt x="0" y="0"/>
                </a:lnTo>
                <a:lnTo>
                  <a:pt x="0" y="4899660"/>
                </a:lnTo>
                <a:lnTo>
                  <a:pt x="579120" y="4899660"/>
                </a:lnTo>
                <a:lnTo>
                  <a:pt x="57912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12879" y="1958340"/>
            <a:ext cx="579120" cy="4899660"/>
          </a:xfrm>
          <a:custGeom>
            <a:avLst/>
            <a:gdLst/>
            <a:ahLst/>
            <a:cxnLst/>
            <a:rect l="l" t="t" r="r" b="b"/>
            <a:pathLst>
              <a:path w="579120" h="4899659">
                <a:moveTo>
                  <a:pt x="0" y="0"/>
                </a:moveTo>
                <a:lnTo>
                  <a:pt x="579120" y="0"/>
                </a:lnTo>
                <a:lnTo>
                  <a:pt x="579120" y="4899660"/>
                </a:lnTo>
                <a:lnTo>
                  <a:pt x="0" y="489966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75960" y="2479548"/>
            <a:ext cx="252971" cy="38587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51564" y="408431"/>
            <a:ext cx="274318" cy="1408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85064"/>
            <a:ext cx="84943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364" y="1351089"/>
            <a:ext cx="10669270" cy="458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81560" y="6522364"/>
            <a:ext cx="5378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53059" y="6533039"/>
            <a:ext cx="147828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48625" y="6522364"/>
            <a:ext cx="1917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mailto:robofest@ltu.edu" TargetMode="External"/><Relationship Id="rId4" Type="http://schemas.openxmlformats.org/officeDocument/2006/relationships/hyperlink" Target="http://www.robofest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obofest.net/images/2425/RoboMed2025Rubric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robofest@LT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bofest.net/RobofestConsentReleaseForm.pdf" TargetMode="External"/><Relationship Id="rId2" Type="http://schemas.openxmlformats.org/officeDocument/2006/relationships/hyperlink" Target="https://www.robofest.net/images/2324/General2024_V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am@robofestmexico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am@robofestmexico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woNTtlcxgM?si=8S_1rPXyXfy5V9-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am@robofestmexic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652221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2024-</a:t>
            </a:r>
            <a:r>
              <a:rPr sz="900" spc="2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52372" y="-152400"/>
            <a:ext cx="9267825" cy="1920239"/>
            <a:chOff x="1452372" y="489204"/>
            <a:chExt cx="9267825" cy="1920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8192" y="944880"/>
              <a:ext cx="4611622" cy="888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372" y="489204"/>
              <a:ext cx="4328147" cy="19202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81293" y="511302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0"/>
                  </a:moveTo>
                  <a:lnTo>
                    <a:pt x="0" y="1508861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96149" y="2286000"/>
            <a:ext cx="840168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059180">
              <a:lnSpc>
                <a:spcPts val="4750"/>
              </a:lnSpc>
              <a:spcBef>
                <a:spcPts val="705"/>
              </a:spcBef>
            </a:pPr>
            <a:r>
              <a:rPr sz="4400" spc="155" dirty="0">
                <a:solidFill>
                  <a:srgbClr val="F1F1F1"/>
                </a:solidFill>
                <a:latin typeface="Gill Sans MT"/>
                <a:cs typeface="Gill Sans MT"/>
              </a:rPr>
              <a:t>Intelligent</a:t>
            </a:r>
            <a:r>
              <a:rPr sz="4400" spc="-16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spc="325" dirty="0">
                <a:solidFill>
                  <a:srgbClr val="F1F1F1"/>
                </a:solidFill>
                <a:latin typeface="Gill Sans MT"/>
                <a:cs typeface="Gill Sans MT"/>
              </a:rPr>
              <a:t>and</a:t>
            </a:r>
            <a:r>
              <a:rPr sz="4400" spc="-1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spc="130" dirty="0">
                <a:solidFill>
                  <a:srgbClr val="F1F1F1"/>
                </a:solidFill>
                <a:latin typeface="Gill Sans MT"/>
                <a:cs typeface="Gill Sans MT"/>
              </a:rPr>
              <a:t>Interactive </a:t>
            </a:r>
            <a:r>
              <a:rPr sz="4400" spc="270" dirty="0">
                <a:solidFill>
                  <a:srgbClr val="F1F1F1"/>
                </a:solidFill>
                <a:latin typeface="Gill Sans MT"/>
                <a:cs typeface="Gill Sans MT"/>
              </a:rPr>
              <a:t>Medical</a:t>
            </a:r>
            <a:r>
              <a:rPr sz="4400" spc="-1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spc="170" dirty="0">
                <a:solidFill>
                  <a:srgbClr val="F1F1F1"/>
                </a:solidFill>
                <a:latin typeface="Gill Sans MT"/>
                <a:cs typeface="Gill Sans MT"/>
              </a:rPr>
              <a:t>Robotics/Device</a:t>
            </a:r>
            <a:r>
              <a:rPr sz="44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spc="185" dirty="0">
                <a:solidFill>
                  <a:srgbClr val="F1F1F1"/>
                </a:solidFill>
                <a:latin typeface="Gill Sans MT"/>
                <a:cs typeface="Gill Sans MT"/>
              </a:rPr>
              <a:t>Projects</a:t>
            </a:r>
            <a:endParaRPr sz="44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0150" y="4662053"/>
            <a:ext cx="6612255" cy="183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1.0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Initial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Version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2025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Season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1825"/>
              </a:lnSpc>
              <a:spcBef>
                <a:spcPts val="1420"/>
              </a:spcBef>
            </a:pP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found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RoboMed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website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Coaches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are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responsible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communicating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rules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updates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participants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  <a:tabLst>
                <a:tab pos="2742565" algn="l"/>
                <a:tab pos="5435600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www.robofest.net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robofest@ltu.edu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u="none" spc="-10" dirty="0">
                <a:latin typeface="Calibri"/>
                <a:cs typeface="Calibri"/>
              </a:rPr>
              <a:t>248-204-</a:t>
            </a:r>
            <a:r>
              <a:rPr sz="1600" u="none" spc="-20" dirty="0">
                <a:latin typeface="Calibri"/>
                <a:cs typeface="Calibri"/>
              </a:rPr>
              <a:t>3568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  <a:tabLst>
                <a:tab pos="2620645" algn="l"/>
              </a:tabLst>
            </a:pPr>
            <a:r>
              <a:rPr sz="1200" b="1" dirty="0">
                <a:latin typeface="Calibri"/>
                <a:cs typeface="Calibri"/>
              </a:rPr>
              <a:t>Room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J233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Taubman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LTU</a:t>
            </a:r>
            <a:r>
              <a:rPr sz="1200" b="1" dirty="0">
                <a:latin typeface="Calibri"/>
                <a:cs typeface="Calibri"/>
              </a:rPr>
              <a:t>	21000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West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Mile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Southfield,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48075,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5223" y="1143000"/>
            <a:ext cx="6321551" cy="157124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68481" y="373380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LOS ENTRENADORES SON RESPONSABLES DE COMUNICAR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LAS ACTUALIZACIONES DE LAS REGLAS A LOS PARTICIPANTES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8.</a:t>
            </a:r>
            <a:r>
              <a:rPr spc="-110" dirty="0"/>
              <a:t> </a:t>
            </a:r>
            <a:r>
              <a:rPr spc="375" dirty="0"/>
              <a:t>Judging</a:t>
            </a:r>
            <a:r>
              <a:rPr spc="-100" dirty="0"/>
              <a:t> </a:t>
            </a:r>
            <a:r>
              <a:rPr spc="90" dirty="0"/>
              <a:t>Rubric</a:t>
            </a:r>
            <a:r>
              <a:rPr spc="-110" dirty="0"/>
              <a:t> </a:t>
            </a:r>
            <a:r>
              <a:rPr spc="190" dirty="0"/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272" y="1337567"/>
            <a:ext cx="2813685" cy="431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3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https://www.robofest.net/images/2425/</a:t>
            </a:r>
            <a:r>
              <a:rPr sz="13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3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RoboMed2025Rubric.pdf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7074" y="736730"/>
            <a:ext cx="6293706" cy="1078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768" y="1890348"/>
            <a:ext cx="9914509" cy="44083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8.</a:t>
            </a:r>
            <a:r>
              <a:rPr spc="-110" dirty="0"/>
              <a:t> </a:t>
            </a:r>
            <a:r>
              <a:rPr spc="375" dirty="0"/>
              <a:t>Judging</a:t>
            </a:r>
            <a:r>
              <a:rPr spc="-100" dirty="0"/>
              <a:t> </a:t>
            </a:r>
            <a:r>
              <a:rPr spc="90" dirty="0"/>
              <a:t>Rubric</a:t>
            </a:r>
            <a:r>
              <a:rPr spc="-110" dirty="0"/>
              <a:t> </a:t>
            </a:r>
            <a:r>
              <a:rPr spc="190" dirty="0"/>
              <a:t>(2/2)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6032" y="1133855"/>
            <a:ext cx="10577830" cy="5210810"/>
            <a:chOff x="626032" y="1133855"/>
            <a:chExt cx="10577830" cy="5210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032" y="1133855"/>
              <a:ext cx="10577342" cy="5124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2564" y="6131052"/>
              <a:ext cx="1443355" cy="207645"/>
            </a:xfrm>
            <a:custGeom>
              <a:avLst/>
              <a:gdLst/>
              <a:ahLst/>
              <a:cxnLst/>
              <a:rect l="l" t="t" r="r" b="b"/>
              <a:pathLst>
                <a:path w="1443355" h="207645">
                  <a:moveTo>
                    <a:pt x="1443228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1443228" y="207264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564" y="6131052"/>
              <a:ext cx="1443355" cy="207645"/>
            </a:xfrm>
            <a:custGeom>
              <a:avLst/>
              <a:gdLst/>
              <a:ahLst/>
              <a:cxnLst/>
              <a:rect l="l" t="t" r="r" b="b"/>
              <a:pathLst>
                <a:path w="1443355" h="207645">
                  <a:moveTo>
                    <a:pt x="0" y="0"/>
                  </a:moveTo>
                  <a:lnTo>
                    <a:pt x="1443228" y="0"/>
                  </a:lnTo>
                  <a:lnTo>
                    <a:pt x="1443228" y="207264"/>
                  </a:lnTo>
                  <a:lnTo>
                    <a:pt x="0" y="2072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4741" y="2430020"/>
            <a:ext cx="4347845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RoboMed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2025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Committee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5904" algn="l"/>
              </a:tabLst>
            </a:pPr>
            <a:r>
              <a:rPr sz="2400" spc="-30" dirty="0">
                <a:latin typeface="Calibri"/>
                <a:cs typeface="Calibri"/>
              </a:rPr>
              <a:t>Yawen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Choongbae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PhD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Hao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Jiang,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PhD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Aleksandra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Kuzmanov,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M.D.,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PhD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Andrew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Ulaszek,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BS</a:t>
            </a:r>
            <a:endParaRPr sz="24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CJ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Chung,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PhD </a:t>
            </a:r>
            <a:r>
              <a:rPr sz="2400" spc="-50" dirty="0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8684" y="5866640"/>
            <a:ext cx="1395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Committee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Co-</a:t>
            </a:r>
            <a:r>
              <a:rPr sz="1200" spc="-20" dirty="0">
                <a:latin typeface="Calibri"/>
                <a:cs typeface="Calibri"/>
              </a:rPr>
              <a:t>Chair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7165" y="5205623"/>
            <a:ext cx="287718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latin typeface="Calibri"/>
                <a:cs typeface="Calibri"/>
              </a:rPr>
              <a:t>Send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questions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to: </a:t>
            </a:r>
            <a:r>
              <a:rPr sz="1450" spc="-10" dirty="0">
                <a:latin typeface="Calibri"/>
                <a:cs typeface="Calibri"/>
                <a:hlinkClick r:id="rId2"/>
              </a:rPr>
              <a:t>robofest@LTU.edu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83320" y="2276993"/>
            <a:ext cx="2822575" cy="2648585"/>
            <a:chOff x="2083320" y="2276993"/>
            <a:chExt cx="2822575" cy="26485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320" y="2484119"/>
              <a:ext cx="2278366" cy="24414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24401" y="2283089"/>
              <a:ext cx="1475740" cy="949960"/>
            </a:xfrm>
            <a:custGeom>
              <a:avLst/>
              <a:gdLst/>
              <a:ahLst/>
              <a:cxnLst/>
              <a:rect l="l" t="t" r="r" b="b"/>
              <a:pathLst>
                <a:path w="1475739" h="949960">
                  <a:moveTo>
                    <a:pt x="756636" y="0"/>
                  </a:moveTo>
                  <a:lnTo>
                    <a:pt x="707317" y="215"/>
                  </a:lnTo>
                  <a:lnTo>
                    <a:pt x="658026" y="2505"/>
                  </a:lnTo>
                  <a:lnTo>
                    <a:pt x="608938" y="6883"/>
                  </a:lnTo>
                  <a:lnTo>
                    <a:pt x="560228" y="13363"/>
                  </a:lnTo>
                  <a:lnTo>
                    <a:pt x="512070" y="21959"/>
                  </a:lnTo>
                  <a:lnTo>
                    <a:pt x="464641" y="32686"/>
                  </a:lnTo>
                  <a:lnTo>
                    <a:pt x="418115" y="45555"/>
                  </a:lnTo>
                  <a:lnTo>
                    <a:pt x="372667" y="60583"/>
                  </a:lnTo>
                  <a:lnTo>
                    <a:pt x="328473" y="77783"/>
                  </a:lnTo>
                  <a:lnTo>
                    <a:pt x="285707" y="97168"/>
                  </a:lnTo>
                  <a:lnTo>
                    <a:pt x="237067" y="123048"/>
                  </a:lnTo>
                  <a:lnTo>
                    <a:pt x="192841" y="150967"/>
                  </a:lnTo>
                  <a:lnTo>
                    <a:pt x="153071" y="180730"/>
                  </a:lnTo>
                  <a:lnTo>
                    <a:pt x="117794" y="212142"/>
                  </a:lnTo>
                  <a:lnTo>
                    <a:pt x="87051" y="245006"/>
                  </a:lnTo>
                  <a:lnTo>
                    <a:pt x="60881" y="279128"/>
                  </a:lnTo>
                  <a:lnTo>
                    <a:pt x="39323" y="314313"/>
                  </a:lnTo>
                  <a:lnTo>
                    <a:pt x="22417" y="350364"/>
                  </a:lnTo>
                  <a:lnTo>
                    <a:pt x="10201" y="387086"/>
                  </a:lnTo>
                  <a:lnTo>
                    <a:pt x="0" y="461764"/>
                  </a:lnTo>
                  <a:lnTo>
                    <a:pt x="2092" y="499328"/>
                  </a:lnTo>
                  <a:lnTo>
                    <a:pt x="20862" y="573930"/>
                  </a:lnTo>
                  <a:lnTo>
                    <a:pt x="37617" y="610577"/>
                  </a:lnTo>
                  <a:lnTo>
                    <a:pt x="59339" y="646528"/>
                  </a:lnTo>
                  <a:lnTo>
                    <a:pt x="86066" y="681587"/>
                  </a:lnTo>
                  <a:lnTo>
                    <a:pt x="117838" y="715558"/>
                  </a:lnTo>
                  <a:lnTo>
                    <a:pt x="154694" y="748246"/>
                  </a:lnTo>
                  <a:lnTo>
                    <a:pt x="61705" y="949427"/>
                  </a:lnTo>
                  <a:lnTo>
                    <a:pt x="366441" y="864934"/>
                  </a:lnTo>
                  <a:lnTo>
                    <a:pt x="412946" y="880606"/>
                  </a:lnTo>
                  <a:lnTo>
                    <a:pt x="460629" y="894029"/>
                  </a:lnTo>
                  <a:lnTo>
                    <a:pt x="509304" y="905209"/>
                  </a:lnTo>
                  <a:lnTo>
                    <a:pt x="558782" y="914154"/>
                  </a:lnTo>
                  <a:lnTo>
                    <a:pt x="608876" y="920873"/>
                  </a:lnTo>
                  <a:lnTo>
                    <a:pt x="659397" y="925374"/>
                  </a:lnTo>
                  <a:lnTo>
                    <a:pt x="710157" y="927663"/>
                  </a:lnTo>
                  <a:lnTo>
                    <a:pt x="760969" y="927749"/>
                  </a:lnTo>
                  <a:lnTo>
                    <a:pt x="811644" y="925640"/>
                  </a:lnTo>
                  <a:lnTo>
                    <a:pt x="861995" y="921343"/>
                  </a:lnTo>
                  <a:lnTo>
                    <a:pt x="911833" y="914867"/>
                  </a:lnTo>
                  <a:lnTo>
                    <a:pt x="960971" y="906218"/>
                  </a:lnTo>
                  <a:lnTo>
                    <a:pt x="1009221" y="895406"/>
                  </a:lnTo>
                  <a:lnTo>
                    <a:pt x="1056395" y="882437"/>
                  </a:lnTo>
                  <a:lnTo>
                    <a:pt x="1102304" y="867319"/>
                  </a:lnTo>
                  <a:lnTo>
                    <a:pt x="1146762" y="850061"/>
                  </a:lnTo>
                  <a:lnTo>
                    <a:pt x="1189579" y="830669"/>
                  </a:lnTo>
                  <a:lnTo>
                    <a:pt x="1238220" y="804791"/>
                  </a:lnTo>
                  <a:lnTo>
                    <a:pt x="1282445" y="776874"/>
                  </a:lnTo>
                  <a:lnTo>
                    <a:pt x="1322215" y="747112"/>
                  </a:lnTo>
                  <a:lnTo>
                    <a:pt x="1357491" y="715701"/>
                  </a:lnTo>
                  <a:lnTo>
                    <a:pt x="1388233" y="682837"/>
                  </a:lnTo>
                  <a:lnTo>
                    <a:pt x="1414403" y="648715"/>
                  </a:lnTo>
                  <a:lnTo>
                    <a:pt x="1435960" y="613530"/>
                  </a:lnTo>
                  <a:lnTo>
                    <a:pt x="1452866" y="577479"/>
                  </a:lnTo>
                  <a:lnTo>
                    <a:pt x="1465081" y="540756"/>
                  </a:lnTo>
                  <a:lnTo>
                    <a:pt x="1475282" y="466077"/>
                  </a:lnTo>
                  <a:lnTo>
                    <a:pt x="1473189" y="428513"/>
                  </a:lnTo>
                  <a:lnTo>
                    <a:pt x="1454419" y="353909"/>
                  </a:lnTo>
                  <a:lnTo>
                    <a:pt x="1437664" y="317261"/>
                  </a:lnTo>
                  <a:lnTo>
                    <a:pt x="1415943" y="281310"/>
                  </a:lnTo>
                  <a:lnTo>
                    <a:pt x="1389217" y="246251"/>
                  </a:lnTo>
                  <a:lnTo>
                    <a:pt x="1357447" y="212280"/>
                  </a:lnTo>
                  <a:lnTo>
                    <a:pt x="1320592" y="179591"/>
                  </a:lnTo>
                  <a:lnTo>
                    <a:pt x="1286854" y="154113"/>
                  </a:lnTo>
                  <a:lnTo>
                    <a:pt x="1250866" y="130528"/>
                  </a:lnTo>
                  <a:lnTo>
                    <a:pt x="1212804" y="108849"/>
                  </a:lnTo>
                  <a:lnTo>
                    <a:pt x="1172843" y="89091"/>
                  </a:lnTo>
                  <a:lnTo>
                    <a:pt x="1131158" y="71267"/>
                  </a:lnTo>
                  <a:lnTo>
                    <a:pt x="1087924" y="55392"/>
                  </a:lnTo>
                  <a:lnTo>
                    <a:pt x="1043317" y="41480"/>
                  </a:lnTo>
                  <a:lnTo>
                    <a:pt x="997511" y="29544"/>
                  </a:lnTo>
                  <a:lnTo>
                    <a:pt x="950682" y="19598"/>
                  </a:lnTo>
                  <a:lnTo>
                    <a:pt x="903005" y="11657"/>
                  </a:lnTo>
                  <a:lnTo>
                    <a:pt x="854655" y="5734"/>
                  </a:lnTo>
                  <a:lnTo>
                    <a:pt x="805807" y="1844"/>
                  </a:lnTo>
                  <a:lnTo>
                    <a:pt x="756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401" y="2283089"/>
              <a:ext cx="1475740" cy="949960"/>
            </a:xfrm>
            <a:custGeom>
              <a:avLst/>
              <a:gdLst/>
              <a:ahLst/>
              <a:cxnLst/>
              <a:rect l="l" t="t" r="r" b="b"/>
              <a:pathLst>
                <a:path w="1475739" h="949960">
                  <a:moveTo>
                    <a:pt x="61705" y="949427"/>
                  </a:moveTo>
                  <a:lnTo>
                    <a:pt x="154694" y="748246"/>
                  </a:lnTo>
                  <a:lnTo>
                    <a:pt x="117838" y="715558"/>
                  </a:lnTo>
                  <a:lnTo>
                    <a:pt x="86066" y="681587"/>
                  </a:lnTo>
                  <a:lnTo>
                    <a:pt x="59339" y="646528"/>
                  </a:lnTo>
                  <a:lnTo>
                    <a:pt x="37617" y="610577"/>
                  </a:lnTo>
                  <a:lnTo>
                    <a:pt x="20862" y="573930"/>
                  </a:lnTo>
                  <a:lnTo>
                    <a:pt x="9033" y="536782"/>
                  </a:lnTo>
                  <a:lnTo>
                    <a:pt x="0" y="461764"/>
                  </a:lnTo>
                  <a:lnTo>
                    <a:pt x="2716" y="424285"/>
                  </a:lnTo>
                  <a:lnTo>
                    <a:pt x="22417" y="350364"/>
                  </a:lnTo>
                  <a:lnTo>
                    <a:pt x="39323" y="314313"/>
                  </a:lnTo>
                  <a:lnTo>
                    <a:pt x="60881" y="279128"/>
                  </a:lnTo>
                  <a:lnTo>
                    <a:pt x="87051" y="245006"/>
                  </a:lnTo>
                  <a:lnTo>
                    <a:pt x="117794" y="212142"/>
                  </a:lnTo>
                  <a:lnTo>
                    <a:pt x="153071" y="180730"/>
                  </a:lnTo>
                  <a:lnTo>
                    <a:pt x="192841" y="150967"/>
                  </a:lnTo>
                  <a:lnTo>
                    <a:pt x="237067" y="123048"/>
                  </a:lnTo>
                  <a:lnTo>
                    <a:pt x="285707" y="97168"/>
                  </a:lnTo>
                  <a:lnTo>
                    <a:pt x="328473" y="77783"/>
                  </a:lnTo>
                  <a:lnTo>
                    <a:pt x="372667" y="60583"/>
                  </a:lnTo>
                  <a:lnTo>
                    <a:pt x="418115" y="45555"/>
                  </a:lnTo>
                  <a:lnTo>
                    <a:pt x="464641" y="32686"/>
                  </a:lnTo>
                  <a:lnTo>
                    <a:pt x="512070" y="21959"/>
                  </a:lnTo>
                  <a:lnTo>
                    <a:pt x="560228" y="13363"/>
                  </a:lnTo>
                  <a:lnTo>
                    <a:pt x="608938" y="6883"/>
                  </a:lnTo>
                  <a:lnTo>
                    <a:pt x="658026" y="2505"/>
                  </a:lnTo>
                  <a:lnTo>
                    <a:pt x="707317" y="215"/>
                  </a:lnTo>
                  <a:lnTo>
                    <a:pt x="756636" y="0"/>
                  </a:lnTo>
                  <a:lnTo>
                    <a:pt x="805807" y="1844"/>
                  </a:lnTo>
                  <a:lnTo>
                    <a:pt x="854655" y="5734"/>
                  </a:lnTo>
                  <a:lnTo>
                    <a:pt x="903005" y="11657"/>
                  </a:lnTo>
                  <a:lnTo>
                    <a:pt x="950682" y="19598"/>
                  </a:lnTo>
                  <a:lnTo>
                    <a:pt x="997511" y="29544"/>
                  </a:lnTo>
                  <a:lnTo>
                    <a:pt x="1043317" y="41480"/>
                  </a:lnTo>
                  <a:lnTo>
                    <a:pt x="1087924" y="55392"/>
                  </a:lnTo>
                  <a:lnTo>
                    <a:pt x="1131158" y="71267"/>
                  </a:lnTo>
                  <a:lnTo>
                    <a:pt x="1172843" y="89091"/>
                  </a:lnTo>
                  <a:lnTo>
                    <a:pt x="1212804" y="108849"/>
                  </a:lnTo>
                  <a:lnTo>
                    <a:pt x="1250866" y="130528"/>
                  </a:lnTo>
                  <a:lnTo>
                    <a:pt x="1286854" y="154113"/>
                  </a:lnTo>
                  <a:lnTo>
                    <a:pt x="1320592" y="179591"/>
                  </a:lnTo>
                  <a:lnTo>
                    <a:pt x="1357447" y="212280"/>
                  </a:lnTo>
                  <a:lnTo>
                    <a:pt x="1389217" y="246251"/>
                  </a:lnTo>
                  <a:lnTo>
                    <a:pt x="1415943" y="281310"/>
                  </a:lnTo>
                  <a:lnTo>
                    <a:pt x="1437664" y="317261"/>
                  </a:lnTo>
                  <a:lnTo>
                    <a:pt x="1454419" y="353909"/>
                  </a:lnTo>
                  <a:lnTo>
                    <a:pt x="1466248" y="391058"/>
                  </a:lnTo>
                  <a:lnTo>
                    <a:pt x="1475282" y="466077"/>
                  </a:lnTo>
                  <a:lnTo>
                    <a:pt x="1472566" y="503557"/>
                  </a:lnTo>
                  <a:lnTo>
                    <a:pt x="1452866" y="577479"/>
                  </a:lnTo>
                  <a:lnTo>
                    <a:pt x="1435960" y="613530"/>
                  </a:lnTo>
                  <a:lnTo>
                    <a:pt x="1414403" y="648715"/>
                  </a:lnTo>
                  <a:lnTo>
                    <a:pt x="1388233" y="682837"/>
                  </a:lnTo>
                  <a:lnTo>
                    <a:pt x="1357491" y="715701"/>
                  </a:lnTo>
                  <a:lnTo>
                    <a:pt x="1322215" y="747112"/>
                  </a:lnTo>
                  <a:lnTo>
                    <a:pt x="1282445" y="776874"/>
                  </a:lnTo>
                  <a:lnTo>
                    <a:pt x="1238220" y="804791"/>
                  </a:lnTo>
                  <a:lnTo>
                    <a:pt x="1189579" y="830669"/>
                  </a:lnTo>
                  <a:lnTo>
                    <a:pt x="1146762" y="850061"/>
                  </a:lnTo>
                  <a:lnTo>
                    <a:pt x="1102304" y="867319"/>
                  </a:lnTo>
                  <a:lnTo>
                    <a:pt x="1056395" y="882437"/>
                  </a:lnTo>
                  <a:lnTo>
                    <a:pt x="1009221" y="895406"/>
                  </a:lnTo>
                  <a:lnTo>
                    <a:pt x="960971" y="906218"/>
                  </a:lnTo>
                  <a:lnTo>
                    <a:pt x="911833" y="914867"/>
                  </a:lnTo>
                  <a:lnTo>
                    <a:pt x="861995" y="921343"/>
                  </a:lnTo>
                  <a:lnTo>
                    <a:pt x="811644" y="925640"/>
                  </a:lnTo>
                  <a:lnTo>
                    <a:pt x="760969" y="927749"/>
                  </a:lnTo>
                  <a:lnTo>
                    <a:pt x="710157" y="927663"/>
                  </a:lnTo>
                  <a:lnTo>
                    <a:pt x="659397" y="925374"/>
                  </a:lnTo>
                  <a:lnTo>
                    <a:pt x="608876" y="920873"/>
                  </a:lnTo>
                  <a:lnTo>
                    <a:pt x="558782" y="914154"/>
                  </a:lnTo>
                  <a:lnTo>
                    <a:pt x="509304" y="905209"/>
                  </a:lnTo>
                  <a:lnTo>
                    <a:pt x="460629" y="894029"/>
                  </a:lnTo>
                  <a:lnTo>
                    <a:pt x="412946" y="880606"/>
                  </a:lnTo>
                  <a:lnTo>
                    <a:pt x="366441" y="864934"/>
                  </a:lnTo>
                  <a:lnTo>
                    <a:pt x="61705" y="949427"/>
                  </a:lnTo>
                  <a:close/>
                </a:path>
              </a:pathLst>
            </a:custGeom>
            <a:ln w="12192">
              <a:solidFill>
                <a:srgbClr val="FAC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79756" y="2608222"/>
            <a:ext cx="11918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latin typeface="Georgia"/>
                <a:cs typeface="Georgia"/>
              </a:rPr>
              <a:t>Questions?</a:t>
            </a:r>
            <a:endParaRPr sz="185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655" y="541020"/>
            <a:ext cx="3552443" cy="69189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81828" y="623501"/>
            <a:ext cx="517715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spc="55" dirty="0"/>
              <a:t>Little</a:t>
            </a:r>
            <a:r>
              <a:rPr sz="2650" spc="-55" dirty="0"/>
              <a:t> </a:t>
            </a:r>
            <a:r>
              <a:rPr sz="2650" spc="75" dirty="0"/>
              <a:t>Robots,</a:t>
            </a:r>
            <a:r>
              <a:rPr sz="2650" spc="-70" dirty="0"/>
              <a:t> </a:t>
            </a:r>
            <a:r>
              <a:rPr sz="4250" spc="315" dirty="0"/>
              <a:t>Big</a:t>
            </a:r>
            <a:r>
              <a:rPr sz="4250" spc="-95" dirty="0"/>
              <a:t> </a:t>
            </a:r>
            <a:r>
              <a:rPr sz="4250" spc="310" dirty="0"/>
              <a:t>Missions</a:t>
            </a:r>
            <a:endParaRPr sz="425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>
                <a:solidFill>
                  <a:srgbClr val="001F5F"/>
                </a:solidFill>
              </a:rPr>
              <a:t>1.</a:t>
            </a:r>
            <a:r>
              <a:rPr spc="-100" dirty="0">
                <a:solidFill>
                  <a:srgbClr val="001F5F"/>
                </a:solidFill>
              </a:rPr>
              <a:t> </a:t>
            </a:r>
            <a:r>
              <a:rPr spc="145" dirty="0">
                <a:solidFill>
                  <a:srgbClr val="001F5F"/>
                </a:solidFill>
              </a:rPr>
              <a:t>RoboMed</a:t>
            </a:r>
            <a:r>
              <a:rPr spc="-12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Overview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/>
              <a:t>Learning</a:t>
            </a:r>
            <a:r>
              <a:rPr spc="-85" dirty="0"/>
              <a:t> </a:t>
            </a:r>
            <a:r>
              <a:rPr spc="-10" dirty="0"/>
              <a:t>Objectives</a:t>
            </a:r>
          </a:p>
          <a:p>
            <a:pPr marL="256540" marR="33655" indent="-243840">
              <a:lnSpc>
                <a:spcPct val="100000"/>
              </a:lnSpc>
              <a:spcBef>
                <a:spcPts val="795"/>
              </a:spcBef>
              <a:buChar char="•"/>
              <a:tabLst>
                <a:tab pos="256540" algn="l"/>
              </a:tabLst>
            </a:pPr>
            <a:r>
              <a:rPr b="0" dirty="0">
                <a:latin typeface="Arial"/>
                <a:cs typeface="Arial"/>
              </a:rPr>
              <a:t>STEM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subjects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focusing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(bio) </a:t>
            </a:r>
            <a:r>
              <a:rPr b="0" dirty="0">
                <a:latin typeface="Arial"/>
                <a:cs typeface="Arial"/>
              </a:rPr>
              <a:t>medical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engineering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healthcare science</a:t>
            </a:r>
          </a:p>
          <a:p>
            <a:pPr marL="255904" indent="-243204">
              <a:lnSpc>
                <a:spcPct val="100000"/>
              </a:lnSpc>
              <a:spcBef>
                <a:spcPts val="800"/>
              </a:spcBef>
              <a:buChar char="•"/>
              <a:tabLst>
                <a:tab pos="255904" algn="l"/>
              </a:tabLst>
            </a:pPr>
            <a:r>
              <a:rPr b="0" dirty="0">
                <a:latin typeface="Arial"/>
                <a:cs typeface="Arial"/>
              </a:rPr>
              <a:t>Sensor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technology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applications</a:t>
            </a:r>
          </a:p>
          <a:p>
            <a:pPr marL="255904" indent="-243204">
              <a:lnSpc>
                <a:spcPct val="100000"/>
              </a:lnSpc>
              <a:spcBef>
                <a:spcPts val="805"/>
              </a:spcBef>
              <a:buChar char="•"/>
              <a:tabLst>
                <a:tab pos="255904" algn="l"/>
              </a:tabLst>
            </a:pPr>
            <a:r>
              <a:rPr b="0" dirty="0">
                <a:latin typeface="Arial"/>
                <a:cs typeface="Arial"/>
              </a:rPr>
              <a:t>Computer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programming</a:t>
            </a:r>
          </a:p>
          <a:p>
            <a:pPr marL="255904" indent="-243204">
              <a:lnSpc>
                <a:spcPct val="100000"/>
              </a:lnSpc>
              <a:spcBef>
                <a:spcPts val="795"/>
              </a:spcBef>
              <a:buChar char="•"/>
              <a:tabLst>
                <a:tab pos="255904" algn="l"/>
              </a:tabLst>
            </a:pPr>
            <a:r>
              <a:rPr b="0" dirty="0">
                <a:latin typeface="Arial"/>
                <a:cs typeface="Arial"/>
              </a:rPr>
              <a:t>Creativity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Problem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solving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skills</a:t>
            </a:r>
          </a:p>
          <a:p>
            <a:pPr marL="255904" indent="-243204">
              <a:lnSpc>
                <a:spcPct val="100000"/>
              </a:lnSpc>
              <a:spcBef>
                <a:spcPts val="800"/>
              </a:spcBef>
              <a:buChar char="•"/>
              <a:tabLst>
                <a:tab pos="255904" algn="l"/>
              </a:tabLst>
            </a:pPr>
            <a:r>
              <a:rPr b="0" dirty="0">
                <a:latin typeface="Arial"/>
                <a:cs typeface="Arial"/>
              </a:rPr>
              <a:t>Entrepreneurial</a:t>
            </a:r>
            <a:r>
              <a:rPr b="0" spc="-1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skills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pc="-10" dirty="0"/>
              <a:t>Synopsis</a:t>
            </a:r>
          </a:p>
          <a:p>
            <a:pPr marL="256540" marR="5080" indent="-24384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56540" algn="l"/>
              </a:tabLst>
            </a:pPr>
            <a:r>
              <a:rPr dirty="0"/>
              <a:t>An</a:t>
            </a:r>
            <a:r>
              <a:rPr spc="-40" dirty="0"/>
              <a:t> </a:t>
            </a:r>
            <a:r>
              <a:rPr dirty="0"/>
              <a:t>Open</a:t>
            </a:r>
            <a:r>
              <a:rPr spc="-65" dirty="0"/>
              <a:t> </a:t>
            </a:r>
            <a:r>
              <a:rPr dirty="0"/>
              <a:t>Category</a:t>
            </a:r>
            <a:r>
              <a:rPr spc="-25" dirty="0"/>
              <a:t> </a:t>
            </a:r>
            <a:r>
              <a:rPr spc="-10" dirty="0"/>
              <a:t>competition </a:t>
            </a:r>
            <a:r>
              <a:rPr b="0" dirty="0">
                <a:latin typeface="Arial"/>
                <a:cs typeface="Arial"/>
              </a:rPr>
              <a:t>which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will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take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place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at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Robofest </a:t>
            </a:r>
            <a:r>
              <a:rPr b="0" dirty="0">
                <a:latin typeface="Arial"/>
                <a:cs typeface="Arial"/>
              </a:rPr>
              <a:t>World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Championship</a:t>
            </a:r>
          </a:p>
          <a:p>
            <a:pPr marL="256540" marR="154305" indent="-243840">
              <a:lnSpc>
                <a:spcPct val="100000"/>
              </a:lnSpc>
              <a:spcBef>
                <a:spcPts val="805"/>
              </a:spcBef>
              <a:buChar char="•"/>
              <a:tabLst>
                <a:tab pos="256540" algn="l"/>
              </a:tabLst>
            </a:pPr>
            <a:r>
              <a:rPr b="0" dirty="0">
                <a:latin typeface="Arial"/>
                <a:cs typeface="Arial"/>
              </a:rPr>
              <a:t>A</a:t>
            </a:r>
            <a:r>
              <a:rPr b="0" spc="-1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unique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STEM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(Science, </a:t>
            </a:r>
            <a:r>
              <a:rPr b="0" spc="-40" dirty="0">
                <a:latin typeface="Arial"/>
                <a:cs typeface="Arial"/>
              </a:rPr>
              <a:t>Technology,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Engineering,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Mathematics)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competition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for </a:t>
            </a:r>
            <a:r>
              <a:rPr b="0" dirty="0">
                <a:latin typeface="Arial"/>
                <a:cs typeface="Arial"/>
              </a:rPr>
              <a:t>intelligent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interactive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(bio) </a:t>
            </a:r>
            <a:r>
              <a:rPr b="0" dirty="0">
                <a:latin typeface="Arial"/>
                <a:cs typeface="Arial"/>
              </a:rPr>
              <a:t>medical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robotics/device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projects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for </a:t>
            </a:r>
            <a:r>
              <a:rPr b="0" spc="-10" dirty="0">
                <a:latin typeface="Arial"/>
                <a:cs typeface="Arial"/>
              </a:rPr>
              <a:t>healthcare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2.</a:t>
            </a:r>
            <a:r>
              <a:rPr spc="-90" dirty="0"/>
              <a:t> </a:t>
            </a:r>
            <a:r>
              <a:rPr spc="185" dirty="0"/>
              <a:t>Age</a:t>
            </a:r>
            <a:r>
              <a:rPr spc="-90" dirty="0"/>
              <a:t> </a:t>
            </a:r>
            <a:r>
              <a:rPr spc="130" dirty="0"/>
              <a:t>Divisions</a:t>
            </a:r>
            <a:r>
              <a:rPr spc="-100" dirty="0"/>
              <a:t> </a:t>
            </a:r>
            <a:r>
              <a:rPr spc="254" dirty="0"/>
              <a:t>and</a:t>
            </a:r>
            <a:r>
              <a:rPr spc="-105" dirty="0"/>
              <a:t> </a:t>
            </a:r>
            <a:r>
              <a:rPr spc="220" dirty="0"/>
              <a:t>Team</a:t>
            </a:r>
            <a:r>
              <a:rPr spc="-90" dirty="0"/>
              <a:t> </a:t>
            </a:r>
            <a:r>
              <a:rPr spc="229" dirty="0"/>
              <a:t>Size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21" y="1224238"/>
            <a:ext cx="10471150" cy="38728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480"/>
              </a:spcBef>
              <a:buChar char="•"/>
              <a:tabLst>
                <a:tab pos="377825" algn="l"/>
              </a:tabLst>
            </a:pPr>
            <a:r>
              <a:rPr sz="2800" dirty="0">
                <a:latin typeface="Arial"/>
                <a:cs typeface="Arial"/>
              </a:rPr>
              <a:t>Age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Divisions:</a:t>
            </a:r>
            <a:endParaRPr sz="2800" dirty="0">
              <a:latin typeface="Arial"/>
              <a:cs typeface="Arial"/>
            </a:endParaRPr>
          </a:p>
          <a:p>
            <a:pPr marL="835025" lvl="1" indent="-365125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Junior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Division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(Grades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5-</a:t>
            </a:r>
            <a:r>
              <a:rPr sz="2400" spc="-25" dirty="0">
                <a:latin typeface="Arial"/>
                <a:cs typeface="Arial"/>
              </a:rPr>
              <a:t>8)</a:t>
            </a:r>
            <a:endParaRPr sz="2400" dirty="0">
              <a:latin typeface="Arial"/>
              <a:cs typeface="Arial"/>
            </a:endParaRPr>
          </a:p>
          <a:p>
            <a:pPr marL="835025" lvl="1" indent="-36512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Senior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Division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(Grades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9-</a:t>
            </a:r>
            <a:r>
              <a:rPr sz="2400" spc="-25" dirty="0">
                <a:latin typeface="Arial"/>
                <a:cs typeface="Arial"/>
              </a:rPr>
              <a:t>12)</a:t>
            </a:r>
            <a:endParaRPr sz="24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45"/>
              </a:spcBef>
              <a:buChar char="•"/>
              <a:tabLst>
                <a:tab pos="377825" algn="l"/>
              </a:tabLst>
            </a:pPr>
            <a:r>
              <a:rPr sz="2800" spc="-60" dirty="0">
                <a:latin typeface="Arial"/>
                <a:cs typeface="Arial"/>
              </a:rPr>
              <a:t>Team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Size: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Maximum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five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(5)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members</a:t>
            </a:r>
            <a:endParaRPr sz="2800" dirty="0">
              <a:latin typeface="Arial"/>
              <a:cs typeface="Arial"/>
            </a:endParaRPr>
          </a:p>
          <a:p>
            <a:pPr marL="835025" lvl="1" indent="-365125">
              <a:lnSpc>
                <a:spcPct val="100000"/>
              </a:lnSpc>
              <a:spcBef>
                <a:spcPts val="330"/>
              </a:spcBef>
              <a:buFont typeface="Wingdings"/>
              <a:buChar char="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Recommend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controller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used</a:t>
            </a:r>
            <a:endParaRPr sz="24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10"/>
              </a:spcBef>
              <a:buChar char="•"/>
              <a:tabLst>
                <a:tab pos="377825" algn="l"/>
              </a:tabLst>
            </a:pPr>
            <a:r>
              <a:rPr sz="2800" spc="-55" dirty="0" smtClean="0">
                <a:latin typeface="Arial"/>
                <a:cs typeface="Arial"/>
              </a:rPr>
              <a:t>Teams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review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abide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Robofest</a:t>
            </a:r>
            <a:r>
              <a:rPr sz="280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2025</a:t>
            </a:r>
            <a:r>
              <a:rPr sz="280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General</a:t>
            </a:r>
            <a:r>
              <a:rPr sz="28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Rules</a:t>
            </a:r>
            <a:endParaRPr sz="2800" dirty="0">
              <a:latin typeface="Arial"/>
              <a:cs typeface="Arial"/>
            </a:endParaRPr>
          </a:p>
          <a:p>
            <a:pPr marL="378460" marR="106045" indent="-366395">
              <a:lnSpc>
                <a:spcPts val="3020"/>
              </a:lnSpc>
              <a:spcBef>
                <a:spcPts val="650"/>
              </a:spcBef>
              <a:buChar char="•"/>
              <a:tabLst>
                <a:tab pos="378460" algn="l"/>
              </a:tabLst>
            </a:pPr>
            <a:r>
              <a:rPr sz="2800" dirty="0">
                <a:latin typeface="Arial"/>
                <a:cs typeface="Arial"/>
                <a:hlinkClick r:id="rId3"/>
              </a:rPr>
              <a:t>Each</a:t>
            </a:r>
            <a:r>
              <a:rPr sz="2800" spc="-55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team</a:t>
            </a:r>
            <a:r>
              <a:rPr sz="2800" spc="-55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member</a:t>
            </a:r>
            <a:r>
              <a:rPr sz="2800" spc="-30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must</a:t>
            </a:r>
            <a:r>
              <a:rPr sz="2800" spc="-55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bring</a:t>
            </a:r>
            <a:r>
              <a:rPr sz="2800" spc="-50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the</a:t>
            </a:r>
            <a:r>
              <a:rPr sz="2800" spc="-55" dirty="0">
                <a:latin typeface="Arial"/>
                <a:cs typeface="Arial"/>
                <a:hlinkClick r:id="rId3"/>
              </a:rPr>
              <a:t> </a:t>
            </a:r>
            <a:r>
              <a:rPr sz="2800" dirty="0">
                <a:latin typeface="Arial"/>
                <a:cs typeface="Arial"/>
                <a:hlinkClick r:id="rId3"/>
              </a:rPr>
              <a:t>signed</a:t>
            </a:r>
            <a:r>
              <a:rPr sz="2800" spc="-55" dirty="0">
                <a:latin typeface="Arial"/>
                <a:cs typeface="Arial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Robofest</a:t>
            </a:r>
            <a:r>
              <a:rPr sz="28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Consent</a:t>
            </a:r>
            <a:r>
              <a:rPr sz="2800" u="none" spc="-10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8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Release</a:t>
            </a:r>
            <a:r>
              <a:rPr sz="2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Form</a:t>
            </a:r>
            <a:r>
              <a:rPr sz="2800" u="none" spc="-25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on</a:t>
            </a:r>
            <a:r>
              <a:rPr sz="2800" u="none" spc="-40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the</a:t>
            </a:r>
            <a:r>
              <a:rPr sz="2800" u="none" spc="-45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day</a:t>
            </a:r>
            <a:r>
              <a:rPr sz="2800" u="none" spc="-40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of</a:t>
            </a:r>
            <a:r>
              <a:rPr sz="2800" u="none" spc="-50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the</a:t>
            </a:r>
            <a:r>
              <a:rPr sz="2800" u="none" spc="-40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event,</a:t>
            </a:r>
            <a:r>
              <a:rPr sz="2800" u="none" spc="-50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if</a:t>
            </a:r>
            <a:r>
              <a:rPr sz="2800" u="none" spc="-55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not</a:t>
            </a:r>
            <a:r>
              <a:rPr sz="2800" u="none" spc="-35" dirty="0">
                <a:latin typeface="Arial"/>
                <a:cs typeface="Arial"/>
                <a:hlinkClick r:id="rId3"/>
              </a:rPr>
              <a:t> </a:t>
            </a:r>
            <a:r>
              <a:rPr sz="2800" u="none" dirty="0">
                <a:latin typeface="Arial"/>
                <a:cs typeface="Arial"/>
                <a:hlinkClick r:id="rId3"/>
              </a:rPr>
              <a:t>completed</a:t>
            </a:r>
            <a:r>
              <a:rPr sz="2800" u="none" spc="-40" dirty="0">
                <a:latin typeface="Arial"/>
                <a:cs typeface="Arial"/>
              </a:rPr>
              <a:t> </a:t>
            </a:r>
            <a:r>
              <a:rPr sz="2800" u="none" spc="-25" dirty="0">
                <a:latin typeface="Arial"/>
                <a:cs typeface="Arial"/>
              </a:rPr>
              <a:t>on- </a:t>
            </a:r>
            <a:r>
              <a:rPr sz="2800" u="none" spc="-20" dirty="0">
                <a:latin typeface="Arial"/>
                <a:cs typeface="Arial"/>
              </a:rPr>
              <a:t>line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-76200"/>
            <a:ext cx="849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3.</a:t>
            </a:r>
            <a:r>
              <a:rPr spc="-100" dirty="0"/>
              <a:t> </a:t>
            </a:r>
            <a:r>
              <a:rPr spc="110" dirty="0"/>
              <a:t>Project</a:t>
            </a:r>
            <a:r>
              <a:rPr spc="-110" dirty="0"/>
              <a:t> </a:t>
            </a:r>
            <a:r>
              <a:rPr spc="170" dirty="0"/>
              <a:t>Requirements/Limitations</a:t>
            </a:r>
            <a:r>
              <a:rPr spc="-114" dirty="0"/>
              <a:t> </a:t>
            </a:r>
            <a:r>
              <a:rPr spc="190" dirty="0"/>
              <a:t>(1/2)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48465" y="533400"/>
            <a:ext cx="10326370" cy="578171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00380" indent="-487680">
              <a:spcBef>
                <a:spcPts val="445"/>
              </a:spcBef>
              <a:buFontTx/>
              <a:buChar char="•"/>
              <a:tabLst>
                <a:tab pos="500380" algn="l"/>
              </a:tabLst>
            </a:pPr>
            <a:r>
              <a:rPr lang="es-MX" sz="2400" b="1" dirty="0" smtClean="0">
                <a:solidFill>
                  <a:srgbClr val="FF0000"/>
                </a:solidFill>
                <a:latin typeface="Arial"/>
                <a:cs typeface="Arial"/>
              </a:rPr>
              <a:t>HASTA EL </a:t>
            </a:r>
            <a:r>
              <a:rPr lang="es-MX" sz="2400" b="1" dirty="0" smtClean="0">
                <a:solidFill>
                  <a:srgbClr val="FF0000"/>
                </a:solidFill>
                <a:latin typeface="Arial"/>
                <a:cs typeface="Arial"/>
              </a:rPr>
              <a:t>10 </a:t>
            </a:r>
            <a:r>
              <a:rPr lang="es-MX" sz="2400" b="1" dirty="0" smtClean="0">
                <a:solidFill>
                  <a:srgbClr val="FF0000"/>
                </a:solidFill>
                <a:latin typeface="Arial"/>
                <a:cs typeface="Arial"/>
              </a:rPr>
              <a:t>DE FEBRERO 23:59</a:t>
            </a:r>
            <a:r>
              <a:rPr lang="es-MX" sz="2400" dirty="0" smtClean="0">
                <a:latin typeface="Arial"/>
                <a:cs typeface="Arial"/>
              </a:rPr>
              <a:t> por correo electrónico a : </a:t>
            </a:r>
            <a:r>
              <a:rPr lang="es-MX" sz="2400" dirty="0" smtClean="0">
                <a:latin typeface="Arial"/>
                <a:cs typeface="Arial"/>
                <a:hlinkClick r:id="rId2"/>
              </a:rPr>
              <a:t>ram@robofestmexico.org</a:t>
            </a:r>
            <a:r>
              <a:rPr lang="es-MX" sz="2400" dirty="0" smtClean="0">
                <a:latin typeface="Arial"/>
                <a:cs typeface="Arial"/>
              </a:rPr>
              <a:t> los equipos deben proporcionar: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Breve descripción escrita del proyecto sobre el sistema de registro de Robofest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Enlace de vista previa del video (subido al sistema de registro de Robofest)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Código fuente para revisión del juez. El entrenador recibirá instrucciones sobre dónde enviar el archivo.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Los equipos deberán traer todos los materiales necesarios para su presentación.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El proyecto debe estar relacionado con los campos (</a:t>
            </a:r>
            <a:r>
              <a:rPr lang="es-MX" sz="2100" dirty="0" err="1" smtClean="0">
                <a:latin typeface="Arial"/>
                <a:cs typeface="Arial"/>
              </a:rPr>
              <a:t>bio</a:t>
            </a:r>
            <a:r>
              <a:rPr lang="es-MX" sz="2100" dirty="0" smtClean="0">
                <a:latin typeface="Arial"/>
                <a:cs typeface="Arial"/>
              </a:rPr>
              <a:t>)médico y sanitario.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El proyecto debe incluir programación para el uso de sensores y/o actuadores.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Se puede utilizar cualquier (micro)controlador y cualquier lenguaje de programación.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Se puede utilizar cualquier material que sea seguro para los humanos.</a:t>
            </a:r>
          </a:p>
          <a:p>
            <a:pPr marL="500380" indent="-487680">
              <a:lnSpc>
                <a:spcPct val="100000"/>
              </a:lnSpc>
              <a:spcBef>
                <a:spcPts val="445"/>
              </a:spcBef>
              <a:buChar char="•"/>
              <a:tabLst>
                <a:tab pos="500380" algn="l"/>
              </a:tabLst>
            </a:pPr>
            <a:r>
              <a:rPr lang="es-MX" sz="2100" dirty="0" smtClean="0">
                <a:latin typeface="Arial"/>
                <a:cs typeface="Arial"/>
              </a:rPr>
              <a:t>El concurso RoboMed promueve una mentalidad emprendedora. Por lo tanto, se recomiendan frases sobre “reconocimiento de oportunidades” y “creación de valor” en la descripción del proyecto. Además, allí también se podría mencionar el “presupuesto”.</a:t>
            </a:r>
            <a:endParaRPr lang="es-MX"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200"/>
            <a:ext cx="849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3.</a:t>
            </a:r>
            <a:r>
              <a:rPr spc="-100" dirty="0"/>
              <a:t> </a:t>
            </a:r>
            <a:r>
              <a:rPr spc="110" dirty="0"/>
              <a:t>Project</a:t>
            </a:r>
            <a:r>
              <a:rPr spc="-110" dirty="0"/>
              <a:t> </a:t>
            </a:r>
            <a:r>
              <a:rPr spc="170" dirty="0"/>
              <a:t>Requirements/Limitations</a:t>
            </a:r>
            <a:r>
              <a:rPr spc="-114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09600"/>
            <a:ext cx="10782935" cy="6112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El espacio de demostración para cada equipo está limitado a un máximo de 8 metros cuadrados, incluida una mesa de 2 </a:t>
            </a:r>
            <a:r>
              <a:rPr lang="es-MX" sz="2000" dirty="0" err="1" smtClean="0">
                <a:latin typeface="Arial"/>
                <a:cs typeface="Arial"/>
              </a:rPr>
              <a:t>mts</a:t>
            </a:r>
            <a:r>
              <a:rPr lang="es-MX" sz="2000" dirty="0" smtClean="0">
                <a:latin typeface="Arial"/>
                <a:cs typeface="Arial"/>
              </a:rPr>
              <a:t> lineales proporcionada por el anfitrión. Los equipos pueden optar por demostrar robots/dispositivos en el suelo. Exceder el espacio máximo permitido puede resultar en la deducción de puntos.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Se pueden inscribir proyectos que hayan sido inscritos en una categoría de competencia anterior de cualquier tipo, pero el equipo debe: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Agregar nuevas funciones y/o mejorar o cambiar “notablemente” una o más funciones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Describa las adiciones/cambios en el área de texto de descripción del proyecto de la página de registro del equipo.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Informar a los jueces durante la presentación oficial que su proyecto es una forma "continuada" de un proyecto anterior.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Requisitos del vídeo de vista previa: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Aproximadamente 4 minutos, máximo 5 minutos.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Incluye la identificación del equipo, el nombre del equipo y la introducción del miembro/rol del equipo.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El vídeo debe enviarse </a:t>
            </a:r>
            <a:r>
              <a:rPr lang="es-MX" sz="2000" b="1" dirty="0" smtClean="0">
                <a:solidFill>
                  <a:srgbClr val="FF0000"/>
                </a:solidFill>
                <a:latin typeface="Arial"/>
                <a:cs typeface="Arial"/>
              </a:rPr>
              <a:t>HASTA EL </a:t>
            </a:r>
            <a:r>
              <a:rPr lang="es-MX" sz="2000" b="1" dirty="0" smtClean="0">
                <a:solidFill>
                  <a:srgbClr val="FF0000"/>
                </a:solidFill>
                <a:latin typeface="Arial"/>
                <a:cs typeface="Arial"/>
              </a:rPr>
              <a:t>10 </a:t>
            </a:r>
            <a:r>
              <a:rPr lang="es-MX" sz="2000" b="1" dirty="0" smtClean="0">
                <a:solidFill>
                  <a:srgbClr val="FF0000"/>
                </a:solidFill>
                <a:latin typeface="Arial"/>
                <a:cs typeface="Arial"/>
              </a:rPr>
              <a:t>DE FEBRERO 23:59</a:t>
            </a:r>
            <a:r>
              <a:rPr lang="es-MX" sz="2000" dirty="0" smtClean="0">
                <a:latin typeface="Arial"/>
                <a:cs typeface="Arial"/>
              </a:rPr>
              <a:t> por correo electrónico a : </a:t>
            </a:r>
            <a:r>
              <a:rPr lang="es-MX" sz="2000" dirty="0" smtClean="0">
                <a:latin typeface="Arial"/>
                <a:cs typeface="Arial"/>
                <a:hlinkClick r:id="rId2"/>
              </a:rPr>
              <a:t>ram@robofestmexico.org</a:t>
            </a:r>
            <a:r>
              <a:rPr lang="es-MX" sz="2000" dirty="0" smtClean="0">
                <a:latin typeface="Arial"/>
                <a:cs typeface="Arial"/>
              </a:rPr>
              <a:t> 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El video puede ser el mismo o tener diferencias con respecto a la demostración en vivo.</a:t>
            </a:r>
          </a:p>
          <a:p>
            <a:pPr marL="377825" marR="5080" indent="-365760">
              <a:lnSpc>
                <a:spcPct val="100000"/>
              </a:lnSpc>
              <a:spcBef>
                <a:spcPts val="105"/>
              </a:spcBef>
              <a:buChar char="•"/>
              <a:tabLst>
                <a:tab pos="377825" algn="l"/>
              </a:tabLst>
            </a:pPr>
            <a:r>
              <a:rPr lang="es-MX" sz="2000" dirty="0" smtClean="0">
                <a:latin typeface="Arial"/>
                <a:cs typeface="Arial"/>
              </a:rPr>
              <a:t>Se permite la edición de la demostración del robot.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105" dirty="0"/>
              <a:t> </a:t>
            </a:r>
            <a:r>
              <a:rPr spc="110" dirty="0"/>
              <a:t>Project</a:t>
            </a:r>
            <a:r>
              <a:rPr spc="-110" dirty="0"/>
              <a:t> </a:t>
            </a:r>
            <a:r>
              <a:rPr spc="185" dirty="0"/>
              <a:t>Recommendations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19" y="914400"/>
            <a:ext cx="10736580" cy="4464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3479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200" dirty="0" smtClean="0">
                <a:latin typeface="Arial"/>
                <a:cs typeface="Arial"/>
              </a:rPr>
              <a:t>Visite www.robofest.net y haga clic en el enlace de Años anteriores para ver los proyectos de exposición de años anteriores.</a:t>
            </a:r>
          </a:p>
          <a:p>
            <a:pPr marL="377825" marR="3479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200" dirty="0" smtClean="0">
                <a:latin typeface="Arial"/>
                <a:cs typeface="Arial"/>
              </a:rPr>
              <a:t>Se fomenta el uso de tecnologías avanzadas, como la IA (inteligencia artificial, aprendizaje automático), la IA generativa y/o la visión. Consulte la Sección 6b de la rúbrica de evaluación.</a:t>
            </a:r>
          </a:p>
          <a:p>
            <a:pPr marL="377825" marR="3479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200" dirty="0" smtClean="0">
                <a:latin typeface="Arial"/>
                <a:cs typeface="Arial"/>
              </a:rPr>
              <a:t>Se solicita que los equipos traigan carteles u otros elementos visuales para describir sus proyectos.</a:t>
            </a:r>
          </a:p>
          <a:p>
            <a:pPr marL="377825" marR="3479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200" b="1" dirty="0" smtClean="0">
                <a:solidFill>
                  <a:srgbClr val="FF0000"/>
                </a:solidFill>
                <a:latin typeface="Arial"/>
                <a:cs typeface="Arial"/>
              </a:rPr>
              <a:t>Además de enviar el video de vista previa de 4 minutos requerido, los equipos de </a:t>
            </a:r>
            <a:r>
              <a:rPr lang="es-MX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Robomed</a:t>
            </a:r>
            <a:r>
              <a:rPr lang="es-MX" sz="2200" b="1" dirty="0" smtClean="0">
                <a:solidFill>
                  <a:srgbClr val="FF0000"/>
                </a:solidFill>
                <a:latin typeface="Arial"/>
                <a:cs typeface="Arial"/>
              </a:rPr>
              <a:t> deben configurar un sitio web del equipo (*). Los jueces utilizarán información para obtener una vista previa del proyecto del equipo antes del día de la competencia.</a:t>
            </a:r>
          </a:p>
          <a:p>
            <a:pPr marL="377825" marR="3479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200" dirty="0" smtClean="0">
                <a:latin typeface="Arial"/>
                <a:cs typeface="Arial"/>
              </a:rPr>
              <a:t>Los equipos deben planear traer una computadora portátil para mostrar su video y/o mostrar su sitio web durante la competencia.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5686870"/>
            <a:ext cx="7289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(*)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ways 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create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websites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free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“Google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Sites”.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Watch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video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tutorial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as: </a:t>
            </a: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https://youtu.be/0woNTtlcxgM?si=8S_1rPXyXfy5V9-</a:t>
            </a:r>
            <a:r>
              <a:rPr sz="12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-76200"/>
            <a:ext cx="849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5.</a:t>
            </a:r>
            <a:r>
              <a:rPr spc="-105" dirty="0"/>
              <a:t> </a:t>
            </a:r>
            <a:r>
              <a:rPr spc="110" dirty="0"/>
              <a:t>Project</a:t>
            </a:r>
            <a:r>
              <a:rPr spc="-110" dirty="0"/>
              <a:t> </a:t>
            </a:r>
            <a:r>
              <a:rPr spc="140" dirty="0"/>
              <a:t>Presentation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79780" y="381000"/>
            <a:ext cx="10667365" cy="6547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Los equipos deben presentar su proyecto al grupo de jueces con una presentación formal en el momento especificado por el anfitrión del sitio.</a:t>
            </a: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Los equipos tendrán un máximo de 4 minutos para explicar y demostrar su proyecto a los Jueces.</a:t>
            </a: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Cada miembro del equipo debe indicar claramente sus roles.</a:t>
            </a: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Sería una ventaja si se mencionara el presupuesto durante la presentación.</a:t>
            </a: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FontTx/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Los equipos son responsables de realizar un seguimiento de su límite de tiempo de 4 minutos. </a:t>
            </a:r>
            <a:r>
              <a:rPr lang="es-MX" sz="2800" b="1" spc="-50" dirty="0" smtClean="0">
                <a:solidFill>
                  <a:srgbClr val="FF0000"/>
                </a:solidFill>
                <a:latin typeface="Arial"/>
                <a:cs typeface="Arial"/>
              </a:rPr>
              <a:t>Las presentaciones que superen las 4:30 serán penalizadas con 1 punto por cada 30 segundos más allá de los 4 minutos</a:t>
            </a:r>
            <a:r>
              <a:rPr lang="es-MX" sz="2800" spc="-50" dirty="0" smtClean="0">
                <a:latin typeface="Arial"/>
                <a:cs typeface="Arial"/>
              </a:rPr>
              <a:t>.</a:t>
            </a:r>
            <a:endParaRPr lang="es-MX" sz="2600" spc="-35" dirty="0" smtClean="0">
              <a:latin typeface="Arial"/>
              <a:cs typeface="Arial"/>
            </a:endParaRP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Luego, los jueces llevarán a cabo una sesión de preguntas y respuestas de 2 minutos.</a:t>
            </a:r>
          </a:p>
          <a:p>
            <a:pPr marL="500380" marR="5080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00380" algn="l"/>
              </a:tabLst>
            </a:pPr>
            <a:r>
              <a:rPr lang="es-MX" sz="2600" spc="-35" dirty="0" smtClean="0">
                <a:latin typeface="Arial"/>
                <a:cs typeface="Arial"/>
              </a:rPr>
              <a:t>Se supone que los equipos deben presentar y demostrar su proyecto a los espectadores (incluidos los jueces y jueces secretos) durante todo el evento en persona.</a:t>
            </a:r>
            <a:endParaRPr lang="es-MX" sz="2600" spc="-3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-152400"/>
            <a:ext cx="849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6.</a:t>
            </a:r>
            <a:r>
              <a:rPr spc="-90" dirty="0"/>
              <a:t> </a:t>
            </a:r>
            <a:r>
              <a:rPr spc="140" dirty="0"/>
              <a:t>RoboMed</a:t>
            </a:r>
            <a:r>
              <a:rPr spc="-120" dirty="0"/>
              <a:t> </a:t>
            </a:r>
            <a:r>
              <a:rPr spc="365" dirty="0"/>
              <a:t>Judging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1364" y="493208"/>
            <a:ext cx="10669270" cy="605999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18795" marR="723265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18795" algn="l"/>
              </a:tabLst>
            </a:pPr>
            <a:r>
              <a:rPr lang="es-MX" sz="2400" dirty="0"/>
              <a:t>Los jueces utilizarán la rúbrica publicada en la página "RoboMed" en robofest.net</a:t>
            </a:r>
          </a:p>
          <a:p>
            <a:pPr marL="518795" marR="723265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18795" algn="l"/>
              </a:tabLst>
            </a:pPr>
            <a:r>
              <a:rPr lang="es-MX" sz="2400" dirty="0"/>
              <a:t>Además de la presentación formal que incluye preguntas y respuestas de 2 minutos, los jueces visitarán previamente o volverán a visitar las mesas del equipo individualmente para hacer preguntas adicionales, evaluar robots e inspeccionar el código del programa en cualquier momento dentro de los bloques de tiempo oficiales de evaluación, como se indica. en el programa</a:t>
            </a:r>
          </a:p>
          <a:p>
            <a:pPr marL="518795" marR="723265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18795" algn="l"/>
              </a:tabLst>
            </a:pPr>
            <a:r>
              <a:rPr lang="es-MX" sz="2400" dirty="0"/>
              <a:t>Los “jueces secretos” pueden visitar a los equipos durante el día para hacer preguntas, revisar las exhibiciones y observar las interacciones con los espectadores. Estos jueces no identificarán sus roles</a:t>
            </a:r>
          </a:p>
          <a:p>
            <a:pPr marL="518795" marR="723265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18795" algn="l"/>
              </a:tabLst>
            </a:pPr>
            <a:r>
              <a:rPr lang="es-MX" sz="2400" dirty="0"/>
              <a:t>Se juzgarán las aplicaciones de matemáticas y ciencias apropiadas para la edad.</a:t>
            </a:r>
          </a:p>
          <a:p>
            <a:pPr marL="518795" marR="723265" indent="-488315">
              <a:lnSpc>
                <a:spcPts val="2810"/>
              </a:lnSpc>
              <a:spcBef>
                <a:spcPts val="455"/>
              </a:spcBef>
              <a:buChar char="•"/>
              <a:tabLst>
                <a:tab pos="518795" algn="l"/>
              </a:tabLst>
            </a:pPr>
            <a:r>
              <a:rPr lang="es-MX" sz="2400" dirty="0"/>
              <a:t>Las habilidades de nivel avanzado están bien de usar, sin embargo, es posible que no necesariamente resulten en las puntuaciones más altas en la categoría de aprendizaje </a:t>
            </a:r>
            <a:r>
              <a:rPr lang="es-MX" sz="2400" dirty="0" smtClean="0"/>
              <a:t>STEAM </a:t>
            </a:r>
            <a:r>
              <a:rPr lang="es-MX" sz="2400" dirty="0"/>
              <a:t>en la rúbrica.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200"/>
            <a:ext cx="849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7.</a:t>
            </a:r>
            <a:r>
              <a:rPr spc="-40" dirty="0"/>
              <a:t> </a:t>
            </a:r>
            <a:r>
              <a:rPr dirty="0"/>
              <a:t>Code</a:t>
            </a:r>
            <a:r>
              <a:rPr spc="-45" dirty="0"/>
              <a:t> </a:t>
            </a:r>
            <a:r>
              <a:rPr spc="250" dirty="0"/>
              <a:t>Submission</a:t>
            </a:r>
            <a:r>
              <a:rPr spc="-40" dirty="0"/>
              <a:t> </a:t>
            </a:r>
            <a:r>
              <a:rPr spc="130" dirty="0"/>
              <a:t>Instructions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802" y="6522366"/>
            <a:ext cx="13722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RoboMed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Rules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9/28/2024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19" y="685800"/>
            <a:ext cx="10407650" cy="580735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Los equipos de ROBOMED deben enviar su </a:t>
            </a:r>
            <a:r>
              <a:rPr lang="es-MX" sz="2400" b="1" dirty="0" smtClean="0">
                <a:solidFill>
                  <a:srgbClr val="FF0000"/>
                </a:solidFill>
              </a:rPr>
              <a:t>código</a:t>
            </a:r>
            <a:r>
              <a:rPr lang="es-MX" sz="2400" dirty="0" smtClean="0"/>
              <a:t> </a:t>
            </a:r>
            <a:r>
              <a:rPr lang="es-MX" sz="2400" b="1" u="sng" dirty="0" smtClean="0">
                <a:solidFill>
                  <a:srgbClr val="FF0000"/>
                </a:solidFill>
              </a:rPr>
              <a:t>fuente HASTA EL </a:t>
            </a:r>
            <a:r>
              <a:rPr lang="es-MX" sz="2400" b="1" u="sng" dirty="0" smtClean="0">
                <a:solidFill>
                  <a:srgbClr val="FF0000"/>
                </a:solidFill>
              </a:rPr>
              <a:t>10 </a:t>
            </a:r>
            <a:r>
              <a:rPr lang="es-MX" sz="2400" b="1" u="sng" dirty="0" smtClean="0">
                <a:solidFill>
                  <a:srgbClr val="FF0000"/>
                </a:solidFill>
              </a:rPr>
              <a:t>DE FEBRERO 23:59</a:t>
            </a:r>
            <a:r>
              <a:rPr lang="es-MX" sz="2400" dirty="0" smtClean="0"/>
              <a:t> por correo electrónico a : </a:t>
            </a:r>
            <a:r>
              <a:rPr lang="es-MX" sz="2400" dirty="0" smtClean="0">
                <a:hlinkClick r:id="rId2"/>
              </a:rPr>
              <a:t>ram@robofestmexico.org</a:t>
            </a:r>
            <a:endParaRPr lang="es-MX" sz="2400" dirty="0" smtClean="0"/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 El anfitrión del sitio proporcionará los documentos del código del equipo a los jueces para que los revisen antes del evento.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Los jueces evaluarán qué tan bien está diseñado, estructurado y comentado el código.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Directrices para el envío de códigos: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Formato PDF (los programas de impresión o las imágenes se pueden pegar en Google </a:t>
            </a:r>
            <a:r>
              <a:rPr lang="es-MX" sz="2400" dirty="0" err="1" smtClean="0"/>
              <a:t>Slides</a:t>
            </a:r>
            <a:r>
              <a:rPr lang="es-MX" sz="2400" dirty="0" smtClean="0"/>
              <a:t> o PowerPoint y luego guardarse como </a:t>
            </a:r>
            <a:r>
              <a:rPr lang="es-MX" sz="2400" dirty="0" err="1" smtClean="0"/>
              <a:t>pdf</a:t>
            </a:r>
            <a:r>
              <a:rPr lang="es-MX" sz="2400" dirty="0" smtClean="0"/>
              <a:t>)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Organizar el código para que sea fácil de entender.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Si es necesario, agregue comentarios para ayudar a explicar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Resaltar aspectos del código que son importantes.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1 archivo por equipo</a:t>
            </a:r>
          </a:p>
          <a:p>
            <a:pPr marL="381000" marR="5080" indent="-365760">
              <a:lnSpc>
                <a:spcPts val="2380"/>
              </a:lnSpc>
              <a:spcBef>
                <a:spcPts val="390"/>
              </a:spcBef>
              <a:buChar char="•"/>
              <a:tabLst>
                <a:tab pos="381635" algn="l"/>
              </a:tabLst>
            </a:pPr>
            <a:r>
              <a:rPr lang="es-MX" sz="2400" dirty="0" smtClean="0"/>
              <a:t>Incluya el número y el nombre del equipo en el nombre del archivo (por ejemplo: 2913-4_Xteam.pdf)</a:t>
            </a:r>
          </a:p>
          <a:p>
            <a:pPr marL="804545" lvl="1" indent="-365125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804545" algn="l"/>
                <a:tab pos="6738620" algn="l"/>
              </a:tabLst>
            </a:pPr>
            <a:r>
              <a:rPr sz="1900" spc="-10" dirty="0" smtClean="0"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1402</Words>
  <Application>Microsoft Office PowerPoint</Application>
  <PresentationFormat>Panorámica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Gill Sans MT</vt:lpstr>
      <vt:lpstr>Wingdings</vt:lpstr>
      <vt:lpstr>Office Theme</vt:lpstr>
      <vt:lpstr>Presentación de PowerPoint</vt:lpstr>
      <vt:lpstr>1. RoboMed Overview</vt:lpstr>
      <vt:lpstr>2. Age Divisions and Team Size</vt:lpstr>
      <vt:lpstr>3. Project Requirements/Limitations (1/2)</vt:lpstr>
      <vt:lpstr>3. Project Requirements/Limitations (2/2)</vt:lpstr>
      <vt:lpstr>4. Project Recommendations</vt:lpstr>
      <vt:lpstr>5. Project Presentation</vt:lpstr>
      <vt:lpstr>6. RoboMed Judging</vt:lpstr>
      <vt:lpstr>7. Code Submission Instructions</vt:lpstr>
      <vt:lpstr>8. Judging Rubric (1/2)</vt:lpstr>
      <vt:lpstr>8. Judging Rubric (2/2)</vt:lpstr>
      <vt:lpstr>Little Robots, Big 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Robofest RoboMed Rules</dc:title>
  <dc:creator>Shannan L. Palonis</dc:creator>
  <cp:lastModifiedBy>Pc</cp:lastModifiedBy>
  <cp:revision>4</cp:revision>
  <dcterms:created xsi:type="dcterms:W3CDTF">2025-01-16T05:36:22Z</dcterms:created>
  <dcterms:modified xsi:type="dcterms:W3CDTF">2025-02-05T06:14:19Z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2025-01-16T00:00:00Z</vt:filetime>
  </property>
  <property fmtid="{D5CDD505-2E9C-101B-9397-08002B2CF9AE}" pid="5" name="Producer">
    <vt:lpwstr>Adobe PDF Library 24.3.144</vt:lpwstr>
  </property>
</Properties>
</file>