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7" autoAdjust="0"/>
    <p:restoredTop sz="94660"/>
  </p:normalViewPr>
  <p:slideViewPr>
    <p:cSldViewPr>
      <p:cViewPr varScale="1">
        <p:scale>
          <a:sx n="67" d="100"/>
          <a:sy n="67" d="100"/>
        </p:scale>
        <p:origin x="82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rgbClr val="001F5F"/>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1/09/26</a:t>
            </a:r>
          </a:p>
        </p:txBody>
      </p:sp>
      <p:sp>
        <p:nvSpPr>
          <p:cNvPr id="5" name="Holder 5"/>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6" name="Holder 6"/>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1/09/26</a:t>
            </a:r>
          </a:p>
        </p:txBody>
      </p:sp>
      <p:sp>
        <p:nvSpPr>
          <p:cNvPr id="5" name="Holder 5"/>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6" name="Holder 6"/>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Gill Sans MT"/>
                <a:cs typeface="Gill Sans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1/09/26</a:t>
            </a:r>
          </a:p>
        </p:txBody>
      </p:sp>
      <p:sp>
        <p:nvSpPr>
          <p:cNvPr id="6" name="Holder 6"/>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7" name="Holder 7"/>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1/09/26</a:t>
            </a:r>
          </a:p>
        </p:txBody>
      </p:sp>
      <p:sp>
        <p:nvSpPr>
          <p:cNvPr id="4" name="Holder 4"/>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Holder 5"/>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2710307" y="5132704"/>
            <a:ext cx="7764399" cy="1725295"/>
          </a:xfrm>
          <a:prstGeom prst="rect">
            <a:avLst/>
          </a:prstGeom>
        </p:spPr>
      </p:pic>
      <p:pic>
        <p:nvPicPr>
          <p:cNvPr id="18" name="bg object 18"/>
          <p:cNvPicPr/>
          <p:nvPr/>
        </p:nvPicPr>
        <p:blipFill>
          <a:blip r:embed="rId4" cstate="print"/>
          <a:stretch>
            <a:fillRect/>
          </a:stretch>
        </p:blipFill>
        <p:spPr>
          <a:xfrm>
            <a:off x="7772400" y="0"/>
            <a:ext cx="4419600" cy="2468879"/>
          </a:xfrm>
          <a:prstGeom prst="rect">
            <a:avLst/>
          </a:prstGeom>
        </p:spPr>
      </p:pic>
      <p:pic>
        <p:nvPicPr>
          <p:cNvPr id="19" name="bg object 19"/>
          <p:cNvPicPr/>
          <p:nvPr/>
        </p:nvPicPr>
        <p:blipFill>
          <a:blip r:embed="rId5" cstate="print"/>
          <a:stretch>
            <a:fillRect/>
          </a:stretch>
        </p:blipFill>
        <p:spPr>
          <a:xfrm>
            <a:off x="6108700" y="945133"/>
            <a:ext cx="4610608" cy="887984"/>
          </a:xfrm>
          <a:prstGeom prst="rect">
            <a:avLst/>
          </a:prstGeom>
        </p:spPr>
      </p:pic>
      <p:pic>
        <p:nvPicPr>
          <p:cNvPr id="20" name="bg object 20"/>
          <p:cNvPicPr/>
          <p:nvPr/>
        </p:nvPicPr>
        <p:blipFill>
          <a:blip r:embed="rId6" cstate="print"/>
          <a:stretch>
            <a:fillRect/>
          </a:stretch>
        </p:blipFill>
        <p:spPr>
          <a:xfrm>
            <a:off x="1451610" y="489204"/>
            <a:ext cx="4329303" cy="1920239"/>
          </a:xfrm>
          <a:prstGeom prst="rect">
            <a:avLst/>
          </a:prstGeom>
        </p:spPr>
      </p:pic>
      <p:sp>
        <p:nvSpPr>
          <p:cNvPr id="21" name="bg object 21"/>
          <p:cNvSpPr/>
          <p:nvPr/>
        </p:nvSpPr>
        <p:spPr>
          <a:xfrm>
            <a:off x="5780913" y="510286"/>
            <a:ext cx="0" cy="1509395"/>
          </a:xfrm>
          <a:custGeom>
            <a:avLst/>
            <a:gdLst/>
            <a:ahLst/>
            <a:cxnLst/>
            <a:rect l="l" t="t" r="r" b="b"/>
            <a:pathLst>
              <a:path h="1509395">
                <a:moveTo>
                  <a:pt x="0" y="0"/>
                </a:moveTo>
                <a:lnTo>
                  <a:pt x="0" y="1508887"/>
                </a:lnTo>
              </a:path>
            </a:pathLst>
          </a:custGeom>
          <a:ln w="38100">
            <a:solidFill>
              <a:srgbClr val="5B9BD4"/>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1/09/26</a:t>
            </a:r>
          </a:p>
        </p:txBody>
      </p:sp>
      <p:sp>
        <p:nvSpPr>
          <p:cNvPr id="3" name="Holder 3"/>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4" name="Holder 4"/>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1751944" y="289686"/>
            <a:ext cx="274320" cy="1407667"/>
          </a:xfrm>
          <a:prstGeom prst="rect">
            <a:avLst/>
          </a:prstGeom>
        </p:spPr>
      </p:pic>
      <p:pic>
        <p:nvPicPr>
          <p:cNvPr id="17" name="bg object 17"/>
          <p:cNvPicPr/>
          <p:nvPr/>
        </p:nvPicPr>
        <p:blipFill>
          <a:blip r:embed="rId8" cstate="print"/>
          <a:stretch>
            <a:fillRect/>
          </a:stretch>
        </p:blipFill>
        <p:spPr>
          <a:xfrm>
            <a:off x="11750368" y="2072967"/>
            <a:ext cx="252248" cy="3657551"/>
          </a:xfrm>
          <a:prstGeom prst="rect">
            <a:avLst/>
          </a:prstGeom>
        </p:spPr>
      </p:pic>
      <p:sp>
        <p:nvSpPr>
          <p:cNvPr id="2" name="Holder 2"/>
          <p:cNvSpPr>
            <a:spLocks noGrp="1"/>
          </p:cNvSpPr>
          <p:nvPr>
            <p:ph type="title"/>
          </p:nvPr>
        </p:nvSpPr>
        <p:spPr>
          <a:xfrm>
            <a:off x="535940" y="385317"/>
            <a:ext cx="10059670" cy="574040"/>
          </a:xfrm>
          <a:prstGeom prst="rect">
            <a:avLst/>
          </a:prstGeom>
        </p:spPr>
        <p:txBody>
          <a:bodyPr wrap="square" lIns="0" tIns="0" rIns="0" bIns="0">
            <a:spAutoFit/>
          </a:bodyPr>
          <a:lstStyle>
            <a:lvl1pPr>
              <a:defRPr sz="3600" b="0" i="0">
                <a:solidFill>
                  <a:srgbClr val="001F5F"/>
                </a:solidFill>
                <a:latin typeface="Gill Sans MT"/>
                <a:cs typeface="Gill Sans MT"/>
              </a:defRPr>
            </a:lvl1pPr>
          </a:lstStyle>
          <a:p>
            <a:endParaRPr/>
          </a:p>
        </p:txBody>
      </p:sp>
      <p:sp>
        <p:nvSpPr>
          <p:cNvPr id="3" name="Holder 3"/>
          <p:cNvSpPr>
            <a:spLocks noGrp="1"/>
          </p:cNvSpPr>
          <p:nvPr>
            <p:ph type="body" idx="1"/>
          </p:nvPr>
        </p:nvSpPr>
        <p:spPr>
          <a:xfrm>
            <a:off x="627380" y="1393647"/>
            <a:ext cx="10882630" cy="447675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8782557" y="6515665"/>
            <a:ext cx="408940" cy="153670"/>
          </a:xfrm>
          <a:prstGeom prst="rect">
            <a:avLst/>
          </a:prstGeom>
        </p:spPr>
        <p:txBody>
          <a:bodyPr wrap="square" lIns="0" tIns="0" rIns="0" bIns="0">
            <a:spAutoFit/>
          </a:bodyPr>
          <a:lstStyle>
            <a:lvl1pPr>
              <a:defRPr sz="900" b="0" i="0">
                <a:solidFill>
                  <a:srgbClr val="7E7E7E"/>
                </a:solidFill>
                <a:latin typeface="Arial"/>
                <a:cs typeface="Arial"/>
              </a:defRPr>
            </a:lvl1pPr>
          </a:lstStyle>
          <a:p>
            <a:pPr marL="12700">
              <a:lnSpc>
                <a:spcPct val="100000"/>
              </a:lnSpc>
              <a:spcBef>
                <a:spcPts val="15"/>
              </a:spcBef>
            </a:pPr>
            <a:r>
              <a:rPr spc="-10" dirty="0"/>
              <a:t>1/09/26</a:t>
            </a:r>
          </a:p>
        </p:txBody>
      </p:sp>
      <p:sp>
        <p:nvSpPr>
          <p:cNvPr id="5" name="Holder 5"/>
          <p:cNvSpPr>
            <a:spLocks noGrp="1"/>
          </p:cNvSpPr>
          <p:nvPr>
            <p:ph type="dt" sz="half" idx="6"/>
          </p:nvPr>
        </p:nvSpPr>
        <p:spPr>
          <a:xfrm>
            <a:off x="353059" y="6514446"/>
            <a:ext cx="1509395" cy="153670"/>
          </a:xfrm>
          <a:prstGeom prst="rect">
            <a:avLst/>
          </a:prstGeom>
        </p:spPr>
        <p:txBody>
          <a:bodyPr wrap="square" lIns="0" tIns="0" rIns="0" bIns="0">
            <a:spAutoFit/>
          </a:bodyPr>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6" name="Holder 6"/>
          <p:cNvSpPr>
            <a:spLocks noGrp="1"/>
          </p:cNvSpPr>
          <p:nvPr>
            <p:ph type="sldNum" sz="quarter" idx="7"/>
          </p:nvPr>
        </p:nvSpPr>
        <p:spPr>
          <a:xfrm>
            <a:off x="11350243" y="6515665"/>
            <a:ext cx="191770" cy="153670"/>
          </a:xfrm>
          <a:prstGeom prst="rect">
            <a:avLst/>
          </a:prstGeom>
        </p:spPr>
        <p:txBody>
          <a:bodyPr wrap="square" lIns="0" tIns="0" rIns="0" bIns="0">
            <a:spAutoFit/>
          </a:bodyPr>
          <a:lstStyle>
            <a:lvl1pPr>
              <a:defRPr sz="900" b="0" i="0">
                <a:solidFill>
                  <a:srgbClr val="7E7E7E"/>
                </a:solidFill>
                <a:latin typeface="Arial"/>
                <a:cs typeface="Arial"/>
              </a:defRPr>
            </a:lvl1pPr>
          </a:lstStyle>
          <a:p>
            <a:pPr marL="12700">
              <a:lnSpc>
                <a:spcPct val="100000"/>
              </a:lnSpc>
              <a:spcBef>
                <a:spcPts val="15"/>
              </a:spcBef>
            </a:pPr>
            <a:fld id="{81D60167-4931-47E6-BA6A-407CBD079E47}" type="slidenum">
              <a:rPr spc="-25" dirty="0"/>
              <a:t>‹Nº›</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ofest@ltu.edu" TargetMode="External"/><Relationship Id="rId2" Type="http://schemas.openxmlformats.org/officeDocument/2006/relationships/hyperlink" Target="http://www.robofest.net/"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jpg"/><Relationship Id="rId9"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robofest.net/images/2526/Game2026Scorecard.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robofest.net/images/2526/General2026_V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mailto:robofest@LTU.edu" TargetMode="Externa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0570" y="5874554"/>
            <a:ext cx="6612255" cy="623570"/>
          </a:xfrm>
          <a:prstGeom prst="rect">
            <a:avLst/>
          </a:prstGeom>
        </p:spPr>
        <p:txBody>
          <a:bodyPr vert="horz" wrap="square" lIns="0" tIns="109855" rIns="0" bIns="0" rtlCol="0">
            <a:spAutoFit/>
          </a:bodyPr>
          <a:lstStyle/>
          <a:p>
            <a:pPr algn="ctr">
              <a:lnSpc>
                <a:spcPct val="100000"/>
              </a:lnSpc>
              <a:spcBef>
                <a:spcPts val="865"/>
              </a:spcBef>
              <a:tabLst>
                <a:tab pos="2743200" algn="l"/>
                <a:tab pos="5436235" algn="l"/>
              </a:tabLst>
            </a:pPr>
            <a:r>
              <a:rPr sz="1600" b="1" u="sng" spc="-10" dirty="0">
                <a:uFill>
                  <a:solidFill>
                    <a:srgbClr val="000000"/>
                  </a:solidFill>
                </a:uFill>
                <a:latin typeface="Calibri"/>
                <a:cs typeface="Calibri"/>
                <a:hlinkClick r:id="rId2"/>
              </a:rPr>
              <a:t>www.robofest.net</a:t>
            </a:r>
            <a:r>
              <a:rPr sz="1600" b="1" u="none" dirty="0">
                <a:latin typeface="Calibri"/>
                <a:cs typeface="Calibri"/>
              </a:rPr>
              <a:t>	</a:t>
            </a:r>
            <a:r>
              <a:rPr sz="1600" b="1" u="sng" spc="-10" dirty="0">
                <a:uFill>
                  <a:solidFill>
                    <a:srgbClr val="000000"/>
                  </a:solidFill>
                </a:uFill>
                <a:latin typeface="Calibri"/>
                <a:cs typeface="Calibri"/>
                <a:hlinkClick r:id="rId3"/>
              </a:rPr>
              <a:t>robofest@ltu.edu</a:t>
            </a:r>
            <a:r>
              <a:rPr sz="1600" b="1" u="none" dirty="0">
                <a:latin typeface="Calibri"/>
                <a:cs typeface="Calibri"/>
              </a:rPr>
              <a:t>	</a:t>
            </a:r>
            <a:r>
              <a:rPr sz="1600" u="none" spc="-10" dirty="0">
                <a:latin typeface="Calibri"/>
                <a:cs typeface="Calibri"/>
              </a:rPr>
              <a:t>248-204-</a:t>
            </a:r>
            <a:r>
              <a:rPr sz="1600" u="none" spc="-20" dirty="0">
                <a:latin typeface="Calibri"/>
                <a:cs typeface="Calibri"/>
              </a:rPr>
              <a:t>3568</a:t>
            </a:r>
            <a:endParaRPr sz="1600">
              <a:latin typeface="Calibri"/>
              <a:cs typeface="Calibri"/>
            </a:endParaRPr>
          </a:p>
          <a:p>
            <a:pPr algn="ctr">
              <a:lnSpc>
                <a:spcPct val="100000"/>
              </a:lnSpc>
              <a:spcBef>
                <a:spcPts val="580"/>
              </a:spcBef>
              <a:tabLst>
                <a:tab pos="2621280" algn="l"/>
              </a:tabLst>
            </a:pPr>
            <a:r>
              <a:rPr sz="1200" b="1" dirty="0">
                <a:latin typeface="Calibri"/>
                <a:cs typeface="Calibri"/>
              </a:rPr>
              <a:t>Room</a:t>
            </a:r>
            <a:r>
              <a:rPr sz="1200" b="1" spc="-40" dirty="0">
                <a:latin typeface="Calibri"/>
                <a:cs typeface="Calibri"/>
              </a:rPr>
              <a:t> </a:t>
            </a:r>
            <a:r>
              <a:rPr sz="1200" b="1" dirty="0">
                <a:latin typeface="Calibri"/>
                <a:cs typeface="Calibri"/>
              </a:rPr>
              <a:t>J233</a:t>
            </a:r>
            <a:r>
              <a:rPr sz="1200" b="1" spc="-45" dirty="0">
                <a:latin typeface="Calibri"/>
                <a:cs typeface="Calibri"/>
              </a:rPr>
              <a:t> </a:t>
            </a:r>
            <a:r>
              <a:rPr sz="1200" b="1" spc="-10" dirty="0">
                <a:latin typeface="Calibri"/>
                <a:cs typeface="Calibri"/>
              </a:rPr>
              <a:t>Taubman</a:t>
            </a:r>
            <a:r>
              <a:rPr sz="1200" b="1" spc="-35" dirty="0">
                <a:latin typeface="Calibri"/>
                <a:cs typeface="Calibri"/>
              </a:rPr>
              <a:t> </a:t>
            </a:r>
            <a:r>
              <a:rPr sz="1200" b="1" dirty="0">
                <a:latin typeface="Calibri"/>
                <a:cs typeface="Calibri"/>
              </a:rPr>
              <a:t>Complex,</a:t>
            </a:r>
            <a:r>
              <a:rPr sz="1200" b="1" spc="-30" dirty="0">
                <a:latin typeface="Calibri"/>
                <a:cs typeface="Calibri"/>
              </a:rPr>
              <a:t> </a:t>
            </a:r>
            <a:r>
              <a:rPr sz="1200" b="1" spc="-25" dirty="0">
                <a:latin typeface="Calibri"/>
                <a:cs typeface="Calibri"/>
              </a:rPr>
              <a:t>LTU</a:t>
            </a:r>
            <a:r>
              <a:rPr sz="1200" b="1" dirty="0">
                <a:latin typeface="Calibri"/>
                <a:cs typeface="Calibri"/>
              </a:rPr>
              <a:t>	21000</a:t>
            </a:r>
            <a:r>
              <a:rPr sz="1200" b="1" spc="-25" dirty="0">
                <a:latin typeface="Calibri"/>
                <a:cs typeface="Calibri"/>
              </a:rPr>
              <a:t> </a:t>
            </a:r>
            <a:r>
              <a:rPr sz="1200" b="1" spc="-10" dirty="0">
                <a:latin typeface="Calibri"/>
                <a:cs typeface="Calibri"/>
              </a:rPr>
              <a:t>West</a:t>
            </a:r>
            <a:r>
              <a:rPr sz="1200" b="1" spc="-35" dirty="0">
                <a:latin typeface="Calibri"/>
                <a:cs typeface="Calibri"/>
              </a:rPr>
              <a:t> </a:t>
            </a:r>
            <a:r>
              <a:rPr sz="1200" b="1" dirty="0">
                <a:latin typeface="Calibri"/>
                <a:cs typeface="Calibri"/>
              </a:rPr>
              <a:t>10</a:t>
            </a:r>
            <a:r>
              <a:rPr sz="1200" b="1" spc="-25" dirty="0">
                <a:latin typeface="Calibri"/>
                <a:cs typeface="Calibri"/>
              </a:rPr>
              <a:t> </a:t>
            </a:r>
            <a:r>
              <a:rPr sz="1200" b="1" dirty="0">
                <a:latin typeface="Calibri"/>
                <a:cs typeface="Calibri"/>
              </a:rPr>
              <a:t>Mile</a:t>
            </a:r>
            <a:r>
              <a:rPr sz="1200" b="1" spc="-20" dirty="0">
                <a:latin typeface="Calibri"/>
                <a:cs typeface="Calibri"/>
              </a:rPr>
              <a:t> </a:t>
            </a:r>
            <a:r>
              <a:rPr sz="1200" b="1" dirty="0">
                <a:latin typeface="Calibri"/>
                <a:cs typeface="Calibri"/>
              </a:rPr>
              <a:t>Road,</a:t>
            </a:r>
            <a:r>
              <a:rPr sz="1200" b="1" spc="-25" dirty="0">
                <a:latin typeface="Calibri"/>
                <a:cs typeface="Calibri"/>
              </a:rPr>
              <a:t> </a:t>
            </a:r>
            <a:r>
              <a:rPr sz="1200" b="1" dirty="0">
                <a:latin typeface="Calibri"/>
                <a:cs typeface="Calibri"/>
              </a:rPr>
              <a:t>Southfield,</a:t>
            </a:r>
            <a:r>
              <a:rPr sz="1200" b="1" spc="-25" dirty="0">
                <a:latin typeface="Calibri"/>
                <a:cs typeface="Calibri"/>
              </a:rPr>
              <a:t> </a:t>
            </a:r>
            <a:r>
              <a:rPr sz="1200" b="1" dirty="0">
                <a:latin typeface="Calibri"/>
                <a:cs typeface="Calibri"/>
              </a:rPr>
              <a:t>MI</a:t>
            </a:r>
            <a:r>
              <a:rPr sz="1200" b="1" spc="-25" dirty="0">
                <a:latin typeface="Calibri"/>
                <a:cs typeface="Calibri"/>
              </a:rPr>
              <a:t> </a:t>
            </a:r>
            <a:r>
              <a:rPr sz="1200" b="1" dirty="0">
                <a:latin typeface="Calibri"/>
                <a:cs typeface="Calibri"/>
              </a:rPr>
              <a:t>48075,</a:t>
            </a:r>
            <a:r>
              <a:rPr sz="1200" b="1" spc="-15" dirty="0">
                <a:latin typeface="Calibri"/>
                <a:cs typeface="Calibri"/>
              </a:rPr>
              <a:t> </a:t>
            </a:r>
            <a:r>
              <a:rPr sz="1200" b="1" spc="-25" dirty="0">
                <a:latin typeface="Calibri"/>
                <a:cs typeface="Calibri"/>
              </a:rPr>
              <a:t>USA</a:t>
            </a:r>
            <a:endParaRPr sz="1200">
              <a:latin typeface="Calibri"/>
              <a:cs typeface="Calibri"/>
            </a:endParaRPr>
          </a:p>
        </p:txBody>
      </p:sp>
      <p:sp>
        <p:nvSpPr>
          <p:cNvPr id="3" name="object 3"/>
          <p:cNvSpPr txBox="1"/>
          <p:nvPr/>
        </p:nvSpPr>
        <p:spPr>
          <a:xfrm>
            <a:off x="3339846" y="3469589"/>
            <a:ext cx="5514975" cy="940435"/>
          </a:xfrm>
          <a:prstGeom prst="rect">
            <a:avLst/>
          </a:prstGeom>
        </p:spPr>
        <p:txBody>
          <a:bodyPr vert="horz" wrap="square" lIns="0" tIns="12700" rIns="0" bIns="0" rtlCol="0">
            <a:spAutoFit/>
          </a:bodyPr>
          <a:lstStyle/>
          <a:p>
            <a:pPr marL="12700">
              <a:lnSpc>
                <a:spcPct val="100000"/>
              </a:lnSpc>
              <a:spcBef>
                <a:spcPts val="100"/>
              </a:spcBef>
            </a:pPr>
            <a:r>
              <a:rPr sz="6000" spc="300" dirty="0">
                <a:solidFill>
                  <a:srgbClr val="585858"/>
                </a:solidFill>
                <a:latin typeface="Gill Sans MT"/>
                <a:cs typeface="Gill Sans MT"/>
              </a:rPr>
              <a:t>Building</a:t>
            </a:r>
            <a:r>
              <a:rPr sz="6000" spc="-160" dirty="0">
                <a:solidFill>
                  <a:srgbClr val="585858"/>
                </a:solidFill>
                <a:latin typeface="Gill Sans MT"/>
                <a:cs typeface="Gill Sans MT"/>
              </a:rPr>
              <a:t> </a:t>
            </a:r>
            <a:r>
              <a:rPr sz="6000" spc="320" dirty="0">
                <a:solidFill>
                  <a:srgbClr val="585858"/>
                </a:solidFill>
                <a:latin typeface="Gill Sans MT"/>
                <a:cs typeface="Gill Sans MT"/>
              </a:rPr>
              <a:t>Bridges</a:t>
            </a:r>
            <a:endParaRPr sz="6000">
              <a:latin typeface="Gill Sans MT"/>
              <a:cs typeface="Gill Sans MT"/>
            </a:endParaRPr>
          </a:p>
        </p:txBody>
      </p:sp>
      <p:sp>
        <p:nvSpPr>
          <p:cNvPr id="4" name="object 4"/>
          <p:cNvSpPr txBox="1"/>
          <p:nvPr/>
        </p:nvSpPr>
        <p:spPr>
          <a:xfrm>
            <a:off x="2141982" y="4422394"/>
            <a:ext cx="7912100" cy="1475105"/>
          </a:xfrm>
          <a:prstGeom prst="rect">
            <a:avLst/>
          </a:prstGeom>
        </p:spPr>
        <p:txBody>
          <a:bodyPr vert="horz" wrap="square" lIns="0" tIns="12065" rIns="0" bIns="0" rtlCol="0">
            <a:spAutoFit/>
          </a:bodyPr>
          <a:lstStyle/>
          <a:p>
            <a:pPr algn="ctr">
              <a:lnSpc>
                <a:spcPct val="100000"/>
              </a:lnSpc>
              <a:spcBef>
                <a:spcPts val="95"/>
              </a:spcBef>
            </a:pPr>
            <a:r>
              <a:rPr sz="4000" dirty="0">
                <a:latin typeface="Calibri"/>
                <a:cs typeface="Calibri"/>
              </a:rPr>
              <a:t>V3</a:t>
            </a:r>
            <a:r>
              <a:rPr sz="4000" spc="-80" dirty="0">
                <a:latin typeface="Calibri"/>
                <a:cs typeface="Calibri"/>
              </a:rPr>
              <a:t> </a:t>
            </a:r>
            <a:r>
              <a:rPr sz="4000" dirty="0">
                <a:latin typeface="Calibri"/>
                <a:cs typeface="Calibri"/>
              </a:rPr>
              <a:t>–</a:t>
            </a:r>
            <a:r>
              <a:rPr sz="4000" spc="-75" dirty="0">
                <a:latin typeface="Calibri"/>
                <a:cs typeface="Calibri"/>
              </a:rPr>
              <a:t> </a:t>
            </a:r>
            <a:r>
              <a:rPr sz="4000" dirty="0">
                <a:latin typeface="Calibri"/>
                <a:cs typeface="Calibri"/>
              </a:rPr>
              <a:t>Updated</a:t>
            </a:r>
            <a:r>
              <a:rPr sz="4000" spc="-90" dirty="0">
                <a:latin typeface="Calibri"/>
                <a:cs typeface="Calibri"/>
              </a:rPr>
              <a:t> </a:t>
            </a:r>
            <a:r>
              <a:rPr sz="4000" spc="-30" dirty="0">
                <a:latin typeface="Calibri"/>
                <a:cs typeface="Calibri"/>
              </a:rPr>
              <a:t>Version</a:t>
            </a:r>
            <a:r>
              <a:rPr sz="4000" spc="-50" dirty="0">
                <a:latin typeface="Calibri"/>
                <a:cs typeface="Calibri"/>
              </a:rPr>
              <a:t> </a:t>
            </a:r>
            <a:r>
              <a:rPr sz="4000" dirty="0">
                <a:latin typeface="Calibri"/>
                <a:cs typeface="Calibri"/>
              </a:rPr>
              <a:t>for</a:t>
            </a:r>
            <a:r>
              <a:rPr sz="4000" spc="-55" dirty="0">
                <a:latin typeface="Calibri"/>
                <a:cs typeface="Calibri"/>
              </a:rPr>
              <a:t> </a:t>
            </a:r>
            <a:r>
              <a:rPr sz="4000" dirty="0">
                <a:latin typeface="Calibri"/>
                <a:cs typeface="Calibri"/>
              </a:rPr>
              <a:t>2026</a:t>
            </a:r>
            <a:r>
              <a:rPr sz="4000" spc="-75" dirty="0">
                <a:latin typeface="Calibri"/>
                <a:cs typeface="Calibri"/>
              </a:rPr>
              <a:t> </a:t>
            </a:r>
            <a:r>
              <a:rPr sz="4000" spc="-10" dirty="0">
                <a:latin typeface="Calibri"/>
                <a:cs typeface="Calibri"/>
              </a:rPr>
              <a:t>Season</a:t>
            </a:r>
            <a:endParaRPr sz="4000" dirty="0">
              <a:latin typeface="Calibri"/>
              <a:cs typeface="Calibri"/>
            </a:endParaRPr>
          </a:p>
          <a:p>
            <a:pPr algn="ctr">
              <a:lnSpc>
                <a:spcPct val="100000"/>
              </a:lnSpc>
              <a:spcBef>
                <a:spcPts val="2295"/>
              </a:spcBef>
            </a:pPr>
            <a:r>
              <a:rPr sz="1800" dirty="0">
                <a:latin typeface="Calibri"/>
                <a:cs typeface="Calibri"/>
              </a:rPr>
              <a:t>This</a:t>
            </a:r>
            <a:r>
              <a:rPr sz="1800" spc="-40" dirty="0">
                <a:latin typeface="Calibri"/>
                <a:cs typeface="Calibri"/>
              </a:rPr>
              <a:t> </a:t>
            </a:r>
            <a:r>
              <a:rPr sz="1800" dirty="0">
                <a:latin typeface="Calibri"/>
                <a:cs typeface="Calibri"/>
              </a:rPr>
              <a:t>file</a:t>
            </a:r>
            <a:r>
              <a:rPr sz="1800" spc="-1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found</a:t>
            </a:r>
            <a:r>
              <a:rPr sz="1800" spc="-20" dirty="0">
                <a:latin typeface="Calibri"/>
                <a:cs typeface="Calibri"/>
              </a:rPr>
              <a:t> </a:t>
            </a:r>
            <a:r>
              <a:rPr sz="1800" dirty="0">
                <a:latin typeface="Calibri"/>
                <a:cs typeface="Calibri"/>
              </a:rPr>
              <a:t>on</a:t>
            </a:r>
            <a:r>
              <a:rPr sz="1800" spc="-20" dirty="0">
                <a:latin typeface="Calibri"/>
                <a:cs typeface="Calibri"/>
              </a:rPr>
              <a:t> </a:t>
            </a:r>
            <a:r>
              <a:rPr sz="1800" dirty="0">
                <a:latin typeface="Calibri"/>
                <a:cs typeface="Calibri"/>
              </a:rPr>
              <a:t>the</a:t>
            </a:r>
            <a:r>
              <a:rPr sz="1800" spc="-15" dirty="0">
                <a:latin typeface="Calibri"/>
                <a:cs typeface="Calibri"/>
              </a:rPr>
              <a:t> </a:t>
            </a:r>
            <a:r>
              <a:rPr sz="1800" b="1" dirty="0">
                <a:latin typeface="Calibri"/>
                <a:cs typeface="Calibri"/>
              </a:rPr>
              <a:t>Game</a:t>
            </a:r>
            <a:r>
              <a:rPr sz="1800" b="1" spc="-35" dirty="0">
                <a:latin typeface="Calibri"/>
                <a:cs typeface="Calibri"/>
              </a:rPr>
              <a:t> </a:t>
            </a:r>
            <a:r>
              <a:rPr sz="1800" dirty="0">
                <a:latin typeface="Calibri"/>
                <a:cs typeface="Calibri"/>
              </a:rPr>
              <a:t>page</a:t>
            </a:r>
            <a:r>
              <a:rPr sz="1800" spc="-30" dirty="0">
                <a:latin typeface="Calibri"/>
                <a:cs typeface="Calibri"/>
              </a:rPr>
              <a:t> </a:t>
            </a:r>
            <a:r>
              <a:rPr sz="1800" dirty="0">
                <a:latin typeface="Calibri"/>
                <a:cs typeface="Calibri"/>
              </a:rPr>
              <a:t>on</a:t>
            </a:r>
            <a:r>
              <a:rPr sz="1800" spc="-1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website</a:t>
            </a:r>
            <a:endParaRPr sz="1800" dirty="0">
              <a:latin typeface="Calibri"/>
              <a:cs typeface="Calibri"/>
            </a:endParaRPr>
          </a:p>
          <a:p>
            <a:pPr algn="ctr">
              <a:lnSpc>
                <a:spcPct val="100000"/>
              </a:lnSpc>
            </a:pPr>
            <a:r>
              <a:rPr sz="1800" b="1" dirty="0">
                <a:latin typeface="Calibri"/>
                <a:cs typeface="Calibri"/>
              </a:rPr>
              <a:t>Coaches</a:t>
            </a:r>
            <a:r>
              <a:rPr sz="1800" b="1" spc="-15" dirty="0">
                <a:latin typeface="Calibri"/>
                <a:cs typeface="Calibri"/>
              </a:rPr>
              <a:t> </a:t>
            </a:r>
            <a:r>
              <a:rPr sz="1800" b="1" dirty="0">
                <a:latin typeface="Calibri"/>
                <a:cs typeface="Calibri"/>
              </a:rPr>
              <a:t>are</a:t>
            </a:r>
            <a:r>
              <a:rPr sz="1800" b="1" spc="-25" dirty="0">
                <a:latin typeface="Calibri"/>
                <a:cs typeface="Calibri"/>
              </a:rPr>
              <a:t> </a:t>
            </a:r>
            <a:r>
              <a:rPr sz="1800" b="1" spc="-10" dirty="0">
                <a:latin typeface="Calibri"/>
                <a:cs typeface="Calibri"/>
              </a:rPr>
              <a:t>responsible</a:t>
            </a:r>
            <a:r>
              <a:rPr sz="1800" b="1" spc="-55" dirty="0">
                <a:latin typeface="Calibri"/>
                <a:cs typeface="Calibri"/>
              </a:rPr>
              <a:t> </a:t>
            </a:r>
            <a:r>
              <a:rPr sz="1800" b="1" dirty="0">
                <a:latin typeface="Calibri"/>
                <a:cs typeface="Calibri"/>
              </a:rPr>
              <a:t>for</a:t>
            </a:r>
            <a:r>
              <a:rPr sz="1800" b="1" spc="-10" dirty="0">
                <a:latin typeface="Calibri"/>
                <a:cs typeface="Calibri"/>
              </a:rPr>
              <a:t> communicating</a:t>
            </a:r>
            <a:r>
              <a:rPr sz="1800" b="1" spc="-50" dirty="0">
                <a:latin typeface="Calibri"/>
                <a:cs typeface="Calibri"/>
              </a:rPr>
              <a:t> </a:t>
            </a:r>
            <a:r>
              <a:rPr sz="1800" b="1" dirty="0">
                <a:latin typeface="Calibri"/>
                <a:cs typeface="Calibri"/>
              </a:rPr>
              <a:t>rules</a:t>
            </a:r>
            <a:r>
              <a:rPr sz="1800" b="1" spc="-30" dirty="0">
                <a:latin typeface="Calibri"/>
                <a:cs typeface="Calibri"/>
              </a:rPr>
              <a:t> </a:t>
            </a:r>
            <a:r>
              <a:rPr sz="1800" b="1" dirty="0">
                <a:latin typeface="Calibri"/>
                <a:cs typeface="Calibri"/>
              </a:rPr>
              <a:t>updates</a:t>
            </a:r>
            <a:r>
              <a:rPr sz="1800" b="1" spc="-25" dirty="0">
                <a:latin typeface="Calibri"/>
                <a:cs typeface="Calibri"/>
              </a:rPr>
              <a:t> </a:t>
            </a:r>
            <a:r>
              <a:rPr sz="1800" b="1" dirty="0">
                <a:latin typeface="Calibri"/>
                <a:cs typeface="Calibri"/>
              </a:rPr>
              <a:t>to</a:t>
            </a:r>
            <a:r>
              <a:rPr sz="1800" b="1" spc="-40" dirty="0">
                <a:latin typeface="Calibri"/>
                <a:cs typeface="Calibri"/>
              </a:rPr>
              <a:t> </a:t>
            </a:r>
            <a:r>
              <a:rPr sz="1800" b="1" spc="-10" dirty="0">
                <a:latin typeface="Calibri"/>
                <a:cs typeface="Calibri"/>
              </a:rPr>
              <a:t>participants</a:t>
            </a:r>
            <a:endParaRPr sz="1800" dirty="0">
              <a:latin typeface="Calibri"/>
              <a:cs typeface="Calibri"/>
            </a:endParaRPr>
          </a:p>
        </p:txBody>
      </p:sp>
      <p:pic>
        <p:nvPicPr>
          <p:cNvPr id="5" name="object 5"/>
          <p:cNvPicPr/>
          <p:nvPr/>
        </p:nvPicPr>
        <p:blipFill>
          <a:blip r:embed="rId4" cstate="print"/>
          <a:stretch>
            <a:fillRect/>
          </a:stretch>
        </p:blipFill>
        <p:spPr>
          <a:xfrm>
            <a:off x="3700526" y="2371725"/>
            <a:ext cx="4790948" cy="1057275"/>
          </a:xfrm>
          <a:prstGeom prst="rect">
            <a:avLst/>
          </a:prstGeom>
        </p:spPr>
      </p:pic>
      <p:sp>
        <p:nvSpPr>
          <p:cNvPr id="6" name="CuadroTexto 5">
            <a:extLst>
              <a:ext uri="{FF2B5EF4-FFF2-40B4-BE49-F238E27FC236}">
                <a16:creationId xmlns:a16="http://schemas.microsoft.com/office/drawing/2014/main" id="{841F296F-E0D9-48D9-9E2E-05167061F067}"/>
              </a:ext>
            </a:extLst>
          </p:cNvPr>
          <p:cNvSpPr txBox="1"/>
          <p:nvPr/>
        </p:nvSpPr>
        <p:spPr>
          <a:xfrm>
            <a:off x="76200" y="2971800"/>
            <a:ext cx="3736920" cy="646331"/>
          </a:xfrm>
          <a:prstGeom prst="rect">
            <a:avLst/>
          </a:prstGeom>
          <a:noFill/>
        </p:spPr>
        <p:txBody>
          <a:bodyPr wrap="none" rtlCol="0">
            <a:spAutoFit/>
          </a:bodyPr>
          <a:lstStyle/>
          <a:p>
            <a:r>
              <a:rPr lang="es-MX" b="1" dirty="0">
                <a:solidFill>
                  <a:srgbClr val="FF0000"/>
                </a:solidFill>
              </a:rPr>
              <a:t>CONSULTA ACTUALIZACIONES</a:t>
            </a:r>
          </a:p>
          <a:p>
            <a:r>
              <a:rPr lang="es-MX" b="1" dirty="0">
                <a:solidFill>
                  <a:srgbClr val="FF0000"/>
                </a:solidFill>
              </a:rPr>
              <a:t>01/03/26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4.2</a:t>
            </a:r>
            <a:r>
              <a:rPr spc="-55" dirty="0">
                <a:solidFill>
                  <a:srgbClr val="1F3863"/>
                </a:solidFill>
              </a:rPr>
              <a:t> </a:t>
            </a:r>
            <a:r>
              <a:rPr spc="170" dirty="0">
                <a:solidFill>
                  <a:srgbClr val="1F3863"/>
                </a:solidFill>
              </a:rPr>
              <a:t>Game</a:t>
            </a:r>
            <a:r>
              <a:rPr spc="-55" dirty="0">
                <a:solidFill>
                  <a:srgbClr val="1F3863"/>
                </a:solidFill>
              </a:rPr>
              <a:t> </a:t>
            </a:r>
            <a:r>
              <a:rPr spc="100" dirty="0">
                <a:solidFill>
                  <a:srgbClr val="1F3863"/>
                </a:solidFill>
              </a:rPr>
              <a:t>Details:</a:t>
            </a:r>
            <a:r>
              <a:rPr spc="-55" dirty="0">
                <a:solidFill>
                  <a:srgbClr val="1F3863"/>
                </a:solidFill>
              </a:rPr>
              <a:t> </a:t>
            </a:r>
            <a:r>
              <a:rPr dirty="0">
                <a:solidFill>
                  <a:srgbClr val="1F3863"/>
                </a:solidFill>
              </a:rPr>
              <a:t>Footer</a:t>
            </a:r>
            <a:r>
              <a:rPr spc="-75" dirty="0">
                <a:solidFill>
                  <a:srgbClr val="1F3863"/>
                </a:solidFill>
              </a:rPr>
              <a:t> </a:t>
            </a:r>
            <a:r>
              <a:rPr spc="215" dirty="0">
                <a:solidFill>
                  <a:srgbClr val="1F3863"/>
                </a:solidFill>
              </a:rPr>
              <a:t>1</a:t>
            </a:r>
            <a:r>
              <a:rPr spc="-50" dirty="0">
                <a:solidFill>
                  <a:srgbClr val="1F3863"/>
                </a:solidFill>
              </a:rPr>
              <a:t> </a:t>
            </a:r>
            <a:r>
              <a:rPr spc="190" dirty="0">
                <a:solidFill>
                  <a:srgbClr val="1F3863"/>
                </a:solidFill>
              </a:rPr>
              <a:t>Scoring</a:t>
            </a:r>
            <a:r>
              <a:rPr spc="-55" dirty="0">
                <a:solidFill>
                  <a:srgbClr val="1F3863"/>
                </a:solidFill>
              </a:rPr>
              <a:t> </a:t>
            </a:r>
            <a:r>
              <a:rPr spc="225" dirty="0">
                <a:solidFill>
                  <a:srgbClr val="1F3863"/>
                </a:solidFill>
              </a:rPr>
              <a:t>Examples</a:t>
            </a:r>
          </a:p>
        </p:txBody>
      </p:sp>
      <p:sp>
        <p:nvSpPr>
          <p:cNvPr id="3" name="object 3"/>
          <p:cNvSpPr txBox="1"/>
          <p:nvPr/>
        </p:nvSpPr>
        <p:spPr>
          <a:xfrm>
            <a:off x="535940" y="914400"/>
            <a:ext cx="3462020" cy="1397819"/>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Movido a la ubicación correcta (en línea, una parte de la viga se colocó entre el marcador de objeto y el borde de la mesa con el marcador completamente visible)</a:t>
            </a:r>
            <a:endParaRPr sz="1800" dirty="0">
              <a:latin typeface="Calibri"/>
              <a:cs typeface="Calibri"/>
            </a:endParaRPr>
          </a:p>
        </p:txBody>
      </p:sp>
      <p:sp>
        <p:nvSpPr>
          <p:cNvPr id="4" name="object 4"/>
          <p:cNvSpPr txBox="1"/>
          <p:nvPr/>
        </p:nvSpPr>
        <p:spPr>
          <a:xfrm>
            <a:off x="8993251" y="1143000"/>
            <a:ext cx="2350135" cy="1120820"/>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No movido (Cualquier posición con marcador no completamente visible)</a:t>
            </a:r>
            <a:endParaRPr sz="1800" dirty="0">
              <a:latin typeface="Calibri"/>
              <a:cs typeface="Calibri"/>
            </a:endParaRPr>
          </a:p>
        </p:txBody>
      </p:sp>
      <p:pic>
        <p:nvPicPr>
          <p:cNvPr id="5" name="object 5"/>
          <p:cNvPicPr/>
          <p:nvPr/>
        </p:nvPicPr>
        <p:blipFill>
          <a:blip r:embed="rId2" cstate="print"/>
          <a:stretch>
            <a:fillRect/>
          </a:stretch>
        </p:blipFill>
        <p:spPr>
          <a:xfrm>
            <a:off x="8913368" y="2327275"/>
            <a:ext cx="1958975" cy="1469136"/>
          </a:xfrm>
          <a:prstGeom prst="rect">
            <a:avLst/>
          </a:prstGeom>
        </p:spPr>
      </p:pic>
      <p:grpSp>
        <p:nvGrpSpPr>
          <p:cNvPr id="6" name="object 6"/>
          <p:cNvGrpSpPr/>
          <p:nvPr/>
        </p:nvGrpSpPr>
        <p:grpSpPr>
          <a:xfrm>
            <a:off x="4639055" y="2327020"/>
            <a:ext cx="3275965" cy="3597275"/>
            <a:chOff x="4639055" y="2327020"/>
            <a:chExt cx="3275965" cy="3597275"/>
          </a:xfrm>
        </p:grpSpPr>
        <p:pic>
          <p:nvPicPr>
            <p:cNvPr id="7" name="object 7"/>
            <p:cNvPicPr/>
            <p:nvPr/>
          </p:nvPicPr>
          <p:blipFill>
            <a:blip r:embed="rId3" cstate="print"/>
            <a:stretch>
              <a:fillRect/>
            </a:stretch>
          </p:blipFill>
          <p:spPr>
            <a:xfrm>
              <a:off x="4639055" y="4017911"/>
              <a:ext cx="1682750" cy="1905889"/>
            </a:xfrm>
            <a:prstGeom prst="rect">
              <a:avLst/>
            </a:prstGeom>
          </p:spPr>
        </p:pic>
        <p:pic>
          <p:nvPicPr>
            <p:cNvPr id="8" name="object 8"/>
            <p:cNvPicPr/>
            <p:nvPr/>
          </p:nvPicPr>
          <p:blipFill>
            <a:blip r:embed="rId4" cstate="print"/>
            <a:stretch>
              <a:fillRect/>
            </a:stretch>
          </p:blipFill>
          <p:spPr>
            <a:xfrm>
              <a:off x="5938392" y="3552189"/>
              <a:ext cx="1976247" cy="1355852"/>
            </a:xfrm>
            <a:prstGeom prst="rect">
              <a:avLst/>
            </a:prstGeom>
          </p:spPr>
        </p:pic>
        <p:pic>
          <p:nvPicPr>
            <p:cNvPr id="9" name="object 9"/>
            <p:cNvPicPr/>
            <p:nvPr/>
          </p:nvPicPr>
          <p:blipFill>
            <a:blip r:embed="rId5" cstate="print"/>
            <a:stretch>
              <a:fillRect/>
            </a:stretch>
          </p:blipFill>
          <p:spPr>
            <a:xfrm>
              <a:off x="4639055" y="2327020"/>
              <a:ext cx="1719579" cy="1469135"/>
            </a:xfrm>
            <a:prstGeom prst="rect">
              <a:avLst/>
            </a:prstGeom>
          </p:spPr>
        </p:pic>
      </p:grpSp>
      <p:grpSp>
        <p:nvGrpSpPr>
          <p:cNvPr id="10" name="object 10"/>
          <p:cNvGrpSpPr/>
          <p:nvPr/>
        </p:nvGrpSpPr>
        <p:grpSpPr>
          <a:xfrm>
            <a:off x="457200" y="2396235"/>
            <a:ext cx="3458845" cy="3528060"/>
            <a:chOff x="457200" y="2396235"/>
            <a:chExt cx="3458845" cy="3528060"/>
          </a:xfrm>
        </p:grpSpPr>
        <p:pic>
          <p:nvPicPr>
            <p:cNvPr id="11" name="object 11"/>
            <p:cNvPicPr/>
            <p:nvPr/>
          </p:nvPicPr>
          <p:blipFill>
            <a:blip r:embed="rId6" cstate="print"/>
            <a:stretch>
              <a:fillRect/>
            </a:stretch>
          </p:blipFill>
          <p:spPr>
            <a:xfrm>
              <a:off x="457200" y="4421644"/>
              <a:ext cx="1934591" cy="1502156"/>
            </a:xfrm>
            <a:prstGeom prst="rect">
              <a:avLst/>
            </a:prstGeom>
          </p:spPr>
        </p:pic>
        <p:pic>
          <p:nvPicPr>
            <p:cNvPr id="12" name="object 12"/>
            <p:cNvPicPr/>
            <p:nvPr/>
          </p:nvPicPr>
          <p:blipFill>
            <a:blip r:embed="rId7" cstate="print"/>
            <a:stretch>
              <a:fillRect/>
            </a:stretch>
          </p:blipFill>
          <p:spPr>
            <a:xfrm>
              <a:off x="1981072" y="3552316"/>
              <a:ext cx="1934591" cy="1309878"/>
            </a:xfrm>
            <a:prstGeom prst="rect">
              <a:avLst/>
            </a:prstGeom>
          </p:spPr>
        </p:pic>
        <p:pic>
          <p:nvPicPr>
            <p:cNvPr id="13" name="object 13"/>
            <p:cNvPicPr/>
            <p:nvPr/>
          </p:nvPicPr>
          <p:blipFill>
            <a:blip r:embed="rId8" cstate="print"/>
            <a:stretch>
              <a:fillRect/>
            </a:stretch>
          </p:blipFill>
          <p:spPr>
            <a:xfrm>
              <a:off x="488188" y="2396235"/>
              <a:ext cx="1893062" cy="1330578"/>
            </a:xfrm>
            <a:prstGeom prst="rect">
              <a:avLst/>
            </a:prstGeom>
          </p:spPr>
        </p:pic>
      </p:grpSp>
      <p:pic>
        <p:nvPicPr>
          <p:cNvPr id="14" name="object 14"/>
          <p:cNvPicPr/>
          <p:nvPr/>
        </p:nvPicPr>
        <p:blipFill>
          <a:blip r:embed="rId9" cstate="print"/>
          <a:stretch>
            <a:fillRect/>
          </a:stretch>
        </p:blipFill>
        <p:spPr>
          <a:xfrm>
            <a:off x="8913368" y="4323257"/>
            <a:ext cx="1904364" cy="1428241"/>
          </a:xfrm>
          <a:prstGeom prst="rect">
            <a:avLst/>
          </a:prstGeom>
        </p:spPr>
      </p:pic>
      <p:sp>
        <p:nvSpPr>
          <p:cNvPr id="15" name="object 15"/>
          <p:cNvSpPr txBox="1"/>
          <p:nvPr/>
        </p:nvSpPr>
        <p:spPr>
          <a:xfrm>
            <a:off x="4567554" y="1264665"/>
            <a:ext cx="3673475" cy="843821"/>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Movido de la ubicación original (Cualquier otra ubicación con marcador completamente visible)</a:t>
            </a:r>
            <a:r>
              <a:rPr sz="1800" spc="-10" dirty="0">
                <a:latin typeface="Calibri"/>
                <a:cs typeface="Calibri"/>
              </a:rPr>
              <a:t>)</a:t>
            </a:r>
            <a:endParaRPr sz="1800" dirty="0">
              <a:latin typeface="Calibri"/>
              <a:cs typeface="Calibri"/>
            </a:endParaRPr>
          </a:p>
        </p:txBody>
      </p:sp>
      <p:sp>
        <p:nvSpPr>
          <p:cNvPr id="16" name="object 16"/>
          <p:cNvSpPr/>
          <p:nvPr/>
        </p:nvSpPr>
        <p:spPr>
          <a:xfrm>
            <a:off x="4277359" y="1377188"/>
            <a:ext cx="0" cy="4902200"/>
          </a:xfrm>
          <a:custGeom>
            <a:avLst/>
            <a:gdLst/>
            <a:ahLst/>
            <a:cxnLst/>
            <a:rect l="l" t="t" r="r" b="b"/>
            <a:pathLst>
              <a:path h="4902200">
                <a:moveTo>
                  <a:pt x="0" y="0"/>
                </a:moveTo>
                <a:lnTo>
                  <a:pt x="0" y="4901692"/>
                </a:lnTo>
              </a:path>
            </a:pathLst>
          </a:custGeom>
          <a:ln w="28575">
            <a:solidFill>
              <a:srgbClr val="5B9BD4"/>
            </a:solidFill>
          </a:ln>
        </p:spPr>
        <p:txBody>
          <a:bodyPr wrap="square" lIns="0" tIns="0" rIns="0" bIns="0" rtlCol="0"/>
          <a:lstStyle/>
          <a:p>
            <a:endParaRPr/>
          </a:p>
        </p:txBody>
      </p:sp>
      <p:sp>
        <p:nvSpPr>
          <p:cNvPr id="17" name="object 17"/>
          <p:cNvSpPr/>
          <p:nvPr/>
        </p:nvSpPr>
        <p:spPr>
          <a:xfrm>
            <a:off x="8595359" y="1377188"/>
            <a:ext cx="0" cy="4902200"/>
          </a:xfrm>
          <a:custGeom>
            <a:avLst/>
            <a:gdLst/>
            <a:ahLst/>
            <a:cxnLst/>
            <a:rect l="l" t="t" r="r" b="b"/>
            <a:pathLst>
              <a:path h="4902200">
                <a:moveTo>
                  <a:pt x="0" y="0"/>
                </a:moveTo>
                <a:lnTo>
                  <a:pt x="0" y="4901692"/>
                </a:lnTo>
              </a:path>
            </a:pathLst>
          </a:custGeom>
          <a:ln w="28575">
            <a:solidFill>
              <a:srgbClr val="5B9BD4"/>
            </a:solidFill>
          </a:ln>
        </p:spPr>
        <p:txBody>
          <a:bodyPr wrap="square" lIns="0" tIns="0" rIns="0" bIns="0" rtlCol="0"/>
          <a:lstStyle/>
          <a:p>
            <a:endParaRPr/>
          </a:p>
        </p:txBody>
      </p:sp>
      <p:sp>
        <p:nvSpPr>
          <p:cNvPr id="18" name="object 18"/>
          <p:cNvSpPr txBox="1"/>
          <p:nvPr/>
        </p:nvSpPr>
        <p:spPr>
          <a:xfrm>
            <a:off x="2552445" y="5280786"/>
            <a:ext cx="1458595" cy="1120820"/>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Es correcto que la viga cuelgue sobre el borde</a:t>
            </a:r>
            <a:endParaRPr sz="1800" dirty="0">
              <a:latin typeface="Calibri"/>
              <a:cs typeface="Calibri"/>
            </a:endParaRPr>
          </a:p>
        </p:txBody>
      </p:sp>
      <p:sp>
        <p:nvSpPr>
          <p:cNvPr id="19" name="object 19"/>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20" name="object 20"/>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21" name="object 21"/>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22" name="object 22"/>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60700" y="2651251"/>
            <a:ext cx="2856865" cy="3532504"/>
            <a:chOff x="3060700" y="2651251"/>
            <a:chExt cx="2856865" cy="3532504"/>
          </a:xfrm>
        </p:grpSpPr>
        <p:pic>
          <p:nvPicPr>
            <p:cNvPr id="3" name="object 3"/>
            <p:cNvPicPr/>
            <p:nvPr/>
          </p:nvPicPr>
          <p:blipFill>
            <a:blip r:embed="rId2" cstate="print"/>
            <a:stretch>
              <a:fillRect/>
            </a:stretch>
          </p:blipFill>
          <p:spPr>
            <a:xfrm>
              <a:off x="3171570" y="4720564"/>
              <a:ext cx="1950720" cy="1463039"/>
            </a:xfrm>
            <a:prstGeom prst="rect">
              <a:avLst/>
            </a:prstGeom>
          </p:spPr>
        </p:pic>
        <p:pic>
          <p:nvPicPr>
            <p:cNvPr id="4" name="object 4"/>
            <p:cNvPicPr/>
            <p:nvPr/>
          </p:nvPicPr>
          <p:blipFill>
            <a:blip r:embed="rId3" cstate="print"/>
            <a:stretch>
              <a:fillRect/>
            </a:stretch>
          </p:blipFill>
          <p:spPr>
            <a:xfrm>
              <a:off x="3944619" y="3642105"/>
              <a:ext cx="1972691" cy="1463040"/>
            </a:xfrm>
            <a:prstGeom prst="rect">
              <a:avLst/>
            </a:prstGeom>
          </p:spPr>
        </p:pic>
        <p:pic>
          <p:nvPicPr>
            <p:cNvPr id="5" name="object 5"/>
            <p:cNvPicPr/>
            <p:nvPr/>
          </p:nvPicPr>
          <p:blipFill>
            <a:blip r:embed="rId4" cstate="print"/>
            <a:stretch>
              <a:fillRect/>
            </a:stretch>
          </p:blipFill>
          <p:spPr>
            <a:xfrm>
              <a:off x="3060700" y="2651251"/>
              <a:ext cx="1950720" cy="1463040"/>
            </a:xfrm>
            <a:prstGeom prst="rect">
              <a:avLst/>
            </a:prstGeom>
          </p:spPr>
        </p:pic>
      </p:grpSp>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4.3</a:t>
            </a:r>
            <a:r>
              <a:rPr spc="-100" dirty="0">
                <a:solidFill>
                  <a:srgbClr val="1F3863"/>
                </a:solidFill>
              </a:rPr>
              <a:t> </a:t>
            </a:r>
            <a:r>
              <a:rPr spc="170" dirty="0">
                <a:solidFill>
                  <a:srgbClr val="1F3863"/>
                </a:solidFill>
              </a:rPr>
              <a:t>Game</a:t>
            </a:r>
            <a:r>
              <a:rPr spc="-95" dirty="0">
                <a:solidFill>
                  <a:srgbClr val="1F3863"/>
                </a:solidFill>
              </a:rPr>
              <a:t> </a:t>
            </a:r>
            <a:r>
              <a:rPr spc="100" dirty="0">
                <a:solidFill>
                  <a:srgbClr val="1F3863"/>
                </a:solidFill>
              </a:rPr>
              <a:t>Details:</a:t>
            </a:r>
            <a:r>
              <a:rPr spc="-95" dirty="0">
                <a:solidFill>
                  <a:srgbClr val="1F3863"/>
                </a:solidFill>
              </a:rPr>
              <a:t> </a:t>
            </a:r>
            <a:r>
              <a:rPr spc="155" dirty="0">
                <a:solidFill>
                  <a:srgbClr val="1F3863"/>
                </a:solidFill>
              </a:rPr>
              <a:t>Bridge</a:t>
            </a:r>
            <a:r>
              <a:rPr spc="-114" dirty="0">
                <a:solidFill>
                  <a:srgbClr val="1F3863"/>
                </a:solidFill>
              </a:rPr>
              <a:t> </a:t>
            </a:r>
            <a:r>
              <a:rPr spc="275" dirty="0">
                <a:solidFill>
                  <a:srgbClr val="1F3863"/>
                </a:solidFill>
              </a:rPr>
              <a:t>Beam</a:t>
            </a:r>
            <a:r>
              <a:rPr spc="-95" dirty="0">
                <a:solidFill>
                  <a:srgbClr val="1F3863"/>
                </a:solidFill>
              </a:rPr>
              <a:t> </a:t>
            </a:r>
            <a:r>
              <a:rPr spc="200" dirty="0">
                <a:solidFill>
                  <a:srgbClr val="1F3863"/>
                </a:solidFill>
              </a:rPr>
              <a:t>Scoring</a:t>
            </a:r>
            <a:r>
              <a:rPr spc="-120" dirty="0">
                <a:solidFill>
                  <a:srgbClr val="1F3863"/>
                </a:solidFill>
              </a:rPr>
              <a:t> </a:t>
            </a:r>
            <a:r>
              <a:rPr spc="225" dirty="0">
                <a:solidFill>
                  <a:srgbClr val="1F3863"/>
                </a:solidFill>
              </a:rPr>
              <a:t>Examples</a:t>
            </a:r>
          </a:p>
        </p:txBody>
      </p:sp>
      <p:sp>
        <p:nvSpPr>
          <p:cNvPr id="7" name="object 7"/>
          <p:cNvSpPr txBox="1"/>
          <p:nvPr/>
        </p:nvSpPr>
        <p:spPr>
          <a:xfrm>
            <a:off x="3108450" y="1295146"/>
            <a:ext cx="2656461" cy="1120820"/>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Ubicación correcta (un extremo en cada zapata, la marca de cinta en la zapata 1 permanece visible)</a:t>
            </a:r>
            <a:endParaRPr sz="1800" dirty="0">
              <a:latin typeface="Calibri"/>
              <a:cs typeface="Calibri"/>
            </a:endParaRPr>
          </a:p>
        </p:txBody>
      </p:sp>
      <p:sp>
        <p:nvSpPr>
          <p:cNvPr id="8" name="object 8"/>
          <p:cNvSpPr txBox="1"/>
          <p:nvPr/>
        </p:nvSpPr>
        <p:spPr>
          <a:xfrm>
            <a:off x="6371463" y="1381530"/>
            <a:ext cx="2411089" cy="566822"/>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Un extremo está en la zapata 1 o en la zapata 2</a:t>
            </a:r>
            <a:endParaRPr sz="1800" dirty="0">
              <a:latin typeface="Calibri"/>
              <a:cs typeface="Calibri"/>
            </a:endParaRPr>
          </a:p>
        </p:txBody>
      </p:sp>
      <p:sp>
        <p:nvSpPr>
          <p:cNvPr id="9" name="object 9"/>
          <p:cNvSpPr txBox="1"/>
          <p:nvPr/>
        </p:nvSpPr>
        <p:spPr>
          <a:xfrm>
            <a:off x="228600" y="1066800"/>
            <a:ext cx="2623717" cy="1674817"/>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Se extiende a lo largo del río con una ubicación perfecta (un extremo en cada zapata y la marca de cinta en la zapata 1 está completamente cubierta)</a:t>
            </a:r>
            <a:endParaRPr sz="1800" dirty="0">
              <a:latin typeface="Calibri"/>
              <a:cs typeface="Calibri"/>
            </a:endParaRPr>
          </a:p>
        </p:txBody>
      </p:sp>
      <p:pic>
        <p:nvPicPr>
          <p:cNvPr id="10" name="object 10"/>
          <p:cNvPicPr/>
          <p:nvPr/>
        </p:nvPicPr>
        <p:blipFill>
          <a:blip r:embed="rId5" cstate="print"/>
          <a:stretch>
            <a:fillRect/>
          </a:stretch>
        </p:blipFill>
        <p:spPr>
          <a:xfrm>
            <a:off x="9687432" y="2111629"/>
            <a:ext cx="1734184" cy="1580514"/>
          </a:xfrm>
          <a:prstGeom prst="rect">
            <a:avLst/>
          </a:prstGeom>
        </p:spPr>
      </p:pic>
      <p:grpSp>
        <p:nvGrpSpPr>
          <p:cNvPr id="11" name="object 11"/>
          <p:cNvGrpSpPr/>
          <p:nvPr/>
        </p:nvGrpSpPr>
        <p:grpSpPr>
          <a:xfrm>
            <a:off x="6360667" y="2236723"/>
            <a:ext cx="2929255" cy="3893185"/>
            <a:chOff x="6360667" y="2236723"/>
            <a:chExt cx="2929255" cy="3893185"/>
          </a:xfrm>
        </p:grpSpPr>
        <p:pic>
          <p:nvPicPr>
            <p:cNvPr id="12" name="object 12"/>
            <p:cNvPicPr/>
            <p:nvPr/>
          </p:nvPicPr>
          <p:blipFill>
            <a:blip r:embed="rId6" cstate="print"/>
            <a:stretch>
              <a:fillRect/>
            </a:stretch>
          </p:blipFill>
          <p:spPr>
            <a:xfrm>
              <a:off x="6360667" y="4682388"/>
              <a:ext cx="1929764" cy="1447292"/>
            </a:xfrm>
            <a:prstGeom prst="rect">
              <a:avLst/>
            </a:prstGeom>
          </p:spPr>
        </p:pic>
        <p:pic>
          <p:nvPicPr>
            <p:cNvPr id="13" name="object 13"/>
            <p:cNvPicPr/>
            <p:nvPr/>
          </p:nvPicPr>
          <p:blipFill>
            <a:blip r:embed="rId7" cstate="print"/>
            <a:stretch>
              <a:fillRect/>
            </a:stretch>
          </p:blipFill>
          <p:spPr>
            <a:xfrm>
              <a:off x="7325613" y="3450716"/>
              <a:ext cx="1963800" cy="1472946"/>
            </a:xfrm>
            <a:prstGeom prst="rect">
              <a:avLst/>
            </a:prstGeom>
          </p:spPr>
        </p:pic>
        <p:pic>
          <p:nvPicPr>
            <p:cNvPr id="14" name="object 14"/>
            <p:cNvPicPr/>
            <p:nvPr/>
          </p:nvPicPr>
          <p:blipFill>
            <a:blip r:embed="rId8" cstate="print"/>
            <a:stretch>
              <a:fillRect/>
            </a:stretch>
          </p:blipFill>
          <p:spPr>
            <a:xfrm>
              <a:off x="6438899" y="2236723"/>
              <a:ext cx="1924938" cy="1443736"/>
            </a:xfrm>
            <a:prstGeom prst="rect">
              <a:avLst/>
            </a:prstGeom>
          </p:spPr>
        </p:pic>
      </p:grpSp>
      <p:pic>
        <p:nvPicPr>
          <p:cNvPr id="15" name="object 15"/>
          <p:cNvPicPr/>
          <p:nvPr/>
        </p:nvPicPr>
        <p:blipFill>
          <a:blip r:embed="rId9" cstate="print"/>
          <a:stretch>
            <a:fillRect/>
          </a:stretch>
        </p:blipFill>
        <p:spPr>
          <a:xfrm>
            <a:off x="416598" y="4732528"/>
            <a:ext cx="2011641" cy="1397152"/>
          </a:xfrm>
          <a:prstGeom prst="rect">
            <a:avLst/>
          </a:prstGeom>
        </p:spPr>
      </p:pic>
      <p:sp>
        <p:nvSpPr>
          <p:cNvPr id="16" name="object 16"/>
          <p:cNvSpPr txBox="1"/>
          <p:nvPr/>
        </p:nvSpPr>
        <p:spPr>
          <a:xfrm>
            <a:off x="9767443" y="1284859"/>
            <a:ext cx="1734184" cy="566822"/>
          </a:xfrm>
          <a:prstGeom prst="rect">
            <a:avLst/>
          </a:prstGeom>
        </p:spPr>
        <p:txBody>
          <a:bodyPr vert="horz" wrap="square" lIns="0" tIns="12700" rIns="0" bIns="0" rtlCol="0">
            <a:spAutoFit/>
          </a:bodyPr>
          <a:lstStyle/>
          <a:p>
            <a:pPr marL="12700">
              <a:lnSpc>
                <a:spcPct val="100000"/>
              </a:lnSpc>
              <a:spcBef>
                <a:spcPts val="100"/>
              </a:spcBef>
            </a:pPr>
            <a:r>
              <a:rPr lang="es-MX" dirty="0">
                <a:latin typeface="Calibri"/>
                <a:cs typeface="Calibri"/>
              </a:rPr>
              <a:t>Movido</a:t>
            </a:r>
            <a:r>
              <a:rPr lang="es-MX" sz="1800" dirty="0">
                <a:latin typeface="Calibri"/>
                <a:cs typeface="Calibri"/>
              </a:rPr>
              <a:t> de su ubicación original</a:t>
            </a:r>
            <a:endParaRPr sz="1800" dirty="0">
              <a:latin typeface="Calibri"/>
              <a:cs typeface="Calibri"/>
            </a:endParaRPr>
          </a:p>
        </p:txBody>
      </p:sp>
      <p:pic>
        <p:nvPicPr>
          <p:cNvPr id="17" name="object 17"/>
          <p:cNvPicPr/>
          <p:nvPr/>
        </p:nvPicPr>
        <p:blipFill>
          <a:blip r:embed="rId10" cstate="print"/>
          <a:stretch>
            <a:fillRect/>
          </a:stretch>
        </p:blipFill>
        <p:spPr>
          <a:xfrm>
            <a:off x="420141" y="2828036"/>
            <a:ext cx="2004542" cy="1642998"/>
          </a:xfrm>
          <a:prstGeom prst="rect">
            <a:avLst/>
          </a:prstGeom>
        </p:spPr>
      </p:pic>
      <p:pic>
        <p:nvPicPr>
          <p:cNvPr id="18" name="object 18"/>
          <p:cNvPicPr/>
          <p:nvPr/>
        </p:nvPicPr>
        <p:blipFill>
          <a:blip r:embed="rId11" cstate="print"/>
          <a:stretch>
            <a:fillRect/>
          </a:stretch>
        </p:blipFill>
        <p:spPr>
          <a:xfrm>
            <a:off x="9687432" y="4059656"/>
            <a:ext cx="1867407" cy="2070608"/>
          </a:xfrm>
          <a:prstGeom prst="rect">
            <a:avLst/>
          </a:prstGeom>
        </p:spPr>
      </p:pic>
      <p:sp>
        <p:nvSpPr>
          <p:cNvPr id="19" name="object 19"/>
          <p:cNvSpPr/>
          <p:nvPr/>
        </p:nvSpPr>
        <p:spPr>
          <a:xfrm>
            <a:off x="2834767" y="1459864"/>
            <a:ext cx="0" cy="4902200"/>
          </a:xfrm>
          <a:custGeom>
            <a:avLst/>
            <a:gdLst/>
            <a:ahLst/>
            <a:cxnLst/>
            <a:rect l="l" t="t" r="r" b="b"/>
            <a:pathLst>
              <a:path h="4902200">
                <a:moveTo>
                  <a:pt x="0" y="0"/>
                </a:moveTo>
                <a:lnTo>
                  <a:pt x="0" y="4901742"/>
                </a:lnTo>
              </a:path>
            </a:pathLst>
          </a:custGeom>
          <a:ln w="28575">
            <a:solidFill>
              <a:srgbClr val="5B9BD4"/>
            </a:solidFill>
          </a:ln>
        </p:spPr>
        <p:txBody>
          <a:bodyPr wrap="square" lIns="0" tIns="0" rIns="0" bIns="0" rtlCol="0"/>
          <a:lstStyle/>
          <a:p>
            <a:endParaRPr/>
          </a:p>
        </p:txBody>
      </p:sp>
      <p:sp>
        <p:nvSpPr>
          <p:cNvPr id="20" name="object 20"/>
          <p:cNvSpPr/>
          <p:nvPr/>
        </p:nvSpPr>
        <p:spPr>
          <a:xfrm>
            <a:off x="6144386" y="1459864"/>
            <a:ext cx="0" cy="4902200"/>
          </a:xfrm>
          <a:custGeom>
            <a:avLst/>
            <a:gdLst/>
            <a:ahLst/>
            <a:cxnLst/>
            <a:rect l="l" t="t" r="r" b="b"/>
            <a:pathLst>
              <a:path h="4902200">
                <a:moveTo>
                  <a:pt x="0" y="0"/>
                </a:moveTo>
                <a:lnTo>
                  <a:pt x="0" y="4901742"/>
                </a:lnTo>
              </a:path>
            </a:pathLst>
          </a:custGeom>
          <a:ln w="28575">
            <a:solidFill>
              <a:srgbClr val="5B9BD4"/>
            </a:solidFill>
          </a:ln>
        </p:spPr>
        <p:txBody>
          <a:bodyPr wrap="square" lIns="0" tIns="0" rIns="0" bIns="0" rtlCol="0"/>
          <a:lstStyle/>
          <a:p>
            <a:endParaRPr/>
          </a:p>
        </p:txBody>
      </p:sp>
      <p:sp>
        <p:nvSpPr>
          <p:cNvPr id="21" name="object 21"/>
          <p:cNvSpPr/>
          <p:nvPr/>
        </p:nvSpPr>
        <p:spPr>
          <a:xfrm>
            <a:off x="9499600" y="1459864"/>
            <a:ext cx="0" cy="4902200"/>
          </a:xfrm>
          <a:custGeom>
            <a:avLst/>
            <a:gdLst/>
            <a:ahLst/>
            <a:cxnLst/>
            <a:rect l="l" t="t" r="r" b="b"/>
            <a:pathLst>
              <a:path h="4902200">
                <a:moveTo>
                  <a:pt x="0" y="0"/>
                </a:moveTo>
                <a:lnTo>
                  <a:pt x="0" y="4901742"/>
                </a:lnTo>
              </a:path>
            </a:pathLst>
          </a:custGeom>
          <a:ln w="28575">
            <a:solidFill>
              <a:srgbClr val="5B9BD4"/>
            </a:solidFill>
          </a:ln>
        </p:spPr>
        <p:txBody>
          <a:bodyPr wrap="square" lIns="0" tIns="0" rIns="0" bIns="0" rtlCol="0"/>
          <a:lstStyle/>
          <a:p>
            <a:endParaRPr/>
          </a:p>
        </p:txBody>
      </p:sp>
      <p:sp>
        <p:nvSpPr>
          <p:cNvPr id="22" name="object 2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23" name="object 23"/>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25" name="object 25"/>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5" dirty="0"/>
              <a:t>5</a:t>
            </a:r>
            <a:r>
              <a:rPr spc="-105" dirty="0"/>
              <a:t> </a:t>
            </a:r>
            <a:r>
              <a:rPr spc="150" dirty="0"/>
              <a:t>Differences</a:t>
            </a:r>
            <a:r>
              <a:rPr spc="-100" dirty="0"/>
              <a:t> </a:t>
            </a:r>
            <a:r>
              <a:rPr spc="145" dirty="0"/>
              <a:t>Between</a:t>
            </a:r>
            <a:r>
              <a:rPr spc="-105" dirty="0"/>
              <a:t> </a:t>
            </a:r>
            <a:r>
              <a:rPr spc="425" dirty="0"/>
              <a:t>Jr</a:t>
            </a:r>
            <a:r>
              <a:rPr spc="-100" dirty="0"/>
              <a:t> </a:t>
            </a:r>
            <a:r>
              <a:rPr spc="250" dirty="0"/>
              <a:t>and</a:t>
            </a:r>
            <a:r>
              <a:rPr spc="-105" dirty="0"/>
              <a:t> </a:t>
            </a:r>
            <a:r>
              <a:rPr spc="135" dirty="0"/>
              <a:t>Sr</a:t>
            </a:r>
            <a:r>
              <a:rPr spc="-110" dirty="0"/>
              <a:t> </a:t>
            </a:r>
            <a:r>
              <a:rPr spc="120" dirty="0"/>
              <a:t>Divisions</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12</a:t>
            </a:fld>
            <a:endParaRPr spc="-25" dirty="0"/>
          </a:p>
        </p:txBody>
      </p:sp>
      <p:graphicFrame>
        <p:nvGraphicFramePr>
          <p:cNvPr id="3" name="object 3"/>
          <p:cNvGraphicFramePr>
            <a:graphicFrameLocks noGrp="1"/>
          </p:cNvGraphicFramePr>
          <p:nvPr>
            <p:extLst>
              <p:ext uri="{D42A27DB-BD31-4B8C-83A1-F6EECF244321}">
                <p14:modId xmlns:p14="http://schemas.microsoft.com/office/powerpoint/2010/main" val="1723748941"/>
              </p:ext>
            </p:extLst>
          </p:nvPr>
        </p:nvGraphicFramePr>
        <p:xfrm>
          <a:off x="761606" y="1775586"/>
          <a:ext cx="10545444" cy="4026533"/>
        </p:xfrm>
        <a:graphic>
          <a:graphicData uri="http://schemas.openxmlformats.org/drawingml/2006/table">
            <a:tbl>
              <a:tblPr firstRow="1" bandRow="1">
                <a:tableStyleId>{2D5ABB26-0587-4C30-8999-92F81FD0307C}</a:tableStyleId>
              </a:tblPr>
              <a:tblGrid>
                <a:gridCol w="2927350">
                  <a:extLst>
                    <a:ext uri="{9D8B030D-6E8A-4147-A177-3AD203B41FA5}">
                      <a16:colId xmlns:a16="http://schemas.microsoft.com/office/drawing/2014/main" val="20000"/>
                    </a:ext>
                  </a:extLst>
                </a:gridCol>
                <a:gridCol w="3742690">
                  <a:extLst>
                    <a:ext uri="{9D8B030D-6E8A-4147-A177-3AD203B41FA5}">
                      <a16:colId xmlns:a16="http://schemas.microsoft.com/office/drawing/2014/main" val="20001"/>
                    </a:ext>
                  </a:extLst>
                </a:gridCol>
                <a:gridCol w="3875404">
                  <a:extLst>
                    <a:ext uri="{9D8B030D-6E8A-4147-A177-3AD203B41FA5}">
                      <a16:colId xmlns:a16="http://schemas.microsoft.com/office/drawing/2014/main" val="20002"/>
                    </a:ext>
                  </a:extLst>
                </a:gridCol>
              </a:tblGrid>
              <a:tr h="407034">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45"/>
                        </a:spcBef>
                      </a:pPr>
                      <a:r>
                        <a:rPr sz="2000" b="1" dirty="0">
                          <a:latin typeface="Arial"/>
                          <a:cs typeface="Arial"/>
                        </a:rPr>
                        <a:t>Junior</a:t>
                      </a:r>
                      <a:r>
                        <a:rPr sz="2000" b="1" spc="-25" dirty="0">
                          <a:latin typeface="Arial"/>
                          <a:cs typeface="Arial"/>
                        </a:rPr>
                        <a:t> </a:t>
                      </a:r>
                      <a:r>
                        <a:rPr sz="2000" b="1" dirty="0">
                          <a:latin typeface="Arial"/>
                          <a:cs typeface="Arial"/>
                        </a:rPr>
                        <a:t>(</a:t>
                      </a:r>
                      <a:r>
                        <a:rPr lang="es-MX" sz="2000" dirty="0">
                          <a:latin typeface="Arial"/>
                          <a:cs typeface="Arial"/>
                        </a:rPr>
                        <a:t>6 A 14 AÑOS</a:t>
                      </a:r>
                      <a:r>
                        <a:rPr sz="2000" b="1" spc="-10" dirty="0">
                          <a:latin typeface="Arial"/>
                          <a:cs typeface="Arial"/>
                        </a:rPr>
                        <a:t>)</a:t>
                      </a:r>
                      <a:endParaRPr sz="2000" dirty="0">
                        <a:latin typeface="Arial"/>
                        <a:cs typeface="Arial"/>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5"/>
                        </a:spcBef>
                      </a:pPr>
                      <a:r>
                        <a:rPr sz="2000" b="1" dirty="0">
                          <a:latin typeface="Arial"/>
                          <a:cs typeface="Arial"/>
                        </a:rPr>
                        <a:t>Senior (</a:t>
                      </a:r>
                      <a:r>
                        <a:rPr lang="es-MX" sz="2000" dirty="0">
                          <a:latin typeface="Arial"/>
                          <a:cs typeface="Arial"/>
                        </a:rPr>
                        <a:t>15 -19 AÑOS</a:t>
                      </a:r>
                      <a:r>
                        <a:rPr sz="2000" b="1" spc="-10" dirty="0">
                          <a:latin typeface="Arial"/>
                          <a:cs typeface="Arial"/>
                        </a:rPr>
                        <a:t>)</a:t>
                      </a:r>
                      <a:endParaRPr sz="2000" dirty="0">
                        <a:latin typeface="Arial"/>
                        <a:cs typeface="Arial"/>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extLst>
                  <a:ext uri="{0D108BD9-81ED-4DB2-BD59-A6C34878D82A}">
                    <a16:rowId xmlns:a16="http://schemas.microsoft.com/office/drawing/2014/main" val="10000"/>
                  </a:ext>
                </a:extLst>
              </a:tr>
              <a:tr h="744855">
                <a:tc>
                  <a:txBody>
                    <a:bodyPr/>
                    <a:lstStyle/>
                    <a:p>
                      <a:pPr marL="91440">
                        <a:lnSpc>
                          <a:spcPct val="100000"/>
                        </a:lnSpc>
                        <a:spcBef>
                          <a:spcPts val="1789"/>
                        </a:spcBef>
                      </a:pPr>
                      <a:r>
                        <a:rPr lang="es-MX" sz="1800" spc="-10" dirty="0">
                          <a:latin typeface="Arial"/>
                          <a:cs typeface="Arial"/>
                        </a:rPr>
                        <a:t>Tarea de finalización del juego</a:t>
                      </a:r>
                    </a:p>
                  </a:txBody>
                  <a:tcPr marL="0" marR="0" marT="2273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789"/>
                        </a:spcBef>
                      </a:pPr>
                      <a:r>
                        <a:rPr lang="es-MX" sz="1800" dirty="0">
                          <a:solidFill>
                            <a:srgbClr val="212121"/>
                          </a:solidFill>
                          <a:latin typeface="Arial"/>
                          <a:cs typeface="Arial"/>
                        </a:rPr>
                        <a:t>Más fácil –Revelado antes del horario de trabajo</a:t>
                      </a:r>
                      <a:endParaRPr sz="1800" dirty="0">
                        <a:latin typeface="Arial"/>
                        <a:cs typeface="Arial"/>
                      </a:endParaRPr>
                    </a:p>
                  </a:txBody>
                  <a:tcPr marL="0" marR="0" marT="2273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789"/>
                        </a:spcBef>
                      </a:pPr>
                      <a:r>
                        <a:rPr lang="es-MX" sz="1800" dirty="0">
                          <a:solidFill>
                            <a:srgbClr val="212121"/>
                          </a:solidFill>
                          <a:latin typeface="Arial"/>
                          <a:cs typeface="Arial"/>
                        </a:rPr>
                        <a:t>Más difícil –Revelado antes del horario de trabajo</a:t>
                      </a:r>
                      <a:endParaRPr lang="es-MX" sz="1800" dirty="0">
                        <a:latin typeface="Arial"/>
                        <a:cs typeface="Arial"/>
                      </a:endParaRPr>
                    </a:p>
                  </a:txBody>
                  <a:tcPr marL="0" marR="0" marT="2273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33425">
                <a:tc>
                  <a:txBody>
                    <a:bodyPr/>
                    <a:lstStyle/>
                    <a:p>
                      <a:pPr marL="91440">
                        <a:lnSpc>
                          <a:spcPct val="100000"/>
                        </a:lnSpc>
                        <a:spcBef>
                          <a:spcPts val="1750"/>
                        </a:spcBef>
                      </a:pPr>
                      <a:r>
                        <a:rPr lang="es-MX" sz="1800" dirty="0">
                          <a:latin typeface="Arial"/>
                          <a:cs typeface="Arial"/>
                        </a:rPr>
                        <a:t>Ubicación de la línea de salida</a:t>
                      </a:r>
                      <a:endParaRPr sz="1800" dirty="0">
                        <a:latin typeface="Arial"/>
                        <a:cs typeface="Arial"/>
                      </a:endParaRPr>
                    </a:p>
                  </a:txBody>
                  <a:tcPr marL="0" marR="0" marT="222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750"/>
                        </a:spcBef>
                      </a:pPr>
                      <a:r>
                        <a:rPr lang="es-MX" sz="1800" dirty="0">
                          <a:solidFill>
                            <a:srgbClr val="212121"/>
                          </a:solidFill>
                          <a:latin typeface="Arial"/>
                          <a:cs typeface="Arial"/>
                        </a:rPr>
                        <a:t>Revelado antes del horario de trabajo</a:t>
                      </a:r>
                      <a:endParaRPr sz="1800" dirty="0">
                        <a:latin typeface="Arial"/>
                        <a:cs typeface="Arial"/>
                      </a:endParaRPr>
                    </a:p>
                  </a:txBody>
                  <a:tcPr marL="0" marR="0" marT="222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1750"/>
                        </a:spcBef>
                      </a:pPr>
                      <a:r>
                        <a:rPr lang="es-MX" sz="1800" dirty="0">
                          <a:latin typeface="Arial"/>
                          <a:cs typeface="Arial"/>
                        </a:rPr>
                        <a:t>Revelado después de la incautación</a:t>
                      </a:r>
                    </a:p>
                  </a:txBody>
                  <a:tcPr marL="0" marR="0" marT="222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75640">
                <a:tc>
                  <a:txBody>
                    <a:bodyPr/>
                    <a:lstStyle/>
                    <a:p>
                      <a:pPr marL="91440">
                        <a:lnSpc>
                          <a:spcPct val="100000"/>
                        </a:lnSpc>
                        <a:spcBef>
                          <a:spcPts val="1525"/>
                        </a:spcBef>
                      </a:pPr>
                      <a:r>
                        <a:rPr lang="es-MX" sz="1800" dirty="0">
                          <a:latin typeface="Arial"/>
                          <a:cs typeface="Arial"/>
                        </a:rPr>
                        <a:t>Ubicación de la viga 2 del puente</a:t>
                      </a:r>
                      <a:endParaRPr sz="1800" dirty="0">
                        <a:latin typeface="Arial"/>
                        <a:cs typeface="Arial"/>
                      </a:endParaRPr>
                    </a:p>
                  </a:txBody>
                  <a:tcPr marL="0" marR="0" marT="193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525"/>
                        </a:spcBef>
                      </a:pPr>
                      <a:r>
                        <a:rPr lang="es-MX" sz="1800" dirty="0">
                          <a:latin typeface="Arial"/>
                          <a:cs typeface="Arial"/>
                        </a:rPr>
                        <a:t>Revelado antes del horario de trabajo</a:t>
                      </a:r>
                    </a:p>
                  </a:txBody>
                  <a:tcPr marL="0" marR="0" marT="193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625475">
                        <a:lnSpc>
                          <a:spcPct val="107200"/>
                        </a:lnSpc>
                        <a:spcBef>
                          <a:spcPts val="210"/>
                        </a:spcBef>
                      </a:pPr>
                      <a:r>
                        <a:rPr sz="1800" dirty="0">
                          <a:latin typeface="Arial"/>
                          <a:cs typeface="Arial"/>
                        </a:rPr>
                        <a:t>Information</a:t>
                      </a:r>
                      <a:r>
                        <a:rPr sz="1800" spc="-35" dirty="0">
                          <a:latin typeface="Arial"/>
                          <a:cs typeface="Arial"/>
                        </a:rPr>
                        <a:t> </a:t>
                      </a:r>
                      <a:r>
                        <a:rPr sz="1800" dirty="0">
                          <a:latin typeface="Arial"/>
                          <a:cs typeface="Arial"/>
                        </a:rPr>
                        <a:t>to</a:t>
                      </a:r>
                      <a:r>
                        <a:rPr sz="1800" spc="-45" dirty="0">
                          <a:latin typeface="Arial"/>
                          <a:cs typeface="Arial"/>
                        </a:rPr>
                        <a:t> </a:t>
                      </a:r>
                      <a:r>
                        <a:rPr sz="1800" dirty="0">
                          <a:latin typeface="Arial"/>
                          <a:cs typeface="Arial"/>
                        </a:rPr>
                        <a:t>determine</a:t>
                      </a:r>
                      <a:r>
                        <a:rPr sz="1800" spc="-15" dirty="0">
                          <a:latin typeface="Arial"/>
                          <a:cs typeface="Arial"/>
                        </a:rPr>
                        <a:t> </a:t>
                      </a:r>
                      <a:r>
                        <a:rPr sz="1800" spc="-10" dirty="0">
                          <a:latin typeface="Arial"/>
                          <a:cs typeface="Arial"/>
                        </a:rPr>
                        <a:t>actual </a:t>
                      </a:r>
                      <a:r>
                        <a:rPr sz="1800" dirty="0">
                          <a:latin typeface="Arial"/>
                          <a:cs typeface="Arial"/>
                        </a:rPr>
                        <a:t>location</a:t>
                      </a:r>
                      <a:r>
                        <a:rPr sz="1800" spc="-30" dirty="0">
                          <a:latin typeface="Arial"/>
                          <a:cs typeface="Arial"/>
                        </a:rPr>
                        <a:t> </a:t>
                      </a:r>
                      <a:r>
                        <a:rPr sz="1800" dirty="0">
                          <a:latin typeface="Arial"/>
                          <a:cs typeface="Arial"/>
                        </a:rPr>
                        <a:t>provided</a:t>
                      </a:r>
                      <a:r>
                        <a:rPr sz="1800" spc="-15" dirty="0">
                          <a:latin typeface="Arial"/>
                          <a:cs typeface="Arial"/>
                        </a:rPr>
                        <a:t> </a:t>
                      </a:r>
                      <a:r>
                        <a:rPr sz="1800" dirty="0">
                          <a:latin typeface="Arial"/>
                          <a:cs typeface="Arial"/>
                        </a:rPr>
                        <a:t>on</a:t>
                      </a:r>
                      <a:r>
                        <a:rPr sz="1800" spc="-40" dirty="0">
                          <a:latin typeface="Arial"/>
                          <a:cs typeface="Arial"/>
                        </a:rPr>
                        <a:t> </a:t>
                      </a:r>
                      <a:r>
                        <a:rPr sz="1800" spc="-25" dirty="0">
                          <a:latin typeface="Arial"/>
                          <a:cs typeface="Arial"/>
                        </a:rPr>
                        <a:t>UTF</a:t>
                      </a:r>
                      <a:endParaRPr sz="1800" dirty="0">
                        <a:latin typeface="Arial"/>
                        <a:cs typeface="Arial"/>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32790">
                <a:tc>
                  <a:txBody>
                    <a:bodyPr/>
                    <a:lstStyle/>
                    <a:p>
                      <a:pPr marL="91440">
                        <a:lnSpc>
                          <a:spcPct val="100000"/>
                        </a:lnSpc>
                        <a:spcBef>
                          <a:spcPts val="590"/>
                        </a:spcBef>
                      </a:pPr>
                      <a:r>
                        <a:rPr lang="es-MX" sz="1800" dirty="0">
                          <a:latin typeface="Arial"/>
                          <a:cs typeface="Arial"/>
                        </a:rPr>
                        <a:t>Número de controladores de computadora integrados</a:t>
                      </a:r>
                      <a:endParaRPr sz="1800" dirty="0">
                        <a:latin typeface="Arial"/>
                        <a:cs typeface="Arial"/>
                      </a:endParaRPr>
                    </a:p>
                  </a:txBody>
                  <a:tcPr marL="0" marR="0" marT="749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745"/>
                        </a:spcBef>
                      </a:pPr>
                      <a:r>
                        <a:rPr lang="es-MX" sz="1800" spc="-25" dirty="0">
                          <a:solidFill>
                            <a:srgbClr val="212121"/>
                          </a:solidFill>
                          <a:latin typeface="Arial"/>
                          <a:cs typeface="Arial"/>
                        </a:rPr>
                        <a:t>uno</a:t>
                      </a:r>
                      <a:endParaRPr sz="1800" dirty="0">
                        <a:latin typeface="Arial"/>
                        <a:cs typeface="Arial"/>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1745"/>
                        </a:spcBef>
                      </a:pPr>
                      <a:r>
                        <a:rPr lang="es-MX" sz="1800" dirty="0">
                          <a:solidFill>
                            <a:srgbClr val="212121"/>
                          </a:solidFill>
                          <a:latin typeface="Arial"/>
                          <a:cs typeface="Arial"/>
                        </a:rPr>
                        <a:t>Ilimitados</a:t>
                      </a:r>
                      <a:endParaRPr sz="1800" dirty="0">
                        <a:latin typeface="Arial"/>
                        <a:cs typeface="Arial"/>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97535">
                <a:tc>
                  <a:txBody>
                    <a:bodyPr/>
                    <a:lstStyle/>
                    <a:p>
                      <a:pPr marL="91440">
                        <a:lnSpc>
                          <a:spcPct val="100000"/>
                        </a:lnSpc>
                        <a:spcBef>
                          <a:spcPts val="1215"/>
                        </a:spcBef>
                      </a:pPr>
                      <a:r>
                        <a:rPr lang="es-MX" sz="1800" dirty="0">
                          <a:latin typeface="Arial"/>
                          <a:cs typeface="Arial"/>
                        </a:rPr>
                        <a:t>Sensor de visión (cámara)</a:t>
                      </a:r>
                      <a:endParaRPr sz="1800" dirty="0">
                        <a:latin typeface="Arial"/>
                        <a:cs typeface="Arial"/>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215"/>
                        </a:spcBef>
                      </a:pPr>
                      <a:r>
                        <a:rPr lang="es-MX" sz="1800" dirty="0">
                          <a:latin typeface="Arial"/>
                          <a:cs typeface="Arial"/>
                        </a:rPr>
                        <a:t>NO PERMITIDO</a:t>
                      </a:r>
                      <a:endParaRPr sz="1800" dirty="0">
                        <a:latin typeface="Arial"/>
                        <a:cs typeface="Arial"/>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1215"/>
                        </a:spcBef>
                      </a:pPr>
                      <a:r>
                        <a:rPr lang="es-MX" sz="1800" spc="-10" dirty="0">
                          <a:latin typeface="Arial"/>
                          <a:cs typeface="Arial"/>
                        </a:rPr>
                        <a:t>PERMITIDO</a:t>
                      </a:r>
                      <a:endParaRPr sz="1800" dirty="0">
                        <a:latin typeface="Arial"/>
                        <a:cs typeface="Arial"/>
                      </a:endParaRPr>
                    </a:p>
                  </a:txBody>
                  <a:tcPr marL="0" marR="0" marT="154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27380" y="362131"/>
            <a:ext cx="10059670" cy="574040"/>
          </a:xfrm>
          <a:prstGeom prst="rect">
            <a:avLst/>
          </a:prstGeom>
        </p:spPr>
        <p:txBody>
          <a:bodyPr vert="horz" wrap="square" lIns="0" tIns="12700" rIns="0" bIns="0" rtlCol="0">
            <a:spAutoFit/>
          </a:bodyPr>
          <a:lstStyle/>
          <a:p>
            <a:pPr marL="12700">
              <a:lnSpc>
                <a:spcPct val="100000"/>
              </a:lnSpc>
              <a:spcBef>
                <a:spcPts val="100"/>
              </a:spcBef>
            </a:pPr>
            <a:r>
              <a:rPr spc="215" dirty="0">
                <a:solidFill>
                  <a:srgbClr val="1F3863"/>
                </a:solidFill>
              </a:rPr>
              <a:t>6</a:t>
            </a:r>
            <a:r>
              <a:rPr spc="-110" dirty="0">
                <a:solidFill>
                  <a:srgbClr val="1F3863"/>
                </a:solidFill>
              </a:rPr>
              <a:t> </a:t>
            </a:r>
            <a:r>
              <a:rPr spc="190" dirty="0">
                <a:solidFill>
                  <a:srgbClr val="1F3863"/>
                </a:solidFill>
              </a:rPr>
              <a:t>Materials</a:t>
            </a:r>
            <a:r>
              <a:rPr spc="-105" dirty="0">
                <a:solidFill>
                  <a:srgbClr val="1F3863"/>
                </a:solidFill>
              </a:rPr>
              <a:t> </a:t>
            </a:r>
            <a:r>
              <a:rPr spc="145" dirty="0">
                <a:solidFill>
                  <a:srgbClr val="1F3863"/>
                </a:solidFill>
              </a:rPr>
              <a:t>List</a:t>
            </a:r>
            <a:r>
              <a:rPr lang="es-MX" spc="145" dirty="0">
                <a:solidFill>
                  <a:srgbClr val="1F3863"/>
                </a:solidFill>
              </a:rPr>
              <a:t> 1/2</a:t>
            </a:r>
            <a:endParaRPr spc="145" dirty="0">
              <a:solidFill>
                <a:srgbClr val="1F3863"/>
              </a:solidFill>
            </a:endParaRP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13</a:t>
            </a:fld>
            <a:endParaRPr spc="-25" dirty="0"/>
          </a:p>
        </p:txBody>
      </p:sp>
      <p:sp>
        <p:nvSpPr>
          <p:cNvPr id="3" name="object 3"/>
          <p:cNvSpPr txBox="1"/>
          <p:nvPr/>
        </p:nvSpPr>
        <p:spPr>
          <a:xfrm>
            <a:off x="627380" y="914400"/>
            <a:ext cx="10899775" cy="4716035"/>
          </a:xfrm>
          <a:prstGeom prst="rect">
            <a:avLst/>
          </a:prstGeom>
        </p:spPr>
        <p:txBody>
          <a:bodyPr vert="horz" wrap="square" lIns="0" tIns="98425" rIns="0" bIns="0" rtlCol="0">
            <a:spAutoFit/>
          </a:bodyPr>
          <a:lstStyle/>
          <a:p>
            <a:pPr marL="377825" indent="-365125">
              <a:lnSpc>
                <a:spcPct val="100000"/>
              </a:lnSpc>
              <a:spcBef>
                <a:spcPts val="775"/>
              </a:spcBef>
              <a:buSzPct val="84375"/>
              <a:buChar char="●"/>
              <a:tabLst>
                <a:tab pos="377825" algn="l"/>
              </a:tabLst>
            </a:pPr>
            <a:r>
              <a:rPr lang="es-MX" sz="1600" dirty="0">
                <a:latin typeface="Arial"/>
                <a:cs typeface="Arial"/>
              </a:rPr>
              <a:t>Campo: mesa plegable de plástico de 6 pies colocada en el suelo:</a:t>
            </a:r>
          </a:p>
          <a:p>
            <a:pPr marL="377825" indent="-365125">
              <a:lnSpc>
                <a:spcPct val="100000"/>
              </a:lnSpc>
              <a:spcBef>
                <a:spcPts val="775"/>
              </a:spcBef>
              <a:buSzPct val="84375"/>
              <a:buChar char="●"/>
              <a:tabLst>
                <a:tab pos="377825" algn="l"/>
              </a:tabLst>
            </a:pPr>
            <a:r>
              <a:rPr lang="es-MX" sz="1600" dirty="0">
                <a:latin typeface="Arial"/>
                <a:cs typeface="Arial"/>
              </a:rPr>
              <a:t>30 pulgadas x 72 pulgadas (el tamaño real es de aproximadamente 75 cm x 182 cm) - La marca recomendada es "</a:t>
            </a:r>
            <a:r>
              <a:rPr lang="es-MX" sz="1600" dirty="0" err="1">
                <a:latin typeface="Arial"/>
                <a:cs typeface="Arial"/>
              </a:rPr>
              <a:t>LifeTime</a:t>
            </a:r>
            <a:r>
              <a:rPr lang="es-MX" sz="1600" dirty="0">
                <a:latin typeface="Arial"/>
                <a:cs typeface="Arial"/>
              </a:rPr>
              <a:t>"</a:t>
            </a:r>
          </a:p>
          <a:p>
            <a:pPr marL="377825" indent="-365125">
              <a:lnSpc>
                <a:spcPct val="100000"/>
              </a:lnSpc>
              <a:spcBef>
                <a:spcPts val="775"/>
              </a:spcBef>
              <a:buSzPct val="84375"/>
              <a:buChar char="●"/>
              <a:tabLst>
                <a:tab pos="377825" algn="l"/>
              </a:tabLst>
            </a:pPr>
            <a:r>
              <a:rPr lang="es-MX" sz="1600" dirty="0">
                <a:latin typeface="Arial"/>
                <a:cs typeface="Arial"/>
              </a:rPr>
              <a:t>Las esquinas están redondeadas con un radio de 4 cm a 7 cm. El grosor es de aproximadamente 4.5 cm</a:t>
            </a:r>
          </a:p>
          <a:p>
            <a:pPr marL="377825" indent="-365125">
              <a:lnSpc>
                <a:spcPct val="100000"/>
              </a:lnSpc>
              <a:spcBef>
                <a:spcPts val="775"/>
              </a:spcBef>
              <a:buSzPct val="84375"/>
              <a:buChar char="●"/>
              <a:tabLst>
                <a:tab pos="377825" algn="l"/>
              </a:tabLst>
            </a:pPr>
            <a:r>
              <a:rPr lang="es-MX" sz="1600" dirty="0">
                <a:latin typeface="Arial"/>
                <a:cs typeface="Arial"/>
              </a:rPr>
              <a:t>La superficie es de color claro, como blanco, gris o almendra; el tamaño exacto, el color, el brillo y la forma del borde se desconocen hasta la competencia</a:t>
            </a:r>
          </a:p>
          <a:p>
            <a:pPr marL="377825" indent="-365125">
              <a:lnSpc>
                <a:spcPct val="100000"/>
              </a:lnSpc>
              <a:spcBef>
                <a:spcPts val="775"/>
              </a:spcBef>
              <a:buSzPct val="84375"/>
              <a:buChar char="●"/>
              <a:tabLst>
                <a:tab pos="377825" algn="l"/>
              </a:tabLst>
            </a:pPr>
            <a:r>
              <a:rPr lang="es-MX" sz="1600" dirty="0">
                <a:latin typeface="Arial"/>
                <a:cs typeface="Arial"/>
              </a:rPr>
              <a:t>Se pueden usar mesas de plástico plegables por la mitad si la costura central se cubre con cinta adhesiva de color similar al de la mesa</a:t>
            </a:r>
          </a:p>
          <a:p>
            <a:pPr marL="377825" indent="-365125">
              <a:lnSpc>
                <a:spcPct val="100000"/>
              </a:lnSpc>
              <a:spcBef>
                <a:spcPts val="775"/>
              </a:spcBef>
              <a:buSzPct val="84375"/>
              <a:buChar char="●"/>
              <a:tabLst>
                <a:tab pos="377825" algn="l"/>
              </a:tabLst>
            </a:pPr>
            <a:r>
              <a:rPr lang="es-MX" sz="1600" dirty="0">
                <a:latin typeface="Arial"/>
                <a:cs typeface="Arial"/>
              </a:rPr>
              <a:t>Se pueden usar piezas de madera contrachapada cortadas de manera similar a las mesas plegables si no se dispone de mesas plegables de plástico</a:t>
            </a:r>
          </a:p>
          <a:p>
            <a:pPr marL="377825" indent="-365125">
              <a:lnSpc>
                <a:spcPct val="100000"/>
              </a:lnSpc>
              <a:spcBef>
                <a:spcPts val="775"/>
              </a:spcBef>
              <a:buSzPct val="84375"/>
              <a:buChar char="●"/>
              <a:tabLst>
                <a:tab pos="377825" algn="l"/>
              </a:tabLst>
            </a:pPr>
            <a:r>
              <a:rPr lang="es-MX" sz="1600" dirty="0">
                <a:latin typeface="Arial"/>
                <a:cs typeface="Arial"/>
              </a:rPr>
              <a:t>Color del suelo debajo de los campos: se revelará al comienzo del día de la competencia, posiblemente no homogéneo. Sin embargo, todos los colores del suelo deben ser notablemente más oscuros que el color del campo</a:t>
            </a:r>
          </a:p>
          <a:p>
            <a:pPr marL="12700">
              <a:lnSpc>
                <a:spcPct val="100000"/>
              </a:lnSpc>
              <a:spcBef>
                <a:spcPts val="775"/>
              </a:spcBef>
              <a:buSzPct val="84375"/>
              <a:tabLst>
                <a:tab pos="377825" algn="l"/>
              </a:tabLst>
            </a:pPr>
            <a:endParaRPr lang="es-MX" sz="1600" dirty="0">
              <a:latin typeface="Arial"/>
              <a:cs typeface="Arial"/>
            </a:endParaRPr>
          </a:p>
          <a:p>
            <a:pPr marL="377825" indent="-365125">
              <a:lnSpc>
                <a:spcPct val="100000"/>
              </a:lnSpc>
              <a:spcBef>
                <a:spcPts val="775"/>
              </a:spcBef>
              <a:buSzPct val="84375"/>
              <a:buChar char="●"/>
              <a:tabLst>
                <a:tab pos="377825" algn="l"/>
              </a:tabLst>
            </a:pPr>
            <a:endParaRPr lang="es-MX" sz="1600" dirty="0">
              <a:latin typeface="Arial"/>
              <a:cs typeface="Arial"/>
            </a:endParaRPr>
          </a:p>
          <a:p>
            <a:pPr marL="377825" indent="-365125">
              <a:lnSpc>
                <a:spcPct val="100000"/>
              </a:lnSpc>
              <a:spcBef>
                <a:spcPts val="775"/>
              </a:spcBef>
              <a:buSzPct val="84375"/>
              <a:buChar char="●"/>
              <a:tabLst>
                <a:tab pos="377825" algn="l"/>
              </a:tabLst>
            </a:pPr>
            <a:endParaRPr lang="es-MX" sz="16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C36FB-E484-4A8E-BB9A-AFAA1221E844}"/>
              </a:ext>
            </a:extLst>
          </p:cNvPr>
          <p:cNvSpPr>
            <a:spLocks noGrp="1"/>
          </p:cNvSpPr>
          <p:nvPr>
            <p:ph type="title"/>
          </p:nvPr>
        </p:nvSpPr>
        <p:spPr/>
        <p:txBody>
          <a:bodyPr/>
          <a:lstStyle/>
          <a:p>
            <a:r>
              <a:rPr lang="es-MX" spc="190" dirty="0" err="1">
                <a:solidFill>
                  <a:srgbClr val="1F3863"/>
                </a:solidFill>
              </a:rPr>
              <a:t>Materials</a:t>
            </a:r>
            <a:r>
              <a:rPr lang="es-MX" spc="-105" dirty="0">
                <a:solidFill>
                  <a:srgbClr val="1F3863"/>
                </a:solidFill>
              </a:rPr>
              <a:t> </a:t>
            </a:r>
            <a:r>
              <a:rPr lang="es-MX" spc="145" dirty="0" err="1">
                <a:solidFill>
                  <a:srgbClr val="1F3863"/>
                </a:solidFill>
              </a:rPr>
              <a:t>List</a:t>
            </a:r>
            <a:r>
              <a:rPr lang="es-MX" spc="145" dirty="0">
                <a:solidFill>
                  <a:srgbClr val="1F3863"/>
                </a:solidFill>
              </a:rPr>
              <a:t> 2/2</a:t>
            </a:r>
            <a:endParaRPr lang="es-MX" dirty="0"/>
          </a:p>
        </p:txBody>
      </p:sp>
      <p:sp>
        <p:nvSpPr>
          <p:cNvPr id="3" name="Marcador de texto 2">
            <a:extLst>
              <a:ext uri="{FF2B5EF4-FFF2-40B4-BE49-F238E27FC236}">
                <a16:creationId xmlns:a16="http://schemas.microsoft.com/office/drawing/2014/main" id="{DDCEF950-4F34-4FA4-BF6B-A7036846DCBE}"/>
              </a:ext>
            </a:extLst>
          </p:cNvPr>
          <p:cNvSpPr>
            <a:spLocks noGrp="1"/>
          </p:cNvSpPr>
          <p:nvPr>
            <p:ph type="body" idx="1"/>
          </p:nvPr>
        </p:nvSpPr>
        <p:spPr>
          <a:xfrm>
            <a:off x="627380" y="1393647"/>
            <a:ext cx="10882630" cy="4596130"/>
          </a:xfrm>
        </p:spPr>
        <p:txBody>
          <a:bodyPr/>
          <a:lstStyle/>
          <a:p>
            <a:pPr marL="377825" indent="-365125">
              <a:lnSpc>
                <a:spcPct val="100000"/>
              </a:lnSpc>
              <a:spcBef>
                <a:spcPts val="775"/>
              </a:spcBef>
              <a:buSzPct val="84375"/>
              <a:buChar char="●"/>
              <a:tabLst>
                <a:tab pos="377825" algn="l"/>
              </a:tabLst>
            </a:pPr>
            <a:r>
              <a:rPr lang="es-MX" sz="1800" dirty="0">
                <a:latin typeface="Arial"/>
                <a:cs typeface="Arial"/>
              </a:rPr>
              <a:t>BASE O ZAPATA 1: madera o material similar de 1”x2 “de 30 cm de largo, aprox. con marcas de cinta a 12 cm de cada extremo (Consulte la Sección 6.1)</a:t>
            </a:r>
          </a:p>
          <a:p>
            <a:pPr marL="377825" indent="-365125">
              <a:lnSpc>
                <a:spcPct val="100000"/>
              </a:lnSpc>
              <a:spcBef>
                <a:spcPts val="775"/>
              </a:spcBef>
              <a:buSzPct val="84375"/>
              <a:buChar char="●"/>
              <a:tabLst>
                <a:tab pos="377825" algn="l"/>
              </a:tabLst>
            </a:pPr>
            <a:r>
              <a:rPr lang="es-MX" sz="1800" dirty="0">
                <a:latin typeface="Arial"/>
                <a:cs typeface="Arial"/>
              </a:rPr>
              <a:t>BASE O ZAPATA 2: estructura hecha de FOAM BORD, MADERA O MDF de cualquier color (Consulte la Sección 6.2)</a:t>
            </a:r>
          </a:p>
          <a:p>
            <a:pPr marL="377825" indent="-365125">
              <a:lnSpc>
                <a:spcPct val="100000"/>
              </a:lnSpc>
              <a:spcBef>
                <a:spcPts val="775"/>
              </a:spcBef>
              <a:buSzPct val="84375"/>
              <a:buChar char="●"/>
              <a:tabLst>
                <a:tab pos="377825" algn="l"/>
              </a:tabLst>
            </a:pPr>
            <a:r>
              <a:rPr lang="es-MX" sz="1800" dirty="0">
                <a:latin typeface="Arial"/>
                <a:cs typeface="Arial"/>
              </a:rPr>
              <a:t>Río: pieza de papel azul de 10 cm x 21 cm</a:t>
            </a:r>
          </a:p>
          <a:p>
            <a:pPr marL="377825" indent="-365125">
              <a:lnSpc>
                <a:spcPct val="100000"/>
              </a:lnSpc>
              <a:spcBef>
                <a:spcPts val="775"/>
              </a:spcBef>
              <a:buSzPct val="84375"/>
              <a:buChar char="●"/>
              <a:tabLst>
                <a:tab pos="377825" algn="l"/>
              </a:tabLst>
            </a:pPr>
            <a:r>
              <a:rPr lang="es-MX" sz="1800" dirty="0">
                <a:latin typeface="Arial"/>
                <a:cs typeface="Arial"/>
              </a:rPr>
              <a:t>Vigas del puente 1 y 2: madera o material similar de 1”x2” de 25 cm de largo, aprox. con línea para marcar el punto medio de las vigas (Consulte la Sección 6.1)</a:t>
            </a:r>
          </a:p>
          <a:p>
            <a:pPr marL="377825" indent="-365125">
              <a:lnSpc>
                <a:spcPct val="100000"/>
              </a:lnSpc>
              <a:spcBef>
                <a:spcPts val="775"/>
              </a:spcBef>
              <a:buSzPct val="84375"/>
              <a:buChar char="●"/>
              <a:tabLst>
                <a:tab pos="377825" algn="l"/>
              </a:tabLst>
            </a:pPr>
            <a:r>
              <a:rPr lang="es-MX" sz="1800" dirty="0">
                <a:latin typeface="Arial"/>
                <a:cs typeface="Arial"/>
              </a:rPr>
              <a:t>Carga de prueba: pelota de tenis (cualquier color)</a:t>
            </a:r>
          </a:p>
          <a:p>
            <a:pPr marL="377825" indent="-365125">
              <a:lnSpc>
                <a:spcPct val="100000"/>
              </a:lnSpc>
              <a:spcBef>
                <a:spcPts val="775"/>
              </a:spcBef>
              <a:buSzPct val="84375"/>
              <a:buChar char="●"/>
              <a:tabLst>
                <a:tab pos="377825" algn="l"/>
              </a:tabLst>
            </a:pPr>
            <a:r>
              <a:rPr lang="es-MX" sz="1800" dirty="0">
                <a:latin typeface="Arial"/>
                <a:cs typeface="Arial"/>
              </a:rPr>
              <a:t>Líneas: cinta eléctrica o de pintor negra, de aproximadamente 19 mm de ancho: utilizada en la mesa y en el cimiento 1</a:t>
            </a:r>
          </a:p>
          <a:p>
            <a:pPr marL="377825" indent="-365125">
              <a:lnSpc>
                <a:spcPct val="100000"/>
              </a:lnSpc>
              <a:spcBef>
                <a:spcPts val="775"/>
              </a:spcBef>
              <a:buSzPct val="84375"/>
              <a:buChar char="●"/>
              <a:tabLst>
                <a:tab pos="377825" algn="l"/>
              </a:tabLst>
            </a:pPr>
            <a:r>
              <a:rPr lang="es-MX" sz="1800" dirty="0">
                <a:latin typeface="Arial"/>
                <a:cs typeface="Arial"/>
              </a:rPr>
              <a:t>Marcadores de objetos: pegatinas de refuerzo de orificios: se utilizan para marcar la ubicación del Cimiento 1, la Carga de prueba y la Viga 2 (enlace)</a:t>
            </a:r>
          </a:p>
          <a:p>
            <a:pPr marL="377825" indent="-365125">
              <a:lnSpc>
                <a:spcPct val="100000"/>
              </a:lnSpc>
              <a:spcBef>
                <a:spcPts val="775"/>
              </a:spcBef>
              <a:buSzPct val="84375"/>
              <a:buChar char="●"/>
              <a:tabLst>
                <a:tab pos="377825" algn="l"/>
              </a:tabLst>
            </a:pPr>
            <a:r>
              <a:rPr lang="es-MX" sz="1800" dirty="0">
                <a:latin typeface="Arial"/>
                <a:cs typeface="Arial"/>
              </a:rPr>
              <a:t>Cinta transparente: se utiliza para asegurar el Cimiento 2 al Río y a la Mesa</a:t>
            </a:r>
          </a:p>
          <a:p>
            <a:endParaRPr lang="es-MX" dirty="0"/>
          </a:p>
        </p:txBody>
      </p:sp>
    </p:spTree>
    <p:extLst>
      <p:ext uri="{BB962C8B-B14F-4D97-AF65-F5344CB8AC3E}">
        <p14:creationId xmlns:p14="http://schemas.microsoft.com/office/powerpoint/2010/main" val="257847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385317"/>
            <a:ext cx="7922260" cy="566822"/>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6.1</a:t>
            </a:r>
            <a:r>
              <a:rPr spc="-105" dirty="0">
                <a:solidFill>
                  <a:srgbClr val="1F3863"/>
                </a:solidFill>
              </a:rPr>
              <a:t> </a:t>
            </a:r>
            <a:r>
              <a:rPr lang="es-MX" spc="150" dirty="0">
                <a:solidFill>
                  <a:srgbClr val="1F3863"/>
                </a:solidFill>
              </a:rPr>
              <a:t>Zapata o Base 1 y vigas del puente</a:t>
            </a:r>
            <a:endParaRPr spc="310" dirty="0">
              <a:solidFill>
                <a:srgbClr val="1F3863"/>
              </a:solidFill>
            </a:endParaRPr>
          </a:p>
        </p:txBody>
      </p:sp>
      <p:sp>
        <p:nvSpPr>
          <p:cNvPr id="3" name="object 3"/>
          <p:cNvSpPr txBox="1"/>
          <p:nvPr/>
        </p:nvSpPr>
        <p:spPr>
          <a:xfrm>
            <a:off x="627380" y="990600"/>
            <a:ext cx="2644774" cy="413575"/>
          </a:xfrm>
          <a:prstGeom prst="rect">
            <a:avLst/>
          </a:prstGeom>
        </p:spPr>
        <p:txBody>
          <a:bodyPr vert="horz" wrap="square" lIns="0" tIns="13335" rIns="0" bIns="0" rtlCol="0">
            <a:spAutoFit/>
          </a:bodyPr>
          <a:lstStyle/>
          <a:p>
            <a:pPr marL="377825" indent="-365125">
              <a:lnSpc>
                <a:spcPct val="100000"/>
              </a:lnSpc>
              <a:spcBef>
                <a:spcPts val="105"/>
              </a:spcBef>
              <a:buSzPct val="84615"/>
              <a:buChar char="●"/>
              <a:tabLst>
                <a:tab pos="377825" algn="l"/>
              </a:tabLst>
            </a:pPr>
            <a:r>
              <a:rPr lang="es-MX" sz="2600" dirty="0">
                <a:latin typeface="Arial"/>
                <a:cs typeface="Arial"/>
              </a:rPr>
              <a:t>ZAPATA </a:t>
            </a:r>
            <a:r>
              <a:rPr sz="2600" spc="-50" dirty="0">
                <a:latin typeface="Arial"/>
                <a:cs typeface="Arial"/>
              </a:rPr>
              <a:t>1</a:t>
            </a:r>
            <a:endParaRPr sz="2600" dirty="0">
              <a:latin typeface="Arial"/>
              <a:cs typeface="Arial"/>
            </a:endParaRPr>
          </a:p>
        </p:txBody>
      </p:sp>
      <p:sp>
        <p:nvSpPr>
          <p:cNvPr id="4" name="object 4"/>
          <p:cNvSpPr txBox="1"/>
          <p:nvPr/>
        </p:nvSpPr>
        <p:spPr>
          <a:xfrm>
            <a:off x="993139" y="1447800"/>
            <a:ext cx="3514725" cy="2579551"/>
          </a:xfrm>
          <a:prstGeom prst="rect">
            <a:avLst/>
          </a:prstGeom>
        </p:spPr>
        <p:txBody>
          <a:bodyPr vert="horz" wrap="square" lIns="0" tIns="55244" rIns="0" bIns="0" rtlCol="0">
            <a:spAutoFit/>
          </a:bodyPr>
          <a:lstStyle/>
          <a:p>
            <a:pPr marL="378460" indent="-365760">
              <a:lnSpc>
                <a:spcPct val="100000"/>
              </a:lnSpc>
              <a:spcBef>
                <a:spcPts val="434"/>
              </a:spcBef>
              <a:buFont typeface="Wingdings"/>
              <a:buChar char=""/>
              <a:tabLst>
                <a:tab pos="378460" algn="l"/>
              </a:tabLst>
            </a:pPr>
            <a:r>
              <a:rPr lang="es-MX" sz="2200" dirty="0">
                <a:latin typeface="Arial"/>
                <a:cs typeface="Arial"/>
              </a:rPr>
              <a:t>Madera de 1”x2” (2.5cm x 5 cm)</a:t>
            </a:r>
          </a:p>
          <a:p>
            <a:pPr marL="378460" indent="-365760">
              <a:lnSpc>
                <a:spcPct val="100000"/>
              </a:lnSpc>
              <a:spcBef>
                <a:spcPts val="434"/>
              </a:spcBef>
              <a:buFont typeface="Wingdings"/>
              <a:buChar char=""/>
              <a:tabLst>
                <a:tab pos="378460" algn="l"/>
              </a:tabLst>
            </a:pPr>
            <a:r>
              <a:rPr lang="es-MX" sz="2200" dirty="0">
                <a:latin typeface="Arial"/>
                <a:cs typeface="Arial"/>
              </a:rPr>
              <a:t>30 cm de largo</a:t>
            </a:r>
          </a:p>
          <a:p>
            <a:pPr marL="378460" indent="-365760">
              <a:lnSpc>
                <a:spcPct val="100000"/>
              </a:lnSpc>
              <a:spcBef>
                <a:spcPts val="434"/>
              </a:spcBef>
              <a:buFont typeface="Wingdings"/>
              <a:buChar char=""/>
              <a:tabLst>
                <a:tab pos="378460" algn="l"/>
              </a:tabLst>
            </a:pPr>
            <a:r>
              <a:rPr lang="es-MX" sz="2200" dirty="0">
                <a:latin typeface="Arial"/>
                <a:cs typeface="Arial"/>
              </a:rPr>
              <a:t>Sujetada con cinta aislante o de pintor, como se muestra</a:t>
            </a:r>
          </a:p>
          <a:p>
            <a:pPr marL="378460" indent="-365760">
              <a:lnSpc>
                <a:spcPct val="100000"/>
              </a:lnSpc>
              <a:spcBef>
                <a:spcPts val="434"/>
              </a:spcBef>
              <a:buFont typeface="Wingdings"/>
              <a:buChar char=""/>
              <a:tabLst>
                <a:tab pos="378460" algn="l"/>
              </a:tabLst>
            </a:pPr>
            <a:r>
              <a:rPr lang="es-MX" sz="2200" dirty="0">
                <a:latin typeface="Arial"/>
                <a:cs typeface="Arial"/>
              </a:rPr>
              <a:t>Entre </a:t>
            </a:r>
            <a:r>
              <a:rPr lang="es-MX" sz="2200" dirty="0">
                <a:solidFill>
                  <a:srgbClr val="FF0000"/>
                </a:solidFill>
                <a:latin typeface="Arial"/>
                <a:cs typeface="Arial"/>
              </a:rPr>
              <a:t>90 y 180 </a:t>
            </a:r>
            <a:r>
              <a:rPr lang="es-MX" sz="2200" dirty="0">
                <a:latin typeface="Arial"/>
                <a:cs typeface="Arial"/>
              </a:rPr>
              <a:t>g</a:t>
            </a:r>
            <a:endParaRPr sz="2200" dirty="0">
              <a:latin typeface="Arial"/>
              <a:cs typeface="Arial"/>
            </a:endParaRPr>
          </a:p>
        </p:txBody>
      </p:sp>
      <p:sp>
        <p:nvSpPr>
          <p:cNvPr id="5" name="object 5"/>
          <p:cNvSpPr txBox="1"/>
          <p:nvPr/>
        </p:nvSpPr>
        <p:spPr>
          <a:xfrm>
            <a:off x="627380" y="3976242"/>
            <a:ext cx="4680966" cy="412934"/>
          </a:xfrm>
          <a:prstGeom prst="rect">
            <a:avLst/>
          </a:prstGeom>
        </p:spPr>
        <p:txBody>
          <a:bodyPr vert="horz" wrap="square" lIns="0" tIns="12700" rIns="0" bIns="0" rtlCol="0">
            <a:spAutoFit/>
          </a:bodyPr>
          <a:lstStyle/>
          <a:p>
            <a:pPr marL="377825" indent="-365125">
              <a:lnSpc>
                <a:spcPct val="100000"/>
              </a:lnSpc>
              <a:spcBef>
                <a:spcPts val="100"/>
              </a:spcBef>
              <a:buSzPct val="84615"/>
              <a:buChar char="●"/>
              <a:tabLst>
                <a:tab pos="377825" algn="l"/>
              </a:tabLst>
            </a:pPr>
            <a:r>
              <a:rPr lang="es-MX" sz="2600" dirty="0">
                <a:latin typeface="Arial"/>
                <a:cs typeface="Arial"/>
              </a:rPr>
              <a:t>Vigas de puente (cantidad 2)</a:t>
            </a:r>
            <a:endParaRPr sz="2600" dirty="0">
              <a:latin typeface="Arial"/>
              <a:cs typeface="Arial"/>
            </a:endParaRPr>
          </a:p>
        </p:txBody>
      </p:sp>
      <p:sp>
        <p:nvSpPr>
          <p:cNvPr id="6" name="object 6"/>
          <p:cNvSpPr txBox="1"/>
          <p:nvPr/>
        </p:nvSpPr>
        <p:spPr>
          <a:xfrm>
            <a:off x="993139" y="4372852"/>
            <a:ext cx="2828925" cy="2292935"/>
          </a:xfrm>
          <a:prstGeom prst="rect">
            <a:avLst/>
          </a:prstGeom>
        </p:spPr>
        <p:txBody>
          <a:bodyPr vert="horz" wrap="square" lIns="0" tIns="55880" rIns="0" bIns="0" rtlCol="0">
            <a:spAutoFit/>
          </a:bodyPr>
          <a:lstStyle/>
          <a:p>
            <a:pPr marL="378460" indent="-365760">
              <a:lnSpc>
                <a:spcPct val="100000"/>
              </a:lnSpc>
              <a:spcBef>
                <a:spcPts val="440"/>
              </a:spcBef>
              <a:buFont typeface="Wingdings"/>
              <a:buChar char=""/>
              <a:tabLst>
                <a:tab pos="378460" algn="l"/>
              </a:tabLst>
            </a:pPr>
            <a:r>
              <a:rPr lang="es-MX" sz="2200" dirty="0">
                <a:latin typeface="Arial"/>
                <a:cs typeface="Arial"/>
              </a:rPr>
              <a:t>Madera de 1”x2” (2.5cm x 5 cm)</a:t>
            </a:r>
          </a:p>
          <a:p>
            <a:pPr marL="378460" indent="-365760">
              <a:lnSpc>
                <a:spcPct val="100000"/>
              </a:lnSpc>
              <a:spcBef>
                <a:spcPts val="440"/>
              </a:spcBef>
              <a:buFont typeface="Wingdings"/>
              <a:buChar char=""/>
              <a:tabLst>
                <a:tab pos="378460" algn="l"/>
              </a:tabLst>
            </a:pPr>
            <a:r>
              <a:rPr lang="es-MX" sz="2200" dirty="0">
                <a:latin typeface="Arial"/>
                <a:cs typeface="Arial"/>
              </a:rPr>
              <a:t>25 cm de largo</a:t>
            </a:r>
          </a:p>
          <a:p>
            <a:pPr marL="378460" indent="-365760">
              <a:lnSpc>
                <a:spcPct val="100000"/>
              </a:lnSpc>
              <a:spcBef>
                <a:spcPts val="440"/>
              </a:spcBef>
              <a:buFont typeface="Wingdings"/>
              <a:buChar char=""/>
              <a:tabLst>
                <a:tab pos="378460" algn="l"/>
              </a:tabLst>
            </a:pPr>
            <a:r>
              <a:rPr lang="es-MX" sz="2200" dirty="0">
                <a:latin typeface="Arial"/>
                <a:cs typeface="Arial"/>
              </a:rPr>
              <a:t>Línea en el punto medio</a:t>
            </a:r>
          </a:p>
          <a:p>
            <a:pPr marL="378460" indent="-365760">
              <a:lnSpc>
                <a:spcPct val="100000"/>
              </a:lnSpc>
              <a:spcBef>
                <a:spcPts val="440"/>
              </a:spcBef>
              <a:buFont typeface="Wingdings"/>
              <a:buChar char=""/>
              <a:tabLst>
                <a:tab pos="378460" algn="l"/>
              </a:tabLst>
            </a:pPr>
            <a:r>
              <a:rPr lang="es-MX" sz="2200" dirty="0">
                <a:latin typeface="Arial"/>
                <a:cs typeface="Arial"/>
              </a:rPr>
              <a:t>Entre </a:t>
            </a:r>
            <a:r>
              <a:rPr lang="es-MX" sz="2200" dirty="0">
                <a:solidFill>
                  <a:srgbClr val="FF0000"/>
                </a:solidFill>
                <a:latin typeface="Arial"/>
                <a:cs typeface="Arial"/>
              </a:rPr>
              <a:t>90 y 180 </a:t>
            </a:r>
            <a:r>
              <a:rPr lang="es-MX" sz="2200" dirty="0">
                <a:latin typeface="Arial"/>
                <a:cs typeface="Arial"/>
              </a:rPr>
              <a:t>g</a:t>
            </a:r>
            <a:endParaRPr sz="2200" dirty="0">
              <a:latin typeface="Arial"/>
              <a:cs typeface="Arial"/>
            </a:endParaRPr>
          </a:p>
        </p:txBody>
      </p:sp>
      <p:pic>
        <p:nvPicPr>
          <p:cNvPr id="7" name="object 7"/>
          <p:cNvPicPr/>
          <p:nvPr/>
        </p:nvPicPr>
        <p:blipFill>
          <a:blip r:embed="rId2" cstate="print"/>
          <a:stretch>
            <a:fillRect/>
          </a:stretch>
        </p:blipFill>
        <p:spPr>
          <a:xfrm>
            <a:off x="5308346" y="3332607"/>
            <a:ext cx="5568187" cy="3291636"/>
          </a:xfrm>
          <a:prstGeom prst="rect">
            <a:avLst/>
          </a:prstGeom>
        </p:spPr>
      </p:pic>
      <p:sp>
        <p:nvSpPr>
          <p:cNvPr id="8" name="object 8"/>
          <p:cNvSpPr txBox="1"/>
          <p:nvPr/>
        </p:nvSpPr>
        <p:spPr>
          <a:xfrm>
            <a:off x="7841360" y="3802507"/>
            <a:ext cx="2700655"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Midpoint</a:t>
            </a:r>
            <a:r>
              <a:rPr sz="1800" spc="-25" dirty="0">
                <a:latin typeface="Calibri"/>
                <a:cs typeface="Calibri"/>
              </a:rPr>
              <a:t> </a:t>
            </a:r>
            <a:r>
              <a:rPr sz="1800" dirty="0">
                <a:latin typeface="Calibri"/>
                <a:cs typeface="Calibri"/>
              </a:rPr>
              <a:t>mark</a:t>
            </a:r>
            <a:r>
              <a:rPr sz="1800" spc="-50" dirty="0">
                <a:latin typeface="Calibri"/>
                <a:cs typeface="Calibri"/>
              </a:rPr>
              <a:t> </a:t>
            </a:r>
            <a:r>
              <a:rPr sz="1800" dirty="0">
                <a:latin typeface="Calibri"/>
                <a:cs typeface="Calibri"/>
              </a:rPr>
              <a:t>used</a:t>
            </a:r>
            <a:r>
              <a:rPr sz="1800" spc="-35" dirty="0">
                <a:latin typeface="Calibri"/>
                <a:cs typeface="Calibri"/>
              </a:rPr>
              <a:t> </a:t>
            </a:r>
            <a:r>
              <a:rPr sz="1800" dirty="0">
                <a:latin typeface="Calibri"/>
                <a:cs typeface="Calibri"/>
              </a:rPr>
              <a:t>to</a:t>
            </a:r>
            <a:r>
              <a:rPr sz="1800" spc="-25" dirty="0">
                <a:latin typeface="Calibri"/>
                <a:cs typeface="Calibri"/>
              </a:rPr>
              <a:t> </a:t>
            </a:r>
            <a:r>
              <a:rPr sz="1800" spc="-20" dirty="0">
                <a:latin typeface="Calibri"/>
                <a:cs typeface="Calibri"/>
              </a:rPr>
              <a:t>score</a:t>
            </a:r>
            <a:endParaRPr sz="1800">
              <a:latin typeface="Calibri"/>
              <a:cs typeface="Calibri"/>
            </a:endParaRPr>
          </a:p>
          <a:p>
            <a:pPr marL="12700">
              <a:lnSpc>
                <a:spcPct val="100000"/>
              </a:lnSpc>
            </a:pPr>
            <a:r>
              <a:rPr sz="1800" dirty="0">
                <a:latin typeface="Calibri"/>
                <a:cs typeface="Calibri"/>
              </a:rPr>
              <a:t>test</a:t>
            </a:r>
            <a:r>
              <a:rPr sz="1800" spc="-55" dirty="0">
                <a:latin typeface="Calibri"/>
                <a:cs typeface="Calibri"/>
              </a:rPr>
              <a:t> </a:t>
            </a:r>
            <a:r>
              <a:rPr sz="1800" dirty="0">
                <a:latin typeface="Calibri"/>
                <a:cs typeface="Calibri"/>
              </a:rPr>
              <a:t>load</a:t>
            </a:r>
            <a:r>
              <a:rPr sz="1800" spc="-40" dirty="0">
                <a:latin typeface="Calibri"/>
                <a:cs typeface="Calibri"/>
              </a:rPr>
              <a:t> </a:t>
            </a:r>
            <a:r>
              <a:rPr sz="1800" spc="-10" dirty="0">
                <a:latin typeface="Calibri"/>
                <a:cs typeface="Calibri"/>
              </a:rPr>
              <a:t>deployment</a:t>
            </a:r>
            <a:endParaRPr sz="1800">
              <a:latin typeface="Calibri"/>
              <a:cs typeface="Calibri"/>
            </a:endParaRPr>
          </a:p>
        </p:txBody>
      </p:sp>
      <p:grpSp>
        <p:nvGrpSpPr>
          <p:cNvPr id="9" name="object 9"/>
          <p:cNvGrpSpPr/>
          <p:nvPr/>
        </p:nvGrpSpPr>
        <p:grpSpPr>
          <a:xfrm>
            <a:off x="6176390" y="4427473"/>
            <a:ext cx="3533140" cy="1447165"/>
            <a:chOff x="6176390" y="4427473"/>
            <a:chExt cx="3533140" cy="1447165"/>
          </a:xfrm>
        </p:grpSpPr>
        <p:sp>
          <p:nvSpPr>
            <p:cNvPr id="10" name="object 10"/>
            <p:cNvSpPr/>
            <p:nvPr/>
          </p:nvSpPr>
          <p:spPr>
            <a:xfrm>
              <a:off x="8194420" y="4427473"/>
              <a:ext cx="1074420" cy="551180"/>
            </a:xfrm>
            <a:custGeom>
              <a:avLst/>
              <a:gdLst/>
              <a:ahLst/>
              <a:cxnLst/>
              <a:rect l="l" t="t" r="r" b="b"/>
              <a:pathLst>
                <a:path w="1074420" h="551179">
                  <a:moveTo>
                    <a:pt x="50546" y="482345"/>
                  </a:moveTo>
                  <a:lnTo>
                    <a:pt x="0" y="550926"/>
                  </a:lnTo>
                  <a:lnTo>
                    <a:pt x="85217" y="550163"/>
                  </a:lnTo>
                  <a:lnTo>
                    <a:pt x="72296" y="524890"/>
                  </a:lnTo>
                  <a:lnTo>
                    <a:pt x="58038" y="524890"/>
                  </a:lnTo>
                  <a:lnTo>
                    <a:pt x="55118" y="519175"/>
                  </a:lnTo>
                  <a:lnTo>
                    <a:pt x="66422" y="513401"/>
                  </a:lnTo>
                  <a:lnTo>
                    <a:pt x="50546" y="482345"/>
                  </a:lnTo>
                  <a:close/>
                </a:path>
                <a:path w="1074420" h="551179">
                  <a:moveTo>
                    <a:pt x="1071499" y="0"/>
                  </a:moveTo>
                  <a:lnTo>
                    <a:pt x="66422" y="513401"/>
                  </a:lnTo>
                  <a:lnTo>
                    <a:pt x="69374" y="519175"/>
                  </a:lnTo>
                  <a:lnTo>
                    <a:pt x="55118" y="519175"/>
                  </a:lnTo>
                  <a:lnTo>
                    <a:pt x="58038" y="524890"/>
                  </a:lnTo>
                  <a:lnTo>
                    <a:pt x="69227" y="519175"/>
                  </a:lnTo>
                  <a:lnTo>
                    <a:pt x="69374" y="519175"/>
                  </a:lnTo>
                  <a:lnTo>
                    <a:pt x="66422" y="513401"/>
                  </a:lnTo>
                  <a:lnTo>
                    <a:pt x="80531" y="513401"/>
                  </a:lnTo>
                  <a:lnTo>
                    <a:pt x="1074420" y="5714"/>
                  </a:lnTo>
                  <a:lnTo>
                    <a:pt x="1071499" y="0"/>
                  </a:lnTo>
                  <a:close/>
                </a:path>
                <a:path w="1074420" h="551179">
                  <a:moveTo>
                    <a:pt x="69374" y="519175"/>
                  </a:moveTo>
                  <a:lnTo>
                    <a:pt x="69227" y="519175"/>
                  </a:lnTo>
                  <a:lnTo>
                    <a:pt x="58038" y="524890"/>
                  </a:lnTo>
                  <a:lnTo>
                    <a:pt x="72296" y="524890"/>
                  </a:lnTo>
                  <a:lnTo>
                    <a:pt x="69374" y="519175"/>
                  </a:lnTo>
                  <a:close/>
                </a:path>
              </a:pathLst>
            </a:custGeom>
            <a:solidFill>
              <a:srgbClr val="5B9BD4"/>
            </a:solidFill>
          </p:spPr>
          <p:txBody>
            <a:bodyPr wrap="square" lIns="0" tIns="0" rIns="0" bIns="0" rtlCol="0"/>
            <a:lstStyle/>
            <a:p>
              <a:endParaRPr/>
            </a:p>
          </p:txBody>
        </p:sp>
        <p:sp>
          <p:nvSpPr>
            <p:cNvPr id="11" name="object 11"/>
            <p:cNvSpPr/>
            <p:nvPr/>
          </p:nvSpPr>
          <p:spPr>
            <a:xfrm>
              <a:off x="6176390" y="5174360"/>
              <a:ext cx="3533140" cy="700405"/>
            </a:xfrm>
            <a:custGeom>
              <a:avLst/>
              <a:gdLst/>
              <a:ahLst/>
              <a:cxnLst/>
              <a:rect l="l" t="t" r="r" b="b"/>
              <a:pathLst>
                <a:path w="3533140" h="700404">
                  <a:moveTo>
                    <a:pt x="3457317" y="665620"/>
                  </a:moveTo>
                  <a:lnTo>
                    <a:pt x="3450970" y="699973"/>
                  </a:lnTo>
                  <a:lnTo>
                    <a:pt x="3532886" y="676351"/>
                  </a:lnTo>
                  <a:lnTo>
                    <a:pt x="3521731" y="667943"/>
                  </a:lnTo>
                  <a:lnTo>
                    <a:pt x="3469893" y="667943"/>
                  </a:lnTo>
                  <a:lnTo>
                    <a:pt x="3457317" y="665620"/>
                  </a:lnTo>
                  <a:close/>
                </a:path>
                <a:path w="3533140" h="700404">
                  <a:moveTo>
                    <a:pt x="3458471" y="659374"/>
                  </a:moveTo>
                  <a:lnTo>
                    <a:pt x="3457317" y="665620"/>
                  </a:lnTo>
                  <a:lnTo>
                    <a:pt x="3469893" y="667943"/>
                  </a:lnTo>
                  <a:lnTo>
                    <a:pt x="3471037" y="661695"/>
                  </a:lnTo>
                  <a:lnTo>
                    <a:pt x="3458471" y="659374"/>
                  </a:lnTo>
                  <a:close/>
                </a:path>
                <a:path w="3533140" h="700404">
                  <a:moveTo>
                    <a:pt x="3464814" y="625043"/>
                  </a:moveTo>
                  <a:lnTo>
                    <a:pt x="3458471" y="659374"/>
                  </a:lnTo>
                  <a:lnTo>
                    <a:pt x="3471037" y="661695"/>
                  </a:lnTo>
                  <a:lnTo>
                    <a:pt x="3469893" y="667943"/>
                  </a:lnTo>
                  <a:lnTo>
                    <a:pt x="3521731" y="667943"/>
                  </a:lnTo>
                  <a:lnTo>
                    <a:pt x="3464814" y="625043"/>
                  </a:lnTo>
                  <a:close/>
                </a:path>
                <a:path w="3533140" h="700404">
                  <a:moveTo>
                    <a:pt x="75427" y="34428"/>
                  </a:moveTo>
                  <a:lnTo>
                    <a:pt x="74278" y="40650"/>
                  </a:lnTo>
                  <a:lnTo>
                    <a:pt x="3457317" y="665620"/>
                  </a:lnTo>
                  <a:lnTo>
                    <a:pt x="3458471" y="659374"/>
                  </a:lnTo>
                  <a:lnTo>
                    <a:pt x="75427" y="34428"/>
                  </a:lnTo>
                  <a:close/>
                </a:path>
                <a:path w="3533140" h="700404">
                  <a:moveTo>
                    <a:pt x="81787" y="0"/>
                  </a:moveTo>
                  <a:lnTo>
                    <a:pt x="0" y="23621"/>
                  </a:lnTo>
                  <a:lnTo>
                    <a:pt x="67945" y="74929"/>
                  </a:lnTo>
                  <a:lnTo>
                    <a:pt x="74278" y="40650"/>
                  </a:lnTo>
                  <a:lnTo>
                    <a:pt x="61849" y="38353"/>
                  </a:lnTo>
                  <a:lnTo>
                    <a:pt x="62992" y="32131"/>
                  </a:lnTo>
                  <a:lnTo>
                    <a:pt x="75851" y="32131"/>
                  </a:lnTo>
                  <a:lnTo>
                    <a:pt x="81787" y="0"/>
                  </a:lnTo>
                  <a:close/>
                </a:path>
                <a:path w="3533140" h="700404">
                  <a:moveTo>
                    <a:pt x="62992" y="32131"/>
                  </a:moveTo>
                  <a:lnTo>
                    <a:pt x="61849" y="38353"/>
                  </a:lnTo>
                  <a:lnTo>
                    <a:pt x="74278" y="40650"/>
                  </a:lnTo>
                  <a:lnTo>
                    <a:pt x="75427" y="34428"/>
                  </a:lnTo>
                  <a:lnTo>
                    <a:pt x="62992" y="32131"/>
                  </a:lnTo>
                  <a:close/>
                </a:path>
                <a:path w="3533140" h="700404">
                  <a:moveTo>
                    <a:pt x="75851" y="32131"/>
                  </a:moveTo>
                  <a:lnTo>
                    <a:pt x="62992" y="32131"/>
                  </a:lnTo>
                  <a:lnTo>
                    <a:pt x="75427" y="34428"/>
                  </a:lnTo>
                  <a:lnTo>
                    <a:pt x="75851" y="32131"/>
                  </a:lnTo>
                  <a:close/>
                </a:path>
              </a:pathLst>
            </a:custGeom>
            <a:solidFill>
              <a:srgbClr val="5B9BD4"/>
            </a:solidFill>
          </p:spPr>
          <p:txBody>
            <a:bodyPr wrap="square" lIns="0" tIns="0" rIns="0" bIns="0" rtlCol="0"/>
            <a:lstStyle/>
            <a:p>
              <a:endParaRPr/>
            </a:p>
          </p:txBody>
        </p:sp>
      </p:grpSp>
      <p:grpSp>
        <p:nvGrpSpPr>
          <p:cNvPr id="12" name="object 12"/>
          <p:cNvGrpSpPr/>
          <p:nvPr/>
        </p:nvGrpSpPr>
        <p:grpSpPr>
          <a:xfrm>
            <a:off x="6063119" y="1606677"/>
            <a:ext cx="4269740" cy="1400175"/>
            <a:chOff x="6063119" y="1606677"/>
            <a:chExt cx="4269740" cy="1400175"/>
          </a:xfrm>
        </p:grpSpPr>
        <p:pic>
          <p:nvPicPr>
            <p:cNvPr id="13" name="object 13"/>
            <p:cNvPicPr/>
            <p:nvPr/>
          </p:nvPicPr>
          <p:blipFill>
            <a:blip r:embed="rId3" cstate="print"/>
            <a:stretch>
              <a:fillRect/>
            </a:stretch>
          </p:blipFill>
          <p:spPr>
            <a:xfrm>
              <a:off x="6063119" y="1981190"/>
              <a:ext cx="4269689" cy="1025403"/>
            </a:xfrm>
            <a:prstGeom prst="rect">
              <a:avLst/>
            </a:prstGeom>
          </p:spPr>
        </p:pic>
        <p:sp>
          <p:nvSpPr>
            <p:cNvPr id="14" name="object 14"/>
            <p:cNvSpPr/>
            <p:nvPr/>
          </p:nvSpPr>
          <p:spPr>
            <a:xfrm>
              <a:off x="6253607" y="1609852"/>
              <a:ext cx="4027170" cy="781050"/>
            </a:xfrm>
            <a:custGeom>
              <a:avLst/>
              <a:gdLst/>
              <a:ahLst/>
              <a:cxnLst/>
              <a:rect l="l" t="t" r="r" b="b"/>
              <a:pathLst>
                <a:path w="4027170" h="781050">
                  <a:moveTo>
                    <a:pt x="1595500" y="495300"/>
                  </a:moveTo>
                  <a:lnTo>
                    <a:pt x="1695449" y="90424"/>
                  </a:lnTo>
                </a:path>
                <a:path w="4027170" h="781050">
                  <a:moveTo>
                    <a:pt x="0" y="371475"/>
                  </a:moveTo>
                  <a:lnTo>
                    <a:pt x="166750" y="0"/>
                  </a:lnTo>
                </a:path>
                <a:path w="4027170" h="781050">
                  <a:moveTo>
                    <a:pt x="2343149" y="590550"/>
                  </a:moveTo>
                  <a:lnTo>
                    <a:pt x="2405125" y="190500"/>
                  </a:lnTo>
                </a:path>
                <a:path w="4027170" h="781050">
                  <a:moveTo>
                    <a:pt x="3967352" y="781050"/>
                  </a:moveTo>
                  <a:lnTo>
                    <a:pt x="4026789" y="400050"/>
                  </a:lnTo>
                </a:path>
              </a:pathLst>
            </a:custGeom>
            <a:ln w="6350">
              <a:solidFill>
                <a:srgbClr val="5B9BD4"/>
              </a:solidFill>
            </a:ln>
          </p:spPr>
          <p:txBody>
            <a:bodyPr wrap="square" lIns="0" tIns="0" rIns="0" bIns="0" rtlCol="0"/>
            <a:lstStyle/>
            <a:p>
              <a:endParaRPr/>
            </a:p>
          </p:txBody>
        </p:sp>
      </p:grpSp>
      <p:sp>
        <p:nvSpPr>
          <p:cNvPr id="15" name="object 15"/>
          <p:cNvSpPr txBox="1"/>
          <p:nvPr/>
        </p:nvSpPr>
        <p:spPr>
          <a:xfrm>
            <a:off x="9168765" y="1707260"/>
            <a:ext cx="5365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12cm</a:t>
            </a:r>
            <a:endParaRPr sz="1800">
              <a:latin typeface="Calibri"/>
              <a:cs typeface="Calibri"/>
            </a:endParaRPr>
          </a:p>
        </p:txBody>
      </p:sp>
      <p:sp>
        <p:nvSpPr>
          <p:cNvPr id="16" name="object 16"/>
          <p:cNvSpPr txBox="1"/>
          <p:nvPr/>
        </p:nvSpPr>
        <p:spPr>
          <a:xfrm>
            <a:off x="6922134" y="1580769"/>
            <a:ext cx="53594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12cm</a:t>
            </a:r>
            <a:endParaRPr sz="1800">
              <a:latin typeface="Calibri"/>
              <a:cs typeface="Calibri"/>
            </a:endParaRPr>
          </a:p>
        </p:txBody>
      </p:sp>
      <p:sp>
        <p:nvSpPr>
          <p:cNvPr id="17" name="object 17"/>
          <p:cNvSpPr/>
          <p:nvPr/>
        </p:nvSpPr>
        <p:spPr>
          <a:xfrm>
            <a:off x="6377432" y="1764410"/>
            <a:ext cx="3823335" cy="461645"/>
          </a:xfrm>
          <a:custGeom>
            <a:avLst/>
            <a:gdLst/>
            <a:ahLst/>
            <a:cxnLst/>
            <a:rect l="l" t="t" r="r" b="b"/>
            <a:pathLst>
              <a:path w="3823334" h="461644">
                <a:moveTo>
                  <a:pt x="1515656" y="163969"/>
                </a:moveTo>
                <a:lnTo>
                  <a:pt x="1449197" y="122809"/>
                </a:lnTo>
                <a:lnTo>
                  <a:pt x="1446047" y="157619"/>
                </a:lnTo>
                <a:lnTo>
                  <a:pt x="76225" y="34798"/>
                </a:lnTo>
                <a:lnTo>
                  <a:pt x="76327" y="33655"/>
                </a:lnTo>
                <a:lnTo>
                  <a:pt x="79375" y="0"/>
                </a:lnTo>
                <a:lnTo>
                  <a:pt x="0" y="31115"/>
                </a:lnTo>
                <a:lnTo>
                  <a:pt x="72517" y="75946"/>
                </a:lnTo>
                <a:lnTo>
                  <a:pt x="75653" y="41148"/>
                </a:lnTo>
                <a:lnTo>
                  <a:pt x="1445475" y="163969"/>
                </a:lnTo>
                <a:lnTo>
                  <a:pt x="1458188" y="163969"/>
                </a:lnTo>
                <a:lnTo>
                  <a:pt x="1515656" y="163969"/>
                </a:lnTo>
                <a:close/>
              </a:path>
              <a:path w="3823334" h="461644">
                <a:moveTo>
                  <a:pt x="1521587" y="167640"/>
                </a:moveTo>
                <a:lnTo>
                  <a:pt x="1517484" y="165100"/>
                </a:lnTo>
                <a:lnTo>
                  <a:pt x="1458087" y="165100"/>
                </a:lnTo>
                <a:lnTo>
                  <a:pt x="1445374" y="165100"/>
                </a:lnTo>
                <a:lnTo>
                  <a:pt x="1442339" y="198755"/>
                </a:lnTo>
                <a:lnTo>
                  <a:pt x="1521587" y="167640"/>
                </a:lnTo>
                <a:close/>
              </a:path>
              <a:path w="3823334" h="461644">
                <a:moveTo>
                  <a:pt x="2380869" y="262890"/>
                </a:moveTo>
                <a:lnTo>
                  <a:pt x="2301621" y="294005"/>
                </a:lnTo>
                <a:lnTo>
                  <a:pt x="2374011" y="338709"/>
                </a:lnTo>
                <a:lnTo>
                  <a:pt x="2377135" y="304038"/>
                </a:lnTo>
                <a:lnTo>
                  <a:pt x="2377719" y="297675"/>
                </a:lnTo>
                <a:lnTo>
                  <a:pt x="2377821" y="296545"/>
                </a:lnTo>
                <a:lnTo>
                  <a:pt x="2380869" y="262890"/>
                </a:lnTo>
                <a:close/>
              </a:path>
              <a:path w="3823334" h="461644">
                <a:moveTo>
                  <a:pt x="3817251" y="426859"/>
                </a:moveTo>
                <a:lnTo>
                  <a:pt x="3750691" y="385699"/>
                </a:lnTo>
                <a:lnTo>
                  <a:pt x="3747541" y="420509"/>
                </a:lnTo>
                <a:lnTo>
                  <a:pt x="2377719" y="297675"/>
                </a:lnTo>
                <a:lnTo>
                  <a:pt x="2377249" y="302895"/>
                </a:lnTo>
                <a:lnTo>
                  <a:pt x="2377135" y="304038"/>
                </a:lnTo>
                <a:lnTo>
                  <a:pt x="3746970" y="426859"/>
                </a:lnTo>
                <a:lnTo>
                  <a:pt x="3759797" y="426859"/>
                </a:lnTo>
                <a:lnTo>
                  <a:pt x="3817251" y="426859"/>
                </a:lnTo>
                <a:close/>
              </a:path>
              <a:path w="3823334" h="461644">
                <a:moveTo>
                  <a:pt x="3823208" y="430530"/>
                </a:moveTo>
                <a:lnTo>
                  <a:pt x="3819093" y="427990"/>
                </a:lnTo>
                <a:lnTo>
                  <a:pt x="3759708" y="427990"/>
                </a:lnTo>
                <a:lnTo>
                  <a:pt x="3746868" y="427990"/>
                </a:lnTo>
                <a:lnTo>
                  <a:pt x="3743833" y="461645"/>
                </a:lnTo>
                <a:lnTo>
                  <a:pt x="3823208" y="430530"/>
                </a:lnTo>
                <a:close/>
              </a:path>
            </a:pathLst>
          </a:custGeom>
          <a:solidFill>
            <a:srgbClr val="5B9BD4"/>
          </a:solidFill>
        </p:spPr>
        <p:txBody>
          <a:bodyPr wrap="square" lIns="0" tIns="0" rIns="0" bIns="0" rtlCol="0"/>
          <a:lstStyle/>
          <a:p>
            <a:endParaRPr/>
          </a:p>
        </p:txBody>
      </p:sp>
      <p:sp>
        <p:nvSpPr>
          <p:cNvPr id="18" name="object 18"/>
          <p:cNvSpPr txBox="1"/>
          <p:nvPr/>
        </p:nvSpPr>
        <p:spPr>
          <a:xfrm>
            <a:off x="8298942" y="860297"/>
            <a:ext cx="236855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latin typeface="Calibri"/>
                <a:cs typeface="Calibri"/>
              </a:rPr>
              <a:t>Tape</a:t>
            </a:r>
            <a:r>
              <a:rPr sz="1800" spc="-35" dirty="0">
                <a:latin typeface="Calibri"/>
                <a:cs typeface="Calibri"/>
              </a:rPr>
              <a:t> </a:t>
            </a:r>
            <a:r>
              <a:rPr sz="1800" dirty="0">
                <a:latin typeface="Calibri"/>
                <a:cs typeface="Calibri"/>
              </a:rPr>
              <a:t>marks</a:t>
            </a:r>
            <a:r>
              <a:rPr sz="1800" spc="-60" dirty="0">
                <a:latin typeface="Calibri"/>
                <a:cs typeface="Calibri"/>
              </a:rPr>
              <a:t> </a:t>
            </a:r>
            <a:r>
              <a:rPr sz="1800" dirty="0">
                <a:latin typeface="Calibri"/>
                <a:cs typeface="Calibri"/>
              </a:rPr>
              <a:t>used</a:t>
            </a:r>
            <a:r>
              <a:rPr sz="1800" spc="-45" dirty="0">
                <a:latin typeface="Calibri"/>
                <a:cs typeface="Calibri"/>
              </a:rPr>
              <a:t> </a:t>
            </a:r>
            <a:r>
              <a:rPr sz="1800" dirty="0">
                <a:latin typeface="Calibri"/>
                <a:cs typeface="Calibri"/>
              </a:rPr>
              <a:t>to</a:t>
            </a:r>
            <a:r>
              <a:rPr sz="1800" spc="-35" dirty="0">
                <a:latin typeface="Calibri"/>
                <a:cs typeface="Calibri"/>
              </a:rPr>
              <a:t> </a:t>
            </a:r>
            <a:r>
              <a:rPr sz="1800" spc="-20" dirty="0">
                <a:latin typeface="Calibri"/>
                <a:cs typeface="Calibri"/>
              </a:rPr>
              <a:t>score </a:t>
            </a:r>
            <a:r>
              <a:rPr sz="1800" dirty="0">
                <a:latin typeface="Calibri"/>
                <a:cs typeface="Calibri"/>
              </a:rPr>
              <a:t>bridge</a:t>
            </a:r>
            <a:r>
              <a:rPr sz="1800" spc="-30" dirty="0">
                <a:latin typeface="Calibri"/>
                <a:cs typeface="Calibri"/>
              </a:rPr>
              <a:t> </a:t>
            </a:r>
            <a:r>
              <a:rPr sz="1800" dirty="0">
                <a:latin typeface="Calibri"/>
                <a:cs typeface="Calibri"/>
              </a:rPr>
              <a:t>beam</a:t>
            </a:r>
            <a:r>
              <a:rPr sz="1800" spc="-35" dirty="0">
                <a:latin typeface="Calibri"/>
                <a:cs typeface="Calibri"/>
              </a:rPr>
              <a:t> </a:t>
            </a:r>
            <a:r>
              <a:rPr sz="1800" spc="-10" dirty="0">
                <a:latin typeface="Calibri"/>
                <a:cs typeface="Calibri"/>
              </a:rPr>
              <a:t>placement</a:t>
            </a:r>
            <a:endParaRPr sz="1800">
              <a:latin typeface="Calibri"/>
              <a:cs typeface="Calibri"/>
            </a:endParaRPr>
          </a:p>
        </p:txBody>
      </p:sp>
      <p:sp>
        <p:nvSpPr>
          <p:cNvPr id="19" name="object 19"/>
          <p:cNvSpPr/>
          <p:nvPr/>
        </p:nvSpPr>
        <p:spPr>
          <a:xfrm>
            <a:off x="6035040" y="1419097"/>
            <a:ext cx="4185920" cy="1864995"/>
          </a:xfrm>
          <a:custGeom>
            <a:avLst/>
            <a:gdLst/>
            <a:ahLst/>
            <a:cxnLst/>
            <a:rect l="l" t="t" r="r" b="b"/>
            <a:pathLst>
              <a:path w="4185920" h="1864995">
                <a:moveTo>
                  <a:pt x="2588260" y="7112"/>
                </a:moveTo>
                <a:lnTo>
                  <a:pt x="2583434" y="3048"/>
                </a:lnTo>
                <a:lnTo>
                  <a:pt x="1992160" y="703554"/>
                </a:lnTo>
                <a:lnTo>
                  <a:pt x="1965452" y="680974"/>
                </a:lnTo>
                <a:lnTo>
                  <a:pt x="1945386" y="763778"/>
                </a:lnTo>
                <a:lnTo>
                  <a:pt x="2023618" y="730123"/>
                </a:lnTo>
                <a:lnTo>
                  <a:pt x="2008428" y="717296"/>
                </a:lnTo>
                <a:lnTo>
                  <a:pt x="1996986" y="707631"/>
                </a:lnTo>
                <a:lnTo>
                  <a:pt x="2588260" y="7112"/>
                </a:lnTo>
                <a:close/>
              </a:path>
              <a:path w="4185920" h="1864995">
                <a:moveTo>
                  <a:pt x="2647061" y="1651"/>
                </a:moveTo>
                <a:lnTo>
                  <a:pt x="2640838" y="0"/>
                </a:lnTo>
                <a:lnTo>
                  <a:pt x="2458428" y="711009"/>
                </a:lnTo>
                <a:lnTo>
                  <a:pt x="2424557" y="702310"/>
                </a:lnTo>
                <a:lnTo>
                  <a:pt x="2442591" y="785622"/>
                </a:lnTo>
                <a:lnTo>
                  <a:pt x="2495143" y="724916"/>
                </a:lnTo>
                <a:lnTo>
                  <a:pt x="2498344" y="721233"/>
                </a:lnTo>
                <a:lnTo>
                  <a:pt x="2464549" y="712571"/>
                </a:lnTo>
                <a:lnTo>
                  <a:pt x="2647061" y="1651"/>
                </a:lnTo>
                <a:close/>
              </a:path>
              <a:path w="4185920" h="1864995">
                <a:moveTo>
                  <a:pt x="4185920" y="1835658"/>
                </a:moveTo>
                <a:lnTo>
                  <a:pt x="4179836" y="1831721"/>
                </a:lnTo>
                <a:lnTo>
                  <a:pt x="4114419" y="1789303"/>
                </a:lnTo>
                <a:lnTo>
                  <a:pt x="4110520" y="1823961"/>
                </a:lnTo>
                <a:lnTo>
                  <a:pt x="76098" y="1371625"/>
                </a:lnTo>
                <a:lnTo>
                  <a:pt x="76250" y="1370203"/>
                </a:lnTo>
                <a:lnTo>
                  <a:pt x="80010" y="1336802"/>
                </a:lnTo>
                <a:lnTo>
                  <a:pt x="0" y="1366266"/>
                </a:lnTo>
                <a:lnTo>
                  <a:pt x="71501" y="1412621"/>
                </a:lnTo>
                <a:lnTo>
                  <a:pt x="75399" y="1377848"/>
                </a:lnTo>
                <a:lnTo>
                  <a:pt x="4109809" y="1830311"/>
                </a:lnTo>
                <a:lnTo>
                  <a:pt x="4105910" y="1864995"/>
                </a:lnTo>
                <a:lnTo>
                  <a:pt x="4185920" y="1835658"/>
                </a:lnTo>
                <a:close/>
              </a:path>
            </a:pathLst>
          </a:custGeom>
          <a:solidFill>
            <a:srgbClr val="5B9BD4"/>
          </a:solidFill>
        </p:spPr>
        <p:txBody>
          <a:bodyPr wrap="square" lIns="0" tIns="0" rIns="0" bIns="0" rtlCol="0"/>
          <a:lstStyle/>
          <a:p>
            <a:endParaRPr/>
          </a:p>
        </p:txBody>
      </p:sp>
      <p:sp>
        <p:nvSpPr>
          <p:cNvPr id="20" name="object 20"/>
          <p:cNvSpPr txBox="1"/>
          <p:nvPr/>
        </p:nvSpPr>
        <p:spPr>
          <a:xfrm>
            <a:off x="7757286" y="3003041"/>
            <a:ext cx="53594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30cm</a:t>
            </a:r>
            <a:endParaRPr sz="1800">
              <a:latin typeface="Calibri"/>
              <a:cs typeface="Calibri"/>
            </a:endParaRPr>
          </a:p>
        </p:txBody>
      </p:sp>
      <p:sp>
        <p:nvSpPr>
          <p:cNvPr id="22" name="object 2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23" name="object 23"/>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25" name="object 25"/>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15</a:t>
            </a:fld>
            <a:endParaRPr spc="-25" dirty="0"/>
          </a:p>
        </p:txBody>
      </p:sp>
      <p:sp>
        <p:nvSpPr>
          <p:cNvPr id="21" name="object 21"/>
          <p:cNvSpPr txBox="1"/>
          <p:nvPr/>
        </p:nvSpPr>
        <p:spPr>
          <a:xfrm>
            <a:off x="7589266" y="5746191"/>
            <a:ext cx="5365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25cm</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116840"/>
            <a:ext cx="10059670" cy="574040"/>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6.2</a:t>
            </a:r>
            <a:r>
              <a:rPr spc="-105" dirty="0">
                <a:solidFill>
                  <a:srgbClr val="1F3863"/>
                </a:solidFill>
              </a:rPr>
              <a:t> </a:t>
            </a:r>
            <a:r>
              <a:rPr lang="es-MX" spc="150" dirty="0">
                <a:solidFill>
                  <a:srgbClr val="1F3863"/>
                </a:solidFill>
              </a:rPr>
              <a:t>Base 2 y río</a:t>
            </a:r>
            <a:endParaRPr spc="-10" dirty="0">
              <a:solidFill>
                <a:srgbClr val="1F3863"/>
              </a:solidFill>
            </a:endParaRPr>
          </a:p>
        </p:txBody>
      </p:sp>
      <p:sp>
        <p:nvSpPr>
          <p:cNvPr id="3" name="object 3"/>
          <p:cNvSpPr txBox="1"/>
          <p:nvPr/>
        </p:nvSpPr>
        <p:spPr>
          <a:xfrm>
            <a:off x="627380" y="533400"/>
            <a:ext cx="1772285" cy="422275"/>
          </a:xfrm>
          <a:prstGeom prst="rect">
            <a:avLst/>
          </a:prstGeom>
        </p:spPr>
        <p:txBody>
          <a:bodyPr vert="horz" wrap="square" lIns="0" tIns="13335" rIns="0" bIns="0" rtlCol="0">
            <a:spAutoFit/>
          </a:bodyPr>
          <a:lstStyle/>
          <a:p>
            <a:pPr marL="377825" indent="-365125">
              <a:lnSpc>
                <a:spcPct val="100000"/>
              </a:lnSpc>
              <a:spcBef>
                <a:spcPts val="105"/>
              </a:spcBef>
              <a:buSzPct val="84615"/>
              <a:buChar char="●"/>
              <a:tabLst>
                <a:tab pos="377825" algn="l"/>
              </a:tabLst>
            </a:pPr>
            <a:r>
              <a:rPr lang="es-MX" sz="2600" dirty="0">
                <a:latin typeface="Arial"/>
                <a:cs typeface="Arial"/>
              </a:rPr>
              <a:t>BASE 2</a:t>
            </a:r>
            <a:endParaRPr sz="2600" dirty="0">
              <a:latin typeface="Arial"/>
              <a:cs typeface="Arial"/>
            </a:endParaRPr>
          </a:p>
        </p:txBody>
      </p:sp>
      <p:sp>
        <p:nvSpPr>
          <p:cNvPr id="4" name="object 4"/>
          <p:cNvSpPr txBox="1"/>
          <p:nvPr/>
        </p:nvSpPr>
        <p:spPr>
          <a:xfrm>
            <a:off x="993139" y="1066800"/>
            <a:ext cx="5537835" cy="2210862"/>
          </a:xfrm>
          <a:prstGeom prst="rect">
            <a:avLst/>
          </a:prstGeom>
        </p:spPr>
        <p:txBody>
          <a:bodyPr vert="horz" wrap="square" lIns="0" tIns="88900" rIns="0" bIns="0" rtlCol="0">
            <a:spAutoFit/>
          </a:bodyPr>
          <a:lstStyle/>
          <a:p>
            <a:pPr marL="378460" indent="-365760">
              <a:lnSpc>
                <a:spcPct val="100000"/>
              </a:lnSpc>
              <a:spcBef>
                <a:spcPts val="700"/>
              </a:spcBef>
              <a:buFont typeface="Wingdings"/>
              <a:buChar char=""/>
              <a:tabLst>
                <a:tab pos="378460" algn="l"/>
              </a:tabLst>
            </a:pPr>
            <a:r>
              <a:rPr lang="es-MX" sz="2200" dirty="0">
                <a:latin typeface="Arial"/>
                <a:cs typeface="Arial"/>
              </a:rPr>
              <a:t>Paredes de </a:t>
            </a:r>
            <a:r>
              <a:rPr lang="es-MX" sz="2200" dirty="0" err="1">
                <a:latin typeface="Arial"/>
                <a:cs typeface="Arial"/>
              </a:rPr>
              <a:t>Foamboard</a:t>
            </a:r>
            <a:r>
              <a:rPr lang="es-MX" sz="2200" dirty="0">
                <a:latin typeface="Arial"/>
                <a:cs typeface="Arial"/>
              </a:rPr>
              <a:t> o triplay o mdf de 5 cm x 15 cm (cualquier color).</a:t>
            </a:r>
          </a:p>
          <a:p>
            <a:pPr marL="378460" indent="-365760">
              <a:lnSpc>
                <a:spcPct val="100000"/>
              </a:lnSpc>
              <a:spcBef>
                <a:spcPts val="700"/>
              </a:spcBef>
              <a:buFont typeface="Wingdings"/>
              <a:buChar char=""/>
              <a:tabLst>
                <a:tab pos="378460" algn="l"/>
              </a:tabLst>
            </a:pPr>
            <a:r>
              <a:rPr lang="es-MX" sz="2200" dirty="0">
                <a:latin typeface="Arial"/>
                <a:cs typeface="Arial"/>
              </a:rPr>
              <a:t>Se pueden cortar de una pieza de 5 cm x 61 cm y pegar con cinta adhesiva (instrucciones en la siguiente diapositiva).</a:t>
            </a:r>
            <a:endParaRPr sz="2200" dirty="0">
              <a:latin typeface="Arial"/>
              <a:cs typeface="Arial"/>
            </a:endParaRPr>
          </a:p>
        </p:txBody>
      </p:sp>
      <p:sp>
        <p:nvSpPr>
          <p:cNvPr id="5" name="object 5"/>
          <p:cNvSpPr txBox="1"/>
          <p:nvPr/>
        </p:nvSpPr>
        <p:spPr>
          <a:xfrm>
            <a:off x="627380" y="3200400"/>
            <a:ext cx="5723890" cy="2506455"/>
          </a:xfrm>
          <a:prstGeom prst="rect">
            <a:avLst/>
          </a:prstGeom>
        </p:spPr>
        <p:txBody>
          <a:bodyPr vert="horz" wrap="square" lIns="0" tIns="104775" rIns="0" bIns="0" rtlCol="0">
            <a:spAutoFit/>
          </a:bodyPr>
          <a:lstStyle/>
          <a:p>
            <a:pPr marL="12700">
              <a:lnSpc>
                <a:spcPct val="100000"/>
              </a:lnSpc>
              <a:spcBef>
                <a:spcPts val="825"/>
              </a:spcBef>
              <a:buSzPct val="84615"/>
              <a:tabLst>
                <a:tab pos="377825" algn="l"/>
              </a:tabLst>
            </a:pPr>
            <a:r>
              <a:rPr lang="es-MX" sz="2600" spc="-10" dirty="0">
                <a:latin typeface="Arial"/>
                <a:cs typeface="Arial"/>
              </a:rPr>
              <a:t>Río</a:t>
            </a:r>
          </a:p>
          <a:p>
            <a:pPr marL="377825" indent="-365125">
              <a:lnSpc>
                <a:spcPct val="100000"/>
              </a:lnSpc>
              <a:spcBef>
                <a:spcPts val="825"/>
              </a:spcBef>
              <a:buSzPct val="84615"/>
              <a:buChar char="●"/>
              <a:tabLst>
                <a:tab pos="377825" algn="l"/>
              </a:tabLst>
            </a:pPr>
            <a:r>
              <a:rPr lang="es-MX" sz="2200" spc="-10" dirty="0">
                <a:latin typeface="Arial"/>
                <a:cs typeface="Arial"/>
              </a:rPr>
              <a:t>Hecho de papel de 10 cm x 21 cm</a:t>
            </a:r>
          </a:p>
          <a:p>
            <a:pPr marL="377825" indent="-365125">
              <a:lnSpc>
                <a:spcPct val="100000"/>
              </a:lnSpc>
              <a:spcBef>
                <a:spcPts val="825"/>
              </a:spcBef>
              <a:buSzPct val="84615"/>
              <a:buChar char="●"/>
              <a:tabLst>
                <a:tab pos="377825" algn="l"/>
              </a:tabLst>
            </a:pPr>
            <a:r>
              <a:rPr lang="es-MX" sz="2200" spc="-10" dirty="0">
                <a:latin typeface="Arial"/>
                <a:cs typeface="Arial"/>
              </a:rPr>
              <a:t>Azul medio a oscuro (presentado en la competición)</a:t>
            </a:r>
          </a:p>
          <a:p>
            <a:pPr marL="377825" indent="-365125">
              <a:lnSpc>
                <a:spcPct val="100000"/>
              </a:lnSpc>
              <a:spcBef>
                <a:spcPts val="825"/>
              </a:spcBef>
              <a:buSzPct val="84615"/>
              <a:buChar char="●"/>
              <a:tabLst>
                <a:tab pos="377825" algn="l"/>
              </a:tabLst>
            </a:pPr>
            <a:r>
              <a:rPr lang="es-MX" sz="2200" spc="-10" dirty="0">
                <a:latin typeface="Arial"/>
                <a:cs typeface="Arial"/>
              </a:rPr>
              <a:t>La base y el río se unen con cinta adhesiva transparente al campo de juego.</a:t>
            </a:r>
            <a:endParaRPr sz="2200" dirty="0">
              <a:latin typeface="Arial"/>
              <a:cs typeface="Arial"/>
            </a:endParaRPr>
          </a:p>
        </p:txBody>
      </p:sp>
      <p:grpSp>
        <p:nvGrpSpPr>
          <p:cNvPr id="6" name="object 6"/>
          <p:cNvGrpSpPr/>
          <p:nvPr/>
        </p:nvGrpSpPr>
        <p:grpSpPr>
          <a:xfrm>
            <a:off x="7218044" y="981456"/>
            <a:ext cx="3642360" cy="4534535"/>
            <a:chOff x="7218044" y="981456"/>
            <a:chExt cx="3642360" cy="4534535"/>
          </a:xfrm>
        </p:grpSpPr>
        <p:pic>
          <p:nvPicPr>
            <p:cNvPr id="7" name="object 7"/>
            <p:cNvPicPr/>
            <p:nvPr/>
          </p:nvPicPr>
          <p:blipFill>
            <a:blip r:embed="rId2" cstate="print"/>
            <a:stretch>
              <a:fillRect/>
            </a:stretch>
          </p:blipFill>
          <p:spPr>
            <a:xfrm>
              <a:off x="7218044" y="981456"/>
              <a:ext cx="3641852" cy="4534534"/>
            </a:xfrm>
            <a:prstGeom prst="rect">
              <a:avLst/>
            </a:prstGeom>
          </p:spPr>
        </p:pic>
        <p:sp>
          <p:nvSpPr>
            <p:cNvPr id="8" name="object 8"/>
            <p:cNvSpPr/>
            <p:nvPr/>
          </p:nvSpPr>
          <p:spPr>
            <a:xfrm>
              <a:off x="7843520" y="1774443"/>
              <a:ext cx="2702560" cy="3234690"/>
            </a:xfrm>
            <a:custGeom>
              <a:avLst/>
              <a:gdLst/>
              <a:ahLst/>
              <a:cxnLst/>
              <a:rect l="l" t="t" r="r" b="b"/>
              <a:pathLst>
                <a:path w="2702559" h="3234690">
                  <a:moveTo>
                    <a:pt x="136398" y="1913636"/>
                  </a:moveTo>
                  <a:lnTo>
                    <a:pt x="74917" y="1897659"/>
                  </a:lnTo>
                  <a:lnTo>
                    <a:pt x="75742" y="1894459"/>
                  </a:lnTo>
                  <a:lnTo>
                    <a:pt x="83312" y="1865376"/>
                  </a:lnTo>
                  <a:lnTo>
                    <a:pt x="0" y="1883156"/>
                  </a:lnTo>
                  <a:lnTo>
                    <a:pt x="64135" y="1939163"/>
                  </a:lnTo>
                  <a:lnTo>
                    <a:pt x="72517" y="1906892"/>
                  </a:lnTo>
                  <a:lnTo>
                    <a:pt x="133985" y="1922780"/>
                  </a:lnTo>
                  <a:lnTo>
                    <a:pt x="136398" y="1913636"/>
                  </a:lnTo>
                  <a:close/>
                </a:path>
                <a:path w="2702559" h="3234690">
                  <a:moveTo>
                    <a:pt x="237871" y="1939925"/>
                  </a:moveTo>
                  <a:lnTo>
                    <a:pt x="164084" y="1920748"/>
                  </a:lnTo>
                  <a:lnTo>
                    <a:pt x="161671" y="1930019"/>
                  </a:lnTo>
                  <a:lnTo>
                    <a:pt x="235458" y="1949196"/>
                  </a:lnTo>
                  <a:lnTo>
                    <a:pt x="237871" y="1939925"/>
                  </a:lnTo>
                  <a:close/>
                </a:path>
                <a:path w="2702559" h="3234690">
                  <a:moveTo>
                    <a:pt x="339217" y="1966214"/>
                  </a:moveTo>
                  <a:lnTo>
                    <a:pt x="265430" y="1947164"/>
                  </a:lnTo>
                  <a:lnTo>
                    <a:pt x="263144" y="1956308"/>
                  </a:lnTo>
                  <a:lnTo>
                    <a:pt x="336804" y="1975485"/>
                  </a:lnTo>
                  <a:lnTo>
                    <a:pt x="339217" y="1966214"/>
                  </a:lnTo>
                  <a:close/>
                </a:path>
                <a:path w="2702559" h="3234690">
                  <a:moveTo>
                    <a:pt x="440690" y="1992503"/>
                  </a:moveTo>
                  <a:lnTo>
                    <a:pt x="366903" y="1973453"/>
                  </a:lnTo>
                  <a:lnTo>
                    <a:pt x="364490" y="1982597"/>
                  </a:lnTo>
                  <a:lnTo>
                    <a:pt x="438277" y="2001774"/>
                  </a:lnTo>
                  <a:lnTo>
                    <a:pt x="440690" y="1992503"/>
                  </a:lnTo>
                  <a:close/>
                </a:path>
                <a:path w="2702559" h="3234690">
                  <a:moveTo>
                    <a:pt x="502412" y="2085721"/>
                  </a:moveTo>
                  <a:lnTo>
                    <a:pt x="501142" y="2078736"/>
                  </a:lnTo>
                  <a:lnTo>
                    <a:pt x="496951" y="2072259"/>
                  </a:lnTo>
                  <a:lnTo>
                    <a:pt x="493979" y="2067814"/>
                  </a:lnTo>
                  <a:lnTo>
                    <a:pt x="492633" y="2065782"/>
                  </a:lnTo>
                  <a:lnTo>
                    <a:pt x="485902" y="2061464"/>
                  </a:lnTo>
                  <a:lnTo>
                    <a:pt x="476504" y="2059178"/>
                  </a:lnTo>
                  <a:lnTo>
                    <a:pt x="467233" y="2057019"/>
                  </a:lnTo>
                  <a:lnTo>
                    <a:pt x="459232" y="2057781"/>
                  </a:lnTo>
                  <a:lnTo>
                    <a:pt x="445897" y="2064893"/>
                  </a:lnTo>
                  <a:lnTo>
                    <a:pt x="441071" y="2071116"/>
                  </a:lnTo>
                  <a:lnTo>
                    <a:pt x="438150" y="2080133"/>
                  </a:lnTo>
                  <a:lnTo>
                    <a:pt x="450215" y="2084197"/>
                  </a:lnTo>
                  <a:lnTo>
                    <a:pt x="451612" y="2078101"/>
                  </a:lnTo>
                  <a:lnTo>
                    <a:pt x="454533" y="2073783"/>
                  </a:lnTo>
                  <a:lnTo>
                    <a:pt x="458851" y="2071116"/>
                  </a:lnTo>
                  <a:lnTo>
                    <a:pt x="463042" y="2068449"/>
                  </a:lnTo>
                  <a:lnTo>
                    <a:pt x="468122" y="2067814"/>
                  </a:lnTo>
                  <a:lnTo>
                    <a:pt x="489419" y="2085721"/>
                  </a:lnTo>
                  <a:lnTo>
                    <a:pt x="488315" y="2090293"/>
                  </a:lnTo>
                  <a:lnTo>
                    <a:pt x="487299" y="2094865"/>
                  </a:lnTo>
                  <a:lnTo>
                    <a:pt x="444881" y="2123186"/>
                  </a:lnTo>
                  <a:lnTo>
                    <a:pt x="438531" y="2126869"/>
                  </a:lnTo>
                  <a:lnTo>
                    <a:pt x="433832" y="2130298"/>
                  </a:lnTo>
                  <a:lnTo>
                    <a:pt x="429260" y="2133727"/>
                  </a:lnTo>
                  <a:lnTo>
                    <a:pt x="425577" y="2137410"/>
                  </a:lnTo>
                  <a:lnTo>
                    <a:pt x="422910" y="2141474"/>
                  </a:lnTo>
                  <a:lnTo>
                    <a:pt x="421259" y="2143887"/>
                  </a:lnTo>
                  <a:lnTo>
                    <a:pt x="420243" y="2146554"/>
                  </a:lnTo>
                  <a:lnTo>
                    <a:pt x="419608" y="2149475"/>
                  </a:lnTo>
                  <a:lnTo>
                    <a:pt x="484251" y="2164461"/>
                  </a:lnTo>
                  <a:lnTo>
                    <a:pt x="486918" y="2153031"/>
                  </a:lnTo>
                  <a:lnTo>
                    <a:pt x="438912" y="2141855"/>
                  </a:lnTo>
                  <a:lnTo>
                    <a:pt x="440817" y="2139950"/>
                  </a:lnTo>
                  <a:lnTo>
                    <a:pt x="442976" y="2138172"/>
                  </a:lnTo>
                  <a:lnTo>
                    <a:pt x="445516" y="2136521"/>
                  </a:lnTo>
                  <a:lnTo>
                    <a:pt x="448056" y="2134743"/>
                  </a:lnTo>
                  <a:lnTo>
                    <a:pt x="484606" y="2114651"/>
                  </a:lnTo>
                  <a:lnTo>
                    <a:pt x="499745" y="2097405"/>
                  </a:lnTo>
                  <a:lnTo>
                    <a:pt x="502412" y="2085721"/>
                  </a:lnTo>
                  <a:close/>
                </a:path>
                <a:path w="2702559" h="3234690">
                  <a:moveTo>
                    <a:pt x="542036" y="2018792"/>
                  </a:moveTo>
                  <a:lnTo>
                    <a:pt x="468376" y="1999742"/>
                  </a:lnTo>
                  <a:lnTo>
                    <a:pt x="465963" y="2008886"/>
                  </a:lnTo>
                  <a:lnTo>
                    <a:pt x="539750" y="2028063"/>
                  </a:lnTo>
                  <a:lnTo>
                    <a:pt x="542036" y="2018792"/>
                  </a:lnTo>
                  <a:close/>
                </a:path>
                <a:path w="2702559" h="3234690">
                  <a:moveTo>
                    <a:pt x="564896" y="2079879"/>
                  </a:moveTo>
                  <a:lnTo>
                    <a:pt x="557149" y="2077974"/>
                  </a:lnTo>
                  <a:lnTo>
                    <a:pt x="554101" y="2081784"/>
                  </a:lnTo>
                  <a:lnTo>
                    <a:pt x="549529" y="2085340"/>
                  </a:lnTo>
                  <a:lnTo>
                    <a:pt x="537337" y="2091944"/>
                  </a:lnTo>
                  <a:lnTo>
                    <a:pt x="530606" y="2094357"/>
                  </a:lnTo>
                  <a:lnTo>
                    <a:pt x="523240" y="2096008"/>
                  </a:lnTo>
                  <a:lnTo>
                    <a:pt x="520560" y="2107057"/>
                  </a:lnTo>
                  <a:lnTo>
                    <a:pt x="520446" y="2107565"/>
                  </a:lnTo>
                  <a:lnTo>
                    <a:pt x="524510" y="2107057"/>
                  </a:lnTo>
                  <a:lnTo>
                    <a:pt x="529209" y="2106041"/>
                  </a:lnTo>
                  <a:lnTo>
                    <a:pt x="534543" y="2104263"/>
                  </a:lnTo>
                  <a:lnTo>
                    <a:pt x="539877" y="2102612"/>
                  </a:lnTo>
                  <a:lnTo>
                    <a:pt x="544322" y="2100834"/>
                  </a:lnTo>
                  <a:lnTo>
                    <a:pt x="547878" y="2098675"/>
                  </a:lnTo>
                  <a:lnTo>
                    <a:pt x="530098" y="2175129"/>
                  </a:lnTo>
                  <a:lnTo>
                    <a:pt x="542036" y="2177923"/>
                  </a:lnTo>
                  <a:lnTo>
                    <a:pt x="560501" y="2098675"/>
                  </a:lnTo>
                  <a:lnTo>
                    <a:pt x="564896" y="2079879"/>
                  </a:lnTo>
                  <a:close/>
                </a:path>
                <a:path w="2702559" h="3234690">
                  <a:moveTo>
                    <a:pt x="643509" y="2045208"/>
                  </a:moveTo>
                  <a:lnTo>
                    <a:pt x="569722" y="2026031"/>
                  </a:lnTo>
                  <a:lnTo>
                    <a:pt x="567309" y="2035302"/>
                  </a:lnTo>
                  <a:lnTo>
                    <a:pt x="641096" y="2054352"/>
                  </a:lnTo>
                  <a:lnTo>
                    <a:pt x="643509" y="2045208"/>
                  </a:lnTo>
                  <a:close/>
                </a:path>
                <a:path w="2702559" h="3234690">
                  <a:moveTo>
                    <a:pt x="644652" y="2141601"/>
                  </a:moveTo>
                  <a:lnTo>
                    <a:pt x="643051" y="2136013"/>
                  </a:lnTo>
                  <a:lnTo>
                    <a:pt x="642975" y="2135759"/>
                  </a:lnTo>
                  <a:lnTo>
                    <a:pt x="642874" y="2135378"/>
                  </a:lnTo>
                  <a:lnTo>
                    <a:pt x="637501" y="2128647"/>
                  </a:lnTo>
                  <a:lnTo>
                    <a:pt x="634873" y="2125345"/>
                  </a:lnTo>
                  <a:lnTo>
                    <a:pt x="629031" y="2121916"/>
                  </a:lnTo>
                  <a:lnTo>
                    <a:pt x="615734" y="2118868"/>
                  </a:lnTo>
                  <a:lnTo>
                    <a:pt x="609219" y="2118868"/>
                  </a:lnTo>
                  <a:lnTo>
                    <a:pt x="580567" y="2149094"/>
                  </a:lnTo>
                  <a:lnTo>
                    <a:pt x="580453" y="2149538"/>
                  </a:lnTo>
                  <a:lnTo>
                    <a:pt x="580390" y="2149856"/>
                  </a:lnTo>
                  <a:lnTo>
                    <a:pt x="578980" y="2158339"/>
                  </a:lnTo>
                  <a:lnTo>
                    <a:pt x="578942" y="2166048"/>
                  </a:lnTo>
                  <a:lnTo>
                    <a:pt x="580263" y="2173008"/>
                  </a:lnTo>
                  <a:lnTo>
                    <a:pt x="611759" y="2195957"/>
                  </a:lnTo>
                  <a:lnTo>
                    <a:pt x="618871" y="2195068"/>
                  </a:lnTo>
                  <a:lnTo>
                    <a:pt x="639572" y="2175002"/>
                  </a:lnTo>
                  <a:lnTo>
                    <a:pt x="628142" y="2170684"/>
                  </a:lnTo>
                  <a:lnTo>
                    <a:pt x="625856" y="2176526"/>
                  </a:lnTo>
                  <a:lnTo>
                    <a:pt x="622808" y="2180463"/>
                  </a:lnTo>
                  <a:lnTo>
                    <a:pt x="615188" y="2184781"/>
                  </a:lnTo>
                  <a:lnTo>
                    <a:pt x="610870" y="2185289"/>
                  </a:lnTo>
                  <a:lnTo>
                    <a:pt x="606171" y="2184146"/>
                  </a:lnTo>
                  <a:lnTo>
                    <a:pt x="600329" y="2182876"/>
                  </a:lnTo>
                  <a:lnTo>
                    <a:pt x="596011" y="2179574"/>
                  </a:lnTo>
                  <a:lnTo>
                    <a:pt x="593471" y="2174367"/>
                  </a:lnTo>
                  <a:lnTo>
                    <a:pt x="590804" y="2169287"/>
                  </a:lnTo>
                  <a:lnTo>
                    <a:pt x="590753" y="2161032"/>
                  </a:lnTo>
                  <a:lnTo>
                    <a:pt x="592467" y="2153920"/>
                  </a:lnTo>
                  <a:lnTo>
                    <a:pt x="594906" y="2143379"/>
                  </a:lnTo>
                  <a:lnTo>
                    <a:pt x="594956" y="2143125"/>
                  </a:lnTo>
                  <a:lnTo>
                    <a:pt x="595401" y="2142236"/>
                  </a:lnTo>
                  <a:lnTo>
                    <a:pt x="598424" y="2136648"/>
                  </a:lnTo>
                  <a:lnTo>
                    <a:pt x="603250" y="2133219"/>
                  </a:lnTo>
                  <a:lnTo>
                    <a:pt x="608076" y="2129663"/>
                  </a:lnTo>
                  <a:lnTo>
                    <a:pt x="632333" y="2143125"/>
                  </a:lnTo>
                  <a:lnTo>
                    <a:pt x="632333" y="2148205"/>
                  </a:lnTo>
                  <a:lnTo>
                    <a:pt x="644398" y="2149094"/>
                  </a:lnTo>
                  <a:lnTo>
                    <a:pt x="644499" y="2145868"/>
                  </a:lnTo>
                  <a:lnTo>
                    <a:pt x="644626" y="2142236"/>
                  </a:lnTo>
                  <a:lnTo>
                    <a:pt x="644652" y="2141601"/>
                  </a:lnTo>
                  <a:close/>
                </a:path>
                <a:path w="2702559" h="3234690">
                  <a:moveTo>
                    <a:pt x="744982" y="2071497"/>
                  </a:moveTo>
                  <a:lnTo>
                    <a:pt x="671195" y="2052320"/>
                  </a:lnTo>
                  <a:lnTo>
                    <a:pt x="668782" y="2061591"/>
                  </a:lnTo>
                  <a:lnTo>
                    <a:pt x="742569" y="2080641"/>
                  </a:lnTo>
                  <a:lnTo>
                    <a:pt x="744982" y="2071497"/>
                  </a:lnTo>
                  <a:close/>
                </a:path>
                <a:path w="2702559" h="3234690">
                  <a:moveTo>
                    <a:pt x="753148" y="2167763"/>
                  </a:moveTo>
                  <a:lnTo>
                    <a:pt x="753122" y="2165604"/>
                  </a:lnTo>
                  <a:lnTo>
                    <a:pt x="753021" y="2163826"/>
                  </a:lnTo>
                  <a:lnTo>
                    <a:pt x="752906" y="2161921"/>
                  </a:lnTo>
                  <a:lnTo>
                    <a:pt x="752856" y="2161032"/>
                  </a:lnTo>
                  <a:lnTo>
                    <a:pt x="735609" y="2146681"/>
                  </a:lnTo>
                  <a:lnTo>
                    <a:pt x="736295" y="2146681"/>
                  </a:lnTo>
                  <a:lnTo>
                    <a:pt x="728446" y="2145868"/>
                  </a:lnTo>
                  <a:lnTo>
                    <a:pt x="722122" y="2146858"/>
                  </a:lnTo>
                  <a:lnTo>
                    <a:pt x="716064" y="2149538"/>
                  </a:lnTo>
                  <a:lnTo>
                    <a:pt x="710311" y="2153920"/>
                  </a:lnTo>
                  <a:lnTo>
                    <a:pt x="709879" y="2150364"/>
                  </a:lnTo>
                  <a:lnTo>
                    <a:pt x="709815" y="2149856"/>
                  </a:lnTo>
                  <a:lnTo>
                    <a:pt x="709714" y="2149538"/>
                  </a:lnTo>
                  <a:lnTo>
                    <a:pt x="708152" y="2146046"/>
                  </a:lnTo>
                  <a:lnTo>
                    <a:pt x="707974" y="2145868"/>
                  </a:lnTo>
                  <a:lnTo>
                    <a:pt x="705599" y="2143379"/>
                  </a:lnTo>
                  <a:lnTo>
                    <a:pt x="702564" y="2140204"/>
                  </a:lnTo>
                  <a:lnTo>
                    <a:pt x="698500" y="2138045"/>
                  </a:lnTo>
                  <a:lnTo>
                    <a:pt x="693166" y="2136902"/>
                  </a:lnTo>
                  <a:lnTo>
                    <a:pt x="688467" y="2135759"/>
                  </a:lnTo>
                  <a:lnTo>
                    <a:pt x="679577" y="2136013"/>
                  </a:lnTo>
                  <a:lnTo>
                    <a:pt x="683552" y="2136013"/>
                  </a:lnTo>
                  <a:lnTo>
                    <a:pt x="679831" y="2137029"/>
                  </a:lnTo>
                  <a:lnTo>
                    <a:pt x="675640" y="2138299"/>
                  </a:lnTo>
                  <a:lnTo>
                    <a:pt x="672084" y="2140458"/>
                  </a:lnTo>
                  <a:lnTo>
                    <a:pt x="669036" y="2143379"/>
                  </a:lnTo>
                  <a:lnTo>
                    <a:pt x="671322" y="2133473"/>
                  </a:lnTo>
                  <a:lnTo>
                    <a:pt x="660654" y="2130933"/>
                  </a:lnTo>
                  <a:lnTo>
                    <a:pt x="644144" y="2201799"/>
                  </a:lnTo>
                  <a:lnTo>
                    <a:pt x="656082" y="2204593"/>
                  </a:lnTo>
                  <a:lnTo>
                    <a:pt x="665124" y="2166048"/>
                  </a:lnTo>
                  <a:lnTo>
                    <a:pt x="666115" y="2161921"/>
                  </a:lnTo>
                  <a:lnTo>
                    <a:pt x="683780" y="2145868"/>
                  </a:lnTo>
                  <a:lnTo>
                    <a:pt x="685050" y="2145868"/>
                  </a:lnTo>
                  <a:lnTo>
                    <a:pt x="688086" y="2146681"/>
                  </a:lnTo>
                  <a:lnTo>
                    <a:pt x="692531" y="2147697"/>
                  </a:lnTo>
                  <a:lnTo>
                    <a:pt x="695172" y="2149538"/>
                  </a:lnTo>
                  <a:lnTo>
                    <a:pt x="695502" y="2149856"/>
                  </a:lnTo>
                  <a:lnTo>
                    <a:pt x="696849" y="2152904"/>
                  </a:lnTo>
                  <a:lnTo>
                    <a:pt x="698119" y="2155952"/>
                  </a:lnTo>
                  <a:lnTo>
                    <a:pt x="698119" y="2160270"/>
                  </a:lnTo>
                  <a:lnTo>
                    <a:pt x="696976" y="2165604"/>
                  </a:lnTo>
                  <a:lnTo>
                    <a:pt x="686181" y="2211578"/>
                  </a:lnTo>
                  <a:lnTo>
                    <a:pt x="698246" y="2214372"/>
                  </a:lnTo>
                  <a:lnTo>
                    <a:pt x="707771" y="2173224"/>
                  </a:lnTo>
                  <a:lnTo>
                    <a:pt x="725043" y="2155190"/>
                  </a:lnTo>
                  <a:lnTo>
                    <a:pt x="732790" y="2156968"/>
                  </a:lnTo>
                  <a:lnTo>
                    <a:pt x="739927" y="2169287"/>
                  </a:lnTo>
                  <a:lnTo>
                    <a:pt x="739648" y="2171954"/>
                  </a:lnTo>
                  <a:lnTo>
                    <a:pt x="728091" y="2221357"/>
                  </a:lnTo>
                  <a:lnTo>
                    <a:pt x="740029" y="2224151"/>
                  </a:lnTo>
                  <a:lnTo>
                    <a:pt x="751459" y="2175510"/>
                  </a:lnTo>
                  <a:lnTo>
                    <a:pt x="753148" y="2167763"/>
                  </a:lnTo>
                  <a:close/>
                </a:path>
                <a:path w="2702559" h="3234690">
                  <a:moveTo>
                    <a:pt x="846328" y="2097786"/>
                  </a:moveTo>
                  <a:lnTo>
                    <a:pt x="772541" y="2078609"/>
                  </a:lnTo>
                  <a:lnTo>
                    <a:pt x="770255" y="2087880"/>
                  </a:lnTo>
                  <a:lnTo>
                    <a:pt x="843915" y="2107057"/>
                  </a:lnTo>
                  <a:lnTo>
                    <a:pt x="846328" y="2097786"/>
                  </a:lnTo>
                  <a:close/>
                </a:path>
                <a:path w="2702559" h="3234690">
                  <a:moveTo>
                    <a:pt x="947801" y="2124075"/>
                  </a:moveTo>
                  <a:lnTo>
                    <a:pt x="874014" y="2104898"/>
                  </a:lnTo>
                  <a:lnTo>
                    <a:pt x="871601" y="2114169"/>
                  </a:lnTo>
                  <a:lnTo>
                    <a:pt x="945388" y="2133346"/>
                  </a:lnTo>
                  <a:lnTo>
                    <a:pt x="947801" y="2124075"/>
                  </a:lnTo>
                  <a:close/>
                </a:path>
                <a:path w="2702559" h="3234690">
                  <a:moveTo>
                    <a:pt x="1049147" y="2150364"/>
                  </a:moveTo>
                  <a:lnTo>
                    <a:pt x="975360" y="2131314"/>
                  </a:lnTo>
                  <a:lnTo>
                    <a:pt x="973074" y="2140458"/>
                  </a:lnTo>
                  <a:lnTo>
                    <a:pt x="1046734" y="2159635"/>
                  </a:lnTo>
                  <a:lnTo>
                    <a:pt x="1049147" y="2150364"/>
                  </a:lnTo>
                  <a:close/>
                </a:path>
                <a:path w="2702559" h="3234690">
                  <a:moveTo>
                    <a:pt x="1150620" y="2176653"/>
                  </a:moveTo>
                  <a:lnTo>
                    <a:pt x="1076833" y="2157603"/>
                  </a:lnTo>
                  <a:lnTo>
                    <a:pt x="1074420" y="2166747"/>
                  </a:lnTo>
                  <a:lnTo>
                    <a:pt x="1148207" y="2185924"/>
                  </a:lnTo>
                  <a:lnTo>
                    <a:pt x="1150620" y="2176653"/>
                  </a:lnTo>
                  <a:close/>
                </a:path>
                <a:path w="2702559" h="3234690">
                  <a:moveTo>
                    <a:pt x="1199007" y="443103"/>
                  </a:moveTo>
                  <a:lnTo>
                    <a:pt x="988517" y="402755"/>
                  </a:lnTo>
                  <a:lnTo>
                    <a:pt x="988910" y="400685"/>
                  </a:lnTo>
                  <a:lnTo>
                    <a:pt x="989025" y="400050"/>
                  </a:lnTo>
                  <a:lnTo>
                    <a:pt x="993902" y="374650"/>
                  </a:lnTo>
                  <a:lnTo>
                    <a:pt x="901573" y="400685"/>
                  </a:lnTo>
                  <a:lnTo>
                    <a:pt x="977773" y="458851"/>
                  </a:lnTo>
                  <a:lnTo>
                    <a:pt x="983145" y="430809"/>
                  </a:lnTo>
                  <a:lnTo>
                    <a:pt x="1193673" y="471170"/>
                  </a:lnTo>
                  <a:lnTo>
                    <a:pt x="1199007" y="443103"/>
                  </a:lnTo>
                  <a:close/>
                </a:path>
                <a:path w="2702559" h="3234690">
                  <a:moveTo>
                    <a:pt x="1251966" y="2203069"/>
                  </a:moveTo>
                  <a:lnTo>
                    <a:pt x="1178306" y="2183892"/>
                  </a:lnTo>
                  <a:lnTo>
                    <a:pt x="1175893" y="2193036"/>
                  </a:lnTo>
                  <a:lnTo>
                    <a:pt x="1249680" y="2212213"/>
                  </a:lnTo>
                  <a:lnTo>
                    <a:pt x="1251966" y="2203069"/>
                  </a:lnTo>
                  <a:close/>
                </a:path>
                <a:path w="2702559" h="3234690">
                  <a:moveTo>
                    <a:pt x="1252728" y="3172206"/>
                  </a:moveTo>
                  <a:lnTo>
                    <a:pt x="1220762" y="3162706"/>
                  </a:lnTo>
                  <a:lnTo>
                    <a:pt x="1238758" y="3101848"/>
                  </a:lnTo>
                  <a:lnTo>
                    <a:pt x="1229614" y="3099181"/>
                  </a:lnTo>
                  <a:lnTo>
                    <a:pt x="1211630" y="3159988"/>
                  </a:lnTo>
                  <a:lnTo>
                    <a:pt x="1179703" y="3150489"/>
                  </a:lnTo>
                  <a:lnTo>
                    <a:pt x="1194562" y="3234436"/>
                  </a:lnTo>
                  <a:lnTo>
                    <a:pt x="1250226" y="3174873"/>
                  </a:lnTo>
                  <a:lnTo>
                    <a:pt x="1252728" y="3172206"/>
                  </a:lnTo>
                  <a:close/>
                </a:path>
                <a:path w="2702559" h="3234690">
                  <a:moveTo>
                    <a:pt x="1268603" y="3001391"/>
                  </a:moveTo>
                  <a:lnTo>
                    <a:pt x="1259459" y="2998724"/>
                  </a:lnTo>
                  <a:lnTo>
                    <a:pt x="1237742" y="3071749"/>
                  </a:lnTo>
                  <a:lnTo>
                    <a:pt x="1246886" y="3074416"/>
                  </a:lnTo>
                  <a:lnTo>
                    <a:pt x="1268603" y="3001391"/>
                  </a:lnTo>
                  <a:close/>
                </a:path>
                <a:path w="2702559" h="3234690">
                  <a:moveTo>
                    <a:pt x="1298321" y="2900934"/>
                  </a:moveTo>
                  <a:lnTo>
                    <a:pt x="1289177" y="2898267"/>
                  </a:lnTo>
                  <a:lnTo>
                    <a:pt x="1267587" y="2971292"/>
                  </a:lnTo>
                  <a:lnTo>
                    <a:pt x="1276731" y="2973959"/>
                  </a:lnTo>
                  <a:lnTo>
                    <a:pt x="1298321" y="2900934"/>
                  </a:lnTo>
                  <a:close/>
                </a:path>
                <a:path w="2702559" h="3234690">
                  <a:moveTo>
                    <a:pt x="1328039" y="2800477"/>
                  </a:moveTo>
                  <a:lnTo>
                    <a:pt x="1319022" y="2797810"/>
                  </a:lnTo>
                  <a:lnTo>
                    <a:pt x="1297305" y="2870835"/>
                  </a:lnTo>
                  <a:lnTo>
                    <a:pt x="1306449" y="2873502"/>
                  </a:lnTo>
                  <a:lnTo>
                    <a:pt x="1328039" y="2800477"/>
                  </a:lnTo>
                  <a:close/>
                </a:path>
                <a:path w="2702559" h="3234690">
                  <a:moveTo>
                    <a:pt x="1353439" y="2229358"/>
                  </a:moveTo>
                  <a:lnTo>
                    <a:pt x="1279652" y="2210181"/>
                  </a:lnTo>
                  <a:lnTo>
                    <a:pt x="1277239" y="2219452"/>
                  </a:lnTo>
                  <a:lnTo>
                    <a:pt x="1351026" y="2238502"/>
                  </a:lnTo>
                  <a:lnTo>
                    <a:pt x="1353439" y="2229358"/>
                  </a:lnTo>
                  <a:close/>
                </a:path>
                <a:path w="2702559" h="3234690">
                  <a:moveTo>
                    <a:pt x="1357884" y="2700020"/>
                  </a:moveTo>
                  <a:lnTo>
                    <a:pt x="1348740" y="2697353"/>
                  </a:lnTo>
                  <a:lnTo>
                    <a:pt x="1327150" y="2770378"/>
                  </a:lnTo>
                  <a:lnTo>
                    <a:pt x="1336167" y="2773045"/>
                  </a:lnTo>
                  <a:lnTo>
                    <a:pt x="1357884" y="2700020"/>
                  </a:lnTo>
                  <a:close/>
                </a:path>
                <a:path w="2702559" h="3234690">
                  <a:moveTo>
                    <a:pt x="1387602" y="2599563"/>
                  </a:moveTo>
                  <a:lnTo>
                    <a:pt x="1378458" y="2596896"/>
                  </a:lnTo>
                  <a:lnTo>
                    <a:pt x="1356868" y="2669921"/>
                  </a:lnTo>
                  <a:lnTo>
                    <a:pt x="1366012" y="2672588"/>
                  </a:lnTo>
                  <a:lnTo>
                    <a:pt x="1387602" y="2599563"/>
                  </a:lnTo>
                  <a:close/>
                </a:path>
                <a:path w="2702559" h="3234690">
                  <a:moveTo>
                    <a:pt x="1417447" y="2499106"/>
                  </a:moveTo>
                  <a:lnTo>
                    <a:pt x="1408303" y="2496439"/>
                  </a:lnTo>
                  <a:lnTo>
                    <a:pt x="1386586" y="2569464"/>
                  </a:lnTo>
                  <a:lnTo>
                    <a:pt x="1395730" y="2572131"/>
                  </a:lnTo>
                  <a:lnTo>
                    <a:pt x="1417447" y="2499106"/>
                  </a:lnTo>
                  <a:close/>
                </a:path>
                <a:path w="2702559" h="3234690">
                  <a:moveTo>
                    <a:pt x="1445387" y="2917190"/>
                  </a:moveTo>
                  <a:lnTo>
                    <a:pt x="1420837" y="2911475"/>
                  </a:lnTo>
                  <a:lnTo>
                    <a:pt x="1347216" y="2894330"/>
                  </a:lnTo>
                  <a:lnTo>
                    <a:pt x="1345438" y="2902077"/>
                  </a:lnTo>
                  <a:lnTo>
                    <a:pt x="1349248" y="2905125"/>
                  </a:lnTo>
                  <a:lnTo>
                    <a:pt x="1352677" y="2909697"/>
                  </a:lnTo>
                  <a:lnTo>
                    <a:pt x="1355979" y="2915793"/>
                  </a:lnTo>
                  <a:lnTo>
                    <a:pt x="1359408" y="2921889"/>
                  </a:lnTo>
                  <a:lnTo>
                    <a:pt x="1361821" y="2928620"/>
                  </a:lnTo>
                  <a:lnTo>
                    <a:pt x="1363345" y="2936113"/>
                  </a:lnTo>
                  <a:lnTo>
                    <a:pt x="1375029" y="2938780"/>
                  </a:lnTo>
                  <a:lnTo>
                    <a:pt x="1366139" y="2911475"/>
                  </a:lnTo>
                  <a:lnTo>
                    <a:pt x="1442593" y="2929255"/>
                  </a:lnTo>
                  <a:lnTo>
                    <a:pt x="1445387" y="2917190"/>
                  </a:lnTo>
                  <a:close/>
                </a:path>
                <a:path w="2702559" h="3234690">
                  <a:moveTo>
                    <a:pt x="1447165" y="2398649"/>
                  </a:moveTo>
                  <a:lnTo>
                    <a:pt x="1438021" y="2395982"/>
                  </a:lnTo>
                  <a:lnTo>
                    <a:pt x="1416431" y="2469007"/>
                  </a:lnTo>
                  <a:lnTo>
                    <a:pt x="1425575" y="2471674"/>
                  </a:lnTo>
                  <a:lnTo>
                    <a:pt x="1447165" y="2398649"/>
                  </a:lnTo>
                  <a:close/>
                </a:path>
                <a:path w="2702559" h="3234690">
                  <a:moveTo>
                    <a:pt x="1454912" y="2255647"/>
                  </a:moveTo>
                  <a:lnTo>
                    <a:pt x="1381125" y="2236470"/>
                  </a:lnTo>
                  <a:lnTo>
                    <a:pt x="1378712" y="2245741"/>
                  </a:lnTo>
                  <a:lnTo>
                    <a:pt x="1452499" y="2264791"/>
                  </a:lnTo>
                  <a:lnTo>
                    <a:pt x="1454912" y="2255647"/>
                  </a:lnTo>
                  <a:close/>
                </a:path>
                <a:path w="2702559" h="3234690">
                  <a:moveTo>
                    <a:pt x="1463294" y="2848102"/>
                  </a:moveTo>
                  <a:lnTo>
                    <a:pt x="1462697" y="2842133"/>
                  </a:lnTo>
                  <a:lnTo>
                    <a:pt x="1462659" y="2841752"/>
                  </a:lnTo>
                  <a:lnTo>
                    <a:pt x="1459992" y="2836164"/>
                  </a:lnTo>
                  <a:lnTo>
                    <a:pt x="1457198" y="2830576"/>
                  </a:lnTo>
                  <a:lnTo>
                    <a:pt x="1453007" y="2826156"/>
                  </a:lnTo>
                  <a:lnTo>
                    <a:pt x="1453007" y="2847467"/>
                  </a:lnTo>
                  <a:lnTo>
                    <a:pt x="1450467" y="2858516"/>
                  </a:lnTo>
                  <a:lnTo>
                    <a:pt x="1446657" y="2862453"/>
                  </a:lnTo>
                  <a:lnTo>
                    <a:pt x="1440561" y="2864993"/>
                  </a:lnTo>
                  <a:lnTo>
                    <a:pt x="1434960" y="2866313"/>
                  </a:lnTo>
                  <a:lnTo>
                    <a:pt x="1427518" y="2866440"/>
                  </a:lnTo>
                  <a:lnTo>
                    <a:pt x="1419123" y="2865501"/>
                  </a:lnTo>
                  <a:lnTo>
                    <a:pt x="1418742" y="2865501"/>
                  </a:lnTo>
                  <a:lnTo>
                    <a:pt x="1380413" y="2853258"/>
                  </a:lnTo>
                  <a:lnTo>
                    <a:pt x="1370457" y="2839974"/>
                  </a:lnTo>
                  <a:lnTo>
                    <a:pt x="1371727" y="2834513"/>
                  </a:lnTo>
                  <a:lnTo>
                    <a:pt x="1372997" y="2828798"/>
                  </a:lnTo>
                  <a:lnTo>
                    <a:pt x="1376680" y="2824734"/>
                  </a:lnTo>
                  <a:lnTo>
                    <a:pt x="1382903" y="2822321"/>
                  </a:lnTo>
                  <a:lnTo>
                    <a:pt x="1388414" y="2821000"/>
                  </a:lnTo>
                  <a:lnTo>
                    <a:pt x="1395831" y="2820835"/>
                  </a:lnTo>
                  <a:lnTo>
                    <a:pt x="1405128" y="2821863"/>
                  </a:lnTo>
                  <a:lnTo>
                    <a:pt x="1442491" y="2833573"/>
                  </a:lnTo>
                  <a:lnTo>
                    <a:pt x="1453007" y="2847467"/>
                  </a:lnTo>
                  <a:lnTo>
                    <a:pt x="1453007" y="2826156"/>
                  </a:lnTo>
                  <a:lnTo>
                    <a:pt x="1409979" y="2809621"/>
                  </a:lnTo>
                  <a:lnTo>
                    <a:pt x="1410423" y="2809621"/>
                  </a:lnTo>
                  <a:lnTo>
                    <a:pt x="1403527" y="2808732"/>
                  </a:lnTo>
                  <a:lnTo>
                    <a:pt x="1389507" y="2808732"/>
                  </a:lnTo>
                  <a:lnTo>
                    <a:pt x="1361821" y="2831973"/>
                  </a:lnTo>
                  <a:lnTo>
                    <a:pt x="1360170" y="2839085"/>
                  </a:lnTo>
                  <a:lnTo>
                    <a:pt x="1388795" y="2871000"/>
                  </a:lnTo>
                  <a:lnTo>
                    <a:pt x="1428534" y="2878582"/>
                  </a:lnTo>
                  <a:lnTo>
                    <a:pt x="1438224" y="2877680"/>
                  </a:lnTo>
                  <a:lnTo>
                    <a:pt x="1462087" y="2853258"/>
                  </a:lnTo>
                  <a:lnTo>
                    <a:pt x="1463294" y="2848102"/>
                  </a:lnTo>
                  <a:close/>
                </a:path>
                <a:path w="2702559" h="3234690">
                  <a:moveTo>
                    <a:pt x="1477010" y="2298192"/>
                  </a:moveTo>
                  <a:lnTo>
                    <a:pt x="1467866" y="2295525"/>
                  </a:lnTo>
                  <a:lnTo>
                    <a:pt x="1446149" y="2368550"/>
                  </a:lnTo>
                  <a:lnTo>
                    <a:pt x="1455293" y="2371217"/>
                  </a:lnTo>
                  <a:lnTo>
                    <a:pt x="1477010" y="2298192"/>
                  </a:lnTo>
                  <a:close/>
                </a:path>
                <a:path w="2702559" h="3234690">
                  <a:moveTo>
                    <a:pt x="1480947" y="2771775"/>
                  </a:moveTo>
                  <a:lnTo>
                    <a:pt x="1480185" y="2764790"/>
                  </a:lnTo>
                  <a:lnTo>
                    <a:pt x="1476756" y="2758313"/>
                  </a:lnTo>
                  <a:lnTo>
                    <a:pt x="1473454" y="2751963"/>
                  </a:lnTo>
                  <a:lnTo>
                    <a:pt x="1467866" y="2747137"/>
                  </a:lnTo>
                  <a:lnTo>
                    <a:pt x="1459992" y="2743962"/>
                  </a:lnTo>
                  <a:lnTo>
                    <a:pt x="1455801" y="2755519"/>
                  </a:lnTo>
                  <a:lnTo>
                    <a:pt x="1461516" y="2757678"/>
                  </a:lnTo>
                  <a:lnTo>
                    <a:pt x="1465580" y="2760726"/>
                  </a:lnTo>
                  <a:lnTo>
                    <a:pt x="1467739" y="2764536"/>
                  </a:lnTo>
                  <a:lnTo>
                    <a:pt x="1469771" y="2768346"/>
                  </a:lnTo>
                  <a:lnTo>
                    <a:pt x="1470406" y="2772664"/>
                  </a:lnTo>
                  <a:lnTo>
                    <a:pt x="1467866" y="2783205"/>
                  </a:lnTo>
                  <a:lnTo>
                    <a:pt x="1464691" y="2787523"/>
                  </a:lnTo>
                  <a:lnTo>
                    <a:pt x="1459484" y="2790190"/>
                  </a:lnTo>
                  <a:lnTo>
                    <a:pt x="1454277" y="2792730"/>
                  </a:lnTo>
                  <a:lnTo>
                    <a:pt x="1446911" y="2792984"/>
                  </a:lnTo>
                  <a:lnTo>
                    <a:pt x="1437513" y="2790825"/>
                  </a:lnTo>
                  <a:lnTo>
                    <a:pt x="1428115" y="2788539"/>
                  </a:lnTo>
                  <a:lnTo>
                    <a:pt x="1421638" y="2785110"/>
                  </a:lnTo>
                  <a:lnTo>
                    <a:pt x="1418209" y="2780284"/>
                  </a:lnTo>
                  <a:lnTo>
                    <a:pt x="1414780" y="2775585"/>
                  </a:lnTo>
                  <a:lnTo>
                    <a:pt x="1428242" y="2751328"/>
                  </a:lnTo>
                  <a:lnTo>
                    <a:pt x="1433195" y="2751328"/>
                  </a:lnTo>
                  <a:lnTo>
                    <a:pt x="1434071" y="2740787"/>
                  </a:lnTo>
                  <a:lnTo>
                    <a:pt x="1434185" y="2739390"/>
                  </a:lnTo>
                  <a:lnTo>
                    <a:pt x="1434211" y="2739136"/>
                  </a:lnTo>
                  <a:lnTo>
                    <a:pt x="1426718" y="2738882"/>
                  </a:lnTo>
                  <a:lnTo>
                    <a:pt x="1420368" y="2740787"/>
                  </a:lnTo>
                  <a:lnTo>
                    <a:pt x="1415415" y="2744724"/>
                  </a:lnTo>
                  <a:lnTo>
                    <a:pt x="1410335" y="2748661"/>
                  </a:lnTo>
                  <a:lnTo>
                    <a:pt x="1406906" y="2754503"/>
                  </a:lnTo>
                  <a:lnTo>
                    <a:pt x="1403731" y="2768346"/>
                  </a:lnTo>
                  <a:lnTo>
                    <a:pt x="1403858" y="2774315"/>
                  </a:lnTo>
                  <a:lnTo>
                    <a:pt x="1434973" y="2803144"/>
                  </a:lnTo>
                  <a:lnTo>
                    <a:pt x="1443748" y="2804604"/>
                  </a:lnTo>
                  <a:lnTo>
                    <a:pt x="1451140" y="2804604"/>
                  </a:lnTo>
                  <a:lnTo>
                    <a:pt x="1458061" y="2803334"/>
                  </a:lnTo>
                  <a:lnTo>
                    <a:pt x="1464183" y="2800731"/>
                  </a:lnTo>
                  <a:lnTo>
                    <a:pt x="1469466" y="2796908"/>
                  </a:lnTo>
                  <a:lnTo>
                    <a:pt x="1472920" y="2792984"/>
                  </a:lnTo>
                  <a:lnTo>
                    <a:pt x="1473720" y="2792082"/>
                  </a:lnTo>
                  <a:lnTo>
                    <a:pt x="1476946" y="2786291"/>
                  </a:lnTo>
                  <a:lnTo>
                    <a:pt x="1479169" y="2779522"/>
                  </a:lnTo>
                  <a:lnTo>
                    <a:pt x="1480947" y="2771775"/>
                  </a:lnTo>
                  <a:close/>
                </a:path>
                <a:path w="2702559" h="3234690">
                  <a:moveTo>
                    <a:pt x="1507744" y="502158"/>
                  </a:moveTo>
                  <a:lnTo>
                    <a:pt x="1283208" y="459232"/>
                  </a:lnTo>
                  <a:lnTo>
                    <a:pt x="1277874" y="487299"/>
                  </a:lnTo>
                  <a:lnTo>
                    <a:pt x="1502283" y="530225"/>
                  </a:lnTo>
                  <a:lnTo>
                    <a:pt x="1507744" y="502158"/>
                  </a:lnTo>
                  <a:close/>
                </a:path>
                <a:path w="2702559" h="3234690">
                  <a:moveTo>
                    <a:pt x="1509141" y="2643505"/>
                  </a:moveTo>
                  <a:lnTo>
                    <a:pt x="1452499" y="2630297"/>
                  </a:lnTo>
                  <a:lnTo>
                    <a:pt x="1446022" y="2630805"/>
                  </a:lnTo>
                  <a:lnTo>
                    <a:pt x="1441323" y="2633599"/>
                  </a:lnTo>
                  <a:lnTo>
                    <a:pt x="1436497" y="2636520"/>
                  </a:lnTo>
                  <a:lnTo>
                    <a:pt x="1433322" y="2641473"/>
                  </a:lnTo>
                  <a:lnTo>
                    <a:pt x="1431671" y="2648458"/>
                  </a:lnTo>
                  <a:lnTo>
                    <a:pt x="1430921" y="2655087"/>
                  </a:lnTo>
                  <a:lnTo>
                    <a:pt x="1431899" y="2661412"/>
                  </a:lnTo>
                  <a:lnTo>
                    <a:pt x="1434579" y="2667470"/>
                  </a:lnTo>
                  <a:lnTo>
                    <a:pt x="1438910" y="2673223"/>
                  </a:lnTo>
                  <a:lnTo>
                    <a:pt x="1434719" y="2673731"/>
                  </a:lnTo>
                  <a:lnTo>
                    <a:pt x="1431163" y="2675382"/>
                  </a:lnTo>
                  <a:lnTo>
                    <a:pt x="1425194" y="2681097"/>
                  </a:lnTo>
                  <a:lnTo>
                    <a:pt x="1423162" y="2685161"/>
                  </a:lnTo>
                  <a:lnTo>
                    <a:pt x="1420749" y="2695067"/>
                  </a:lnTo>
                  <a:lnTo>
                    <a:pt x="1420876" y="2699512"/>
                  </a:lnTo>
                  <a:lnTo>
                    <a:pt x="1423416" y="2707894"/>
                  </a:lnTo>
                  <a:lnTo>
                    <a:pt x="1425448" y="2711450"/>
                  </a:lnTo>
                  <a:lnTo>
                    <a:pt x="1428496" y="2714498"/>
                  </a:lnTo>
                  <a:lnTo>
                    <a:pt x="1418463" y="2712212"/>
                  </a:lnTo>
                  <a:lnTo>
                    <a:pt x="1416050" y="2722880"/>
                  </a:lnTo>
                  <a:lnTo>
                    <a:pt x="1486789" y="2739390"/>
                  </a:lnTo>
                  <a:lnTo>
                    <a:pt x="1489583" y="2727452"/>
                  </a:lnTo>
                  <a:lnTo>
                    <a:pt x="1452880" y="2718816"/>
                  </a:lnTo>
                  <a:lnTo>
                    <a:pt x="1446403" y="2717419"/>
                  </a:lnTo>
                  <a:lnTo>
                    <a:pt x="1441704" y="2715514"/>
                  </a:lnTo>
                  <a:lnTo>
                    <a:pt x="1440116" y="2714498"/>
                  </a:lnTo>
                  <a:lnTo>
                    <a:pt x="1435354" y="2711450"/>
                  </a:lnTo>
                  <a:lnTo>
                    <a:pt x="1433322" y="2708656"/>
                  </a:lnTo>
                  <a:lnTo>
                    <a:pt x="1432179" y="2705481"/>
                  </a:lnTo>
                  <a:lnTo>
                    <a:pt x="1431036" y="2702179"/>
                  </a:lnTo>
                  <a:lnTo>
                    <a:pt x="1430909" y="2698877"/>
                  </a:lnTo>
                  <a:lnTo>
                    <a:pt x="1432687" y="2691003"/>
                  </a:lnTo>
                  <a:lnTo>
                    <a:pt x="1434846" y="2688082"/>
                  </a:lnTo>
                  <a:lnTo>
                    <a:pt x="1437894" y="2686812"/>
                  </a:lnTo>
                  <a:lnTo>
                    <a:pt x="1441069" y="2685415"/>
                  </a:lnTo>
                  <a:lnTo>
                    <a:pt x="1445260" y="2685415"/>
                  </a:lnTo>
                  <a:lnTo>
                    <a:pt x="1496568" y="2697353"/>
                  </a:lnTo>
                  <a:lnTo>
                    <a:pt x="1499362" y="2685415"/>
                  </a:lnTo>
                  <a:lnTo>
                    <a:pt x="1450975" y="2674112"/>
                  </a:lnTo>
                  <a:lnTo>
                    <a:pt x="1446022" y="2671191"/>
                  </a:lnTo>
                  <a:lnTo>
                    <a:pt x="1440942" y="2663063"/>
                  </a:lnTo>
                  <a:lnTo>
                    <a:pt x="1440307" y="2658491"/>
                  </a:lnTo>
                  <a:lnTo>
                    <a:pt x="1442085" y="2650871"/>
                  </a:lnTo>
                  <a:lnTo>
                    <a:pt x="1443228" y="2648585"/>
                  </a:lnTo>
                  <a:lnTo>
                    <a:pt x="1446784" y="2645029"/>
                  </a:lnTo>
                  <a:lnTo>
                    <a:pt x="1448816" y="2644013"/>
                  </a:lnTo>
                  <a:lnTo>
                    <a:pt x="1453388" y="2643505"/>
                  </a:lnTo>
                  <a:lnTo>
                    <a:pt x="1458125" y="2644013"/>
                  </a:lnTo>
                  <a:lnTo>
                    <a:pt x="1457477" y="2644013"/>
                  </a:lnTo>
                  <a:lnTo>
                    <a:pt x="1506347" y="2655443"/>
                  </a:lnTo>
                  <a:lnTo>
                    <a:pt x="1509014" y="2644013"/>
                  </a:lnTo>
                  <a:lnTo>
                    <a:pt x="1509141" y="2643505"/>
                  </a:lnTo>
                  <a:close/>
                </a:path>
                <a:path w="2702559" h="3234690">
                  <a:moveTo>
                    <a:pt x="1536446" y="2097278"/>
                  </a:moveTo>
                  <a:lnTo>
                    <a:pt x="1527302" y="2094611"/>
                  </a:lnTo>
                  <a:lnTo>
                    <a:pt x="1505712" y="2167636"/>
                  </a:lnTo>
                  <a:lnTo>
                    <a:pt x="1514856" y="2170303"/>
                  </a:lnTo>
                  <a:lnTo>
                    <a:pt x="1536446" y="2097278"/>
                  </a:lnTo>
                  <a:close/>
                </a:path>
                <a:path w="2702559" h="3234690">
                  <a:moveTo>
                    <a:pt x="1556258" y="2281936"/>
                  </a:moveTo>
                  <a:lnTo>
                    <a:pt x="1487030" y="2263952"/>
                  </a:lnTo>
                  <a:lnTo>
                    <a:pt x="1506728" y="2197735"/>
                  </a:lnTo>
                  <a:lnTo>
                    <a:pt x="1497584" y="2195068"/>
                  </a:lnTo>
                  <a:lnTo>
                    <a:pt x="1475994" y="2268093"/>
                  </a:lnTo>
                  <a:lnTo>
                    <a:pt x="1480794" y="2269528"/>
                  </a:lnTo>
                  <a:lnTo>
                    <a:pt x="1480185" y="2272030"/>
                  </a:lnTo>
                  <a:lnTo>
                    <a:pt x="1553845" y="2291207"/>
                  </a:lnTo>
                  <a:lnTo>
                    <a:pt x="1556258" y="2281936"/>
                  </a:lnTo>
                  <a:close/>
                </a:path>
                <a:path w="2702559" h="3234690">
                  <a:moveTo>
                    <a:pt x="1566291" y="1996821"/>
                  </a:moveTo>
                  <a:lnTo>
                    <a:pt x="1557147" y="1994154"/>
                  </a:lnTo>
                  <a:lnTo>
                    <a:pt x="1535430" y="2067179"/>
                  </a:lnTo>
                  <a:lnTo>
                    <a:pt x="1544574" y="2069846"/>
                  </a:lnTo>
                  <a:lnTo>
                    <a:pt x="1566291" y="1996821"/>
                  </a:lnTo>
                  <a:close/>
                </a:path>
                <a:path w="2702559" h="3234690">
                  <a:moveTo>
                    <a:pt x="1596009" y="1896364"/>
                  </a:moveTo>
                  <a:lnTo>
                    <a:pt x="1586865" y="1893697"/>
                  </a:lnTo>
                  <a:lnTo>
                    <a:pt x="1565275" y="1966722"/>
                  </a:lnTo>
                  <a:lnTo>
                    <a:pt x="1574419" y="1969389"/>
                  </a:lnTo>
                  <a:lnTo>
                    <a:pt x="1596009" y="1896364"/>
                  </a:lnTo>
                  <a:close/>
                </a:path>
                <a:path w="2702559" h="3234690">
                  <a:moveTo>
                    <a:pt x="1625854" y="1795907"/>
                  </a:moveTo>
                  <a:lnTo>
                    <a:pt x="1616710" y="1793252"/>
                  </a:lnTo>
                  <a:lnTo>
                    <a:pt x="1594993" y="1866265"/>
                  </a:lnTo>
                  <a:lnTo>
                    <a:pt x="1604137" y="1868932"/>
                  </a:lnTo>
                  <a:lnTo>
                    <a:pt x="1625854" y="1795907"/>
                  </a:lnTo>
                  <a:close/>
                </a:path>
                <a:path w="2702559" h="3234690">
                  <a:moveTo>
                    <a:pt x="1655572" y="1695450"/>
                  </a:moveTo>
                  <a:lnTo>
                    <a:pt x="1646428" y="1692783"/>
                  </a:lnTo>
                  <a:lnTo>
                    <a:pt x="1624838" y="1765808"/>
                  </a:lnTo>
                  <a:lnTo>
                    <a:pt x="1633982" y="1768487"/>
                  </a:lnTo>
                  <a:lnTo>
                    <a:pt x="1655572" y="1695450"/>
                  </a:lnTo>
                  <a:close/>
                </a:path>
                <a:path w="2702559" h="3234690">
                  <a:moveTo>
                    <a:pt x="1657731" y="2308225"/>
                  </a:moveTo>
                  <a:lnTo>
                    <a:pt x="1583944" y="2289048"/>
                  </a:lnTo>
                  <a:lnTo>
                    <a:pt x="1581531" y="2298319"/>
                  </a:lnTo>
                  <a:lnTo>
                    <a:pt x="1655318" y="2317496"/>
                  </a:lnTo>
                  <a:lnTo>
                    <a:pt x="1657731" y="2308225"/>
                  </a:lnTo>
                  <a:close/>
                </a:path>
                <a:path w="2702559" h="3234690">
                  <a:moveTo>
                    <a:pt x="1706245" y="1641983"/>
                  </a:moveTo>
                  <a:lnTo>
                    <a:pt x="1701927" y="1617599"/>
                  </a:lnTo>
                  <a:lnTo>
                    <a:pt x="1691386" y="1558036"/>
                  </a:lnTo>
                  <a:lnTo>
                    <a:pt x="1633093" y="1620266"/>
                  </a:lnTo>
                  <a:lnTo>
                    <a:pt x="1665147" y="1629791"/>
                  </a:lnTo>
                  <a:lnTo>
                    <a:pt x="1654556" y="1665351"/>
                  </a:lnTo>
                  <a:lnTo>
                    <a:pt x="1663700" y="1668018"/>
                  </a:lnTo>
                  <a:lnTo>
                    <a:pt x="1674190" y="1632470"/>
                  </a:lnTo>
                  <a:lnTo>
                    <a:pt x="1706245" y="1641983"/>
                  </a:lnTo>
                  <a:close/>
                </a:path>
                <a:path w="2702559" h="3234690">
                  <a:moveTo>
                    <a:pt x="1759077" y="2334514"/>
                  </a:moveTo>
                  <a:lnTo>
                    <a:pt x="1685290" y="2315464"/>
                  </a:lnTo>
                  <a:lnTo>
                    <a:pt x="1683004" y="2324608"/>
                  </a:lnTo>
                  <a:lnTo>
                    <a:pt x="1756664" y="2343785"/>
                  </a:lnTo>
                  <a:lnTo>
                    <a:pt x="1759077" y="2334514"/>
                  </a:lnTo>
                  <a:close/>
                </a:path>
                <a:path w="2702559" h="3234690">
                  <a:moveTo>
                    <a:pt x="1816481" y="561213"/>
                  </a:moveTo>
                  <a:lnTo>
                    <a:pt x="1591945" y="518287"/>
                  </a:lnTo>
                  <a:lnTo>
                    <a:pt x="1586484" y="546354"/>
                  </a:lnTo>
                  <a:lnTo>
                    <a:pt x="1811020" y="589280"/>
                  </a:lnTo>
                  <a:lnTo>
                    <a:pt x="1816481" y="561213"/>
                  </a:lnTo>
                  <a:close/>
                </a:path>
                <a:path w="2702559" h="3234690">
                  <a:moveTo>
                    <a:pt x="1860550" y="2360803"/>
                  </a:moveTo>
                  <a:lnTo>
                    <a:pt x="1786763" y="2341753"/>
                  </a:lnTo>
                  <a:lnTo>
                    <a:pt x="1784350" y="2350897"/>
                  </a:lnTo>
                  <a:lnTo>
                    <a:pt x="1858137" y="2370074"/>
                  </a:lnTo>
                  <a:lnTo>
                    <a:pt x="1860550" y="2360803"/>
                  </a:lnTo>
                  <a:close/>
                </a:path>
                <a:path w="2702559" h="3234690">
                  <a:moveTo>
                    <a:pt x="1961896" y="2387219"/>
                  </a:moveTo>
                  <a:lnTo>
                    <a:pt x="1888236" y="2368042"/>
                  </a:lnTo>
                  <a:lnTo>
                    <a:pt x="1885823" y="2377186"/>
                  </a:lnTo>
                  <a:lnTo>
                    <a:pt x="1959610" y="2396363"/>
                  </a:lnTo>
                  <a:lnTo>
                    <a:pt x="1961896" y="2387219"/>
                  </a:lnTo>
                  <a:close/>
                </a:path>
                <a:path w="2702559" h="3234690">
                  <a:moveTo>
                    <a:pt x="2063369" y="2413508"/>
                  </a:moveTo>
                  <a:lnTo>
                    <a:pt x="1989582" y="2394331"/>
                  </a:lnTo>
                  <a:lnTo>
                    <a:pt x="1987169" y="2403602"/>
                  </a:lnTo>
                  <a:lnTo>
                    <a:pt x="2060956" y="2422652"/>
                  </a:lnTo>
                  <a:lnTo>
                    <a:pt x="2063369" y="2413508"/>
                  </a:lnTo>
                  <a:close/>
                </a:path>
                <a:path w="2702559" h="3234690">
                  <a:moveTo>
                    <a:pt x="2086356" y="903478"/>
                  </a:moveTo>
                  <a:lnTo>
                    <a:pt x="2058670" y="896493"/>
                  </a:lnTo>
                  <a:lnTo>
                    <a:pt x="2006511" y="1104404"/>
                  </a:lnTo>
                  <a:lnTo>
                    <a:pt x="1978787" y="1097407"/>
                  </a:lnTo>
                  <a:lnTo>
                    <a:pt x="1999488" y="1191006"/>
                  </a:lnTo>
                  <a:lnTo>
                    <a:pt x="2056066" y="1125220"/>
                  </a:lnTo>
                  <a:lnTo>
                    <a:pt x="2061972" y="1118362"/>
                  </a:lnTo>
                  <a:lnTo>
                    <a:pt x="2034197" y="1111377"/>
                  </a:lnTo>
                  <a:lnTo>
                    <a:pt x="2086356" y="903478"/>
                  </a:lnTo>
                  <a:close/>
                </a:path>
                <a:path w="2702559" h="3234690">
                  <a:moveTo>
                    <a:pt x="2125091" y="620395"/>
                  </a:moveTo>
                  <a:lnTo>
                    <a:pt x="1900682" y="577342"/>
                  </a:lnTo>
                  <a:lnTo>
                    <a:pt x="1895221" y="605409"/>
                  </a:lnTo>
                  <a:lnTo>
                    <a:pt x="2119757" y="648462"/>
                  </a:lnTo>
                  <a:lnTo>
                    <a:pt x="2125091" y="620395"/>
                  </a:lnTo>
                  <a:close/>
                </a:path>
                <a:path w="2702559" h="3234690">
                  <a:moveTo>
                    <a:pt x="2162937" y="598678"/>
                  </a:moveTo>
                  <a:lnTo>
                    <a:pt x="2135124" y="591693"/>
                  </a:lnTo>
                  <a:lnTo>
                    <a:pt x="2079498" y="813435"/>
                  </a:lnTo>
                  <a:lnTo>
                    <a:pt x="2107311" y="820293"/>
                  </a:lnTo>
                  <a:lnTo>
                    <a:pt x="2162937" y="598678"/>
                  </a:lnTo>
                  <a:close/>
                </a:path>
                <a:path w="2702559" h="3234690">
                  <a:moveTo>
                    <a:pt x="2164842" y="2439797"/>
                  </a:moveTo>
                  <a:lnTo>
                    <a:pt x="2091055" y="2420620"/>
                  </a:lnTo>
                  <a:lnTo>
                    <a:pt x="2088642" y="2429891"/>
                  </a:lnTo>
                  <a:lnTo>
                    <a:pt x="2162429" y="2448941"/>
                  </a:lnTo>
                  <a:lnTo>
                    <a:pt x="2164842" y="2439797"/>
                  </a:lnTo>
                  <a:close/>
                </a:path>
                <a:path w="2702559" h="3234690">
                  <a:moveTo>
                    <a:pt x="2239391" y="293751"/>
                  </a:moveTo>
                  <a:lnTo>
                    <a:pt x="2211705" y="286766"/>
                  </a:lnTo>
                  <a:lnTo>
                    <a:pt x="2156079" y="508508"/>
                  </a:lnTo>
                  <a:lnTo>
                    <a:pt x="2183765" y="515493"/>
                  </a:lnTo>
                  <a:lnTo>
                    <a:pt x="2239391" y="293751"/>
                  </a:lnTo>
                  <a:close/>
                </a:path>
                <a:path w="2702559" h="3234690">
                  <a:moveTo>
                    <a:pt x="2266188" y="2466086"/>
                  </a:moveTo>
                  <a:lnTo>
                    <a:pt x="2192401" y="2446909"/>
                  </a:lnTo>
                  <a:lnTo>
                    <a:pt x="2189988" y="2456180"/>
                  </a:lnTo>
                  <a:lnTo>
                    <a:pt x="2263775" y="2475357"/>
                  </a:lnTo>
                  <a:lnTo>
                    <a:pt x="2266188" y="2466086"/>
                  </a:lnTo>
                  <a:close/>
                </a:path>
                <a:path w="2702559" h="3234690">
                  <a:moveTo>
                    <a:pt x="2319020" y="93599"/>
                  </a:moveTo>
                  <a:lnTo>
                    <a:pt x="2312886" y="65913"/>
                  </a:lnTo>
                  <a:lnTo>
                    <a:pt x="2298319" y="0"/>
                  </a:lnTo>
                  <a:lnTo>
                    <a:pt x="2235962" y="72771"/>
                  </a:lnTo>
                  <a:lnTo>
                    <a:pt x="2263610" y="79717"/>
                  </a:lnTo>
                  <a:lnTo>
                    <a:pt x="2232533" y="203581"/>
                  </a:lnTo>
                  <a:lnTo>
                    <a:pt x="2260219" y="210566"/>
                  </a:lnTo>
                  <a:lnTo>
                    <a:pt x="2291384" y="86677"/>
                  </a:lnTo>
                  <a:lnTo>
                    <a:pt x="2319020" y="93599"/>
                  </a:lnTo>
                  <a:close/>
                </a:path>
                <a:path w="2702559" h="3234690">
                  <a:moveTo>
                    <a:pt x="2367661" y="2492375"/>
                  </a:moveTo>
                  <a:lnTo>
                    <a:pt x="2293874" y="2473198"/>
                  </a:lnTo>
                  <a:lnTo>
                    <a:pt x="2291461" y="2482469"/>
                  </a:lnTo>
                  <a:lnTo>
                    <a:pt x="2365248" y="2501646"/>
                  </a:lnTo>
                  <a:lnTo>
                    <a:pt x="2367661" y="2492375"/>
                  </a:lnTo>
                  <a:close/>
                </a:path>
                <a:path w="2702559" h="3234690">
                  <a:moveTo>
                    <a:pt x="2433828" y="679450"/>
                  </a:moveTo>
                  <a:lnTo>
                    <a:pt x="2209292" y="636524"/>
                  </a:lnTo>
                  <a:lnTo>
                    <a:pt x="2203958" y="664591"/>
                  </a:lnTo>
                  <a:lnTo>
                    <a:pt x="2428494" y="707517"/>
                  </a:lnTo>
                  <a:lnTo>
                    <a:pt x="2433828" y="679450"/>
                  </a:lnTo>
                  <a:close/>
                </a:path>
                <a:path w="2702559" h="3234690">
                  <a:moveTo>
                    <a:pt x="2469007" y="2518664"/>
                  </a:moveTo>
                  <a:lnTo>
                    <a:pt x="2395220" y="2499614"/>
                  </a:lnTo>
                  <a:lnTo>
                    <a:pt x="2392934" y="2508758"/>
                  </a:lnTo>
                  <a:lnTo>
                    <a:pt x="2466594" y="2527935"/>
                  </a:lnTo>
                  <a:lnTo>
                    <a:pt x="2469007" y="2518664"/>
                  </a:lnTo>
                  <a:close/>
                </a:path>
                <a:path w="2702559" h="3234690">
                  <a:moveTo>
                    <a:pt x="2570480" y="2544953"/>
                  </a:moveTo>
                  <a:lnTo>
                    <a:pt x="2496693" y="2525903"/>
                  </a:lnTo>
                  <a:lnTo>
                    <a:pt x="2494280" y="2535047"/>
                  </a:lnTo>
                  <a:lnTo>
                    <a:pt x="2568067" y="2554224"/>
                  </a:lnTo>
                  <a:lnTo>
                    <a:pt x="2570480" y="2544953"/>
                  </a:lnTo>
                  <a:close/>
                </a:path>
                <a:path w="2702559" h="3234690">
                  <a:moveTo>
                    <a:pt x="2623566" y="730250"/>
                  </a:moveTo>
                  <a:lnTo>
                    <a:pt x="2547366" y="672084"/>
                  </a:lnTo>
                  <a:lnTo>
                    <a:pt x="2541981" y="700151"/>
                  </a:lnTo>
                  <a:lnTo>
                    <a:pt x="2518029" y="695579"/>
                  </a:lnTo>
                  <a:lnTo>
                    <a:pt x="2512695" y="723646"/>
                  </a:lnTo>
                  <a:lnTo>
                    <a:pt x="2536609" y="728218"/>
                  </a:lnTo>
                  <a:lnTo>
                    <a:pt x="2531237" y="756285"/>
                  </a:lnTo>
                  <a:lnTo>
                    <a:pt x="2621305" y="730885"/>
                  </a:lnTo>
                  <a:lnTo>
                    <a:pt x="2623566" y="730250"/>
                  </a:lnTo>
                  <a:close/>
                </a:path>
                <a:path w="2702559" h="3234690">
                  <a:moveTo>
                    <a:pt x="2702560" y="2584196"/>
                  </a:moveTo>
                  <a:lnTo>
                    <a:pt x="2689606" y="2572893"/>
                  </a:lnTo>
                  <a:lnTo>
                    <a:pt x="2638425" y="2528189"/>
                  </a:lnTo>
                  <a:lnTo>
                    <a:pt x="2630030" y="2560459"/>
                  </a:lnTo>
                  <a:lnTo>
                    <a:pt x="2598166" y="2552192"/>
                  </a:lnTo>
                  <a:lnTo>
                    <a:pt x="2595753" y="2561463"/>
                  </a:lnTo>
                  <a:lnTo>
                    <a:pt x="2627630" y="2569718"/>
                  </a:lnTo>
                  <a:lnTo>
                    <a:pt x="2619248" y="2601976"/>
                  </a:lnTo>
                  <a:lnTo>
                    <a:pt x="2702560" y="2584196"/>
                  </a:lnTo>
                  <a:close/>
                </a:path>
              </a:pathLst>
            </a:custGeom>
            <a:solidFill>
              <a:srgbClr val="FFFFFF"/>
            </a:solidFill>
          </p:spPr>
          <p:txBody>
            <a:bodyPr wrap="square" lIns="0" tIns="0" rIns="0" bIns="0" rtlCol="0"/>
            <a:lstStyle/>
            <a:p>
              <a:endParaRPr/>
            </a:p>
          </p:txBody>
        </p:sp>
      </p:grpSp>
      <p:sp>
        <p:nvSpPr>
          <p:cNvPr id="9" name="object 9"/>
          <p:cNvSpPr txBox="1"/>
          <p:nvPr/>
        </p:nvSpPr>
        <p:spPr>
          <a:xfrm>
            <a:off x="9832213" y="1975916"/>
            <a:ext cx="674370" cy="231140"/>
          </a:xfrm>
          <a:prstGeom prst="rect">
            <a:avLst/>
          </a:prstGeom>
          <a:solidFill>
            <a:srgbClr val="E7E6E6"/>
          </a:solidFill>
        </p:spPr>
        <p:txBody>
          <a:bodyPr vert="horz" wrap="square" lIns="0" tIns="43180" rIns="0" bIns="0" rtlCol="0">
            <a:spAutoFit/>
          </a:bodyPr>
          <a:lstStyle/>
          <a:p>
            <a:pPr marL="180975">
              <a:lnSpc>
                <a:spcPct val="100000"/>
              </a:lnSpc>
              <a:spcBef>
                <a:spcPts val="340"/>
              </a:spcBef>
            </a:pPr>
            <a:r>
              <a:rPr sz="900" dirty="0">
                <a:solidFill>
                  <a:srgbClr val="FF0000"/>
                </a:solidFill>
                <a:latin typeface="Arial"/>
                <a:cs typeface="Arial"/>
              </a:rPr>
              <a:t>15</a:t>
            </a:r>
            <a:r>
              <a:rPr sz="900" spc="-10" dirty="0">
                <a:solidFill>
                  <a:srgbClr val="FF0000"/>
                </a:solidFill>
                <a:latin typeface="Arial"/>
                <a:cs typeface="Arial"/>
              </a:rPr>
              <a:t> </a:t>
            </a:r>
            <a:r>
              <a:rPr sz="900" spc="-25" dirty="0">
                <a:solidFill>
                  <a:srgbClr val="FF0000"/>
                </a:solidFill>
                <a:latin typeface="Arial"/>
                <a:cs typeface="Arial"/>
              </a:rPr>
              <a:t>cm</a:t>
            </a:r>
            <a:endParaRPr sz="900">
              <a:latin typeface="Arial"/>
              <a:cs typeface="Arial"/>
            </a:endParaRPr>
          </a:p>
        </p:txBody>
      </p:sp>
      <p:sp>
        <p:nvSpPr>
          <p:cNvPr id="10" name="object 10"/>
          <p:cNvSpPr/>
          <p:nvPr/>
        </p:nvSpPr>
        <p:spPr>
          <a:xfrm>
            <a:off x="8416035" y="2698623"/>
            <a:ext cx="135255" cy="502284"/>
          </a:xfrm>
          <a:custGeom>
            <a:avLst/>
            <a:gdLst/>
            <a:ahLst/>
            <a:cxnLst/>
            <a:rect l="l" t="t" r="r" b="b"/>
            <a:pathLst>
              <a:path w="135254" h="502285">
                <a:moveTo>
                  <a:pt x="92610" y="427453"/>
                </a:moveTo>
                <a:lnTo>
                  <a:pt x="59690" y="433069"/>
                </a:lnTo>
                <a:lnTo>
                  <a:pt x="109982" y="501776"/>
                </a:lnTo>
                <a:lnTo>
                  <a:pt x="128864" y="439927"/>
                </a:lnTo>
                <a:lnTo>
                  <a:pt x="94742" y="439927"/>
                </a:lnTo>
                <a:lnTo>
                  <a:pt x="92610" y="427453"/>
                </a:lnTo>
                <a:close/>
              </a:path>
              <a:path w="135254" h="502285">
                <a:moveTo>
                  <a:pt x="101895" y="425869"/>
                </a:moveTo>
                <a:lnTo>
                  <a:pt x="92610" y="427453"/>
                </a:lnTo>
                <a:lnTo>
                  <a:pt x="94742" y="439927"/>
                </a:lnTo>
                <a:lnTo>
                  <a:pt x="104013" y="438403"/>
                </a:lnTo>
                <a:lnTo>
                  <a:pt x="101895" y="425869"/>
                </a:lnTo>
                <a:close/>
              </a:path>
              <a:path w="135254" h="502285">
                <a:moveTo>
                  <a:pt x="134874" y="420242"/>
                </a:moveTo>
                <a:lnTo>
                  <a:pt x="101895" y="425869"/>
                </a:lnTo>
                <a:lnTo>
                  <a:pt x="104013" y="438403"/>
                </a:lnTo>
                <a:lnTo>
                  <a:pt x="94742" y="439927"/>
                </a:lnTo>
                <a:lnTo>
                  <a:pt x="128864" y="439927"/>
                </a:lnTo>
                <a:lnTo>
                  <a:pt x="134874" y="420242"/>
                </a:lnTo>
                <a:close/>
              </a:path>
              <a:path w="135254" h="502285">
                <a:moveTo>
                  <a:pt x="91313" y="363219"/>
                </a:moveTo>
                <a:lnTo>
                  <a:pt x="81915" y="364871"/>
                </a:lnTo>
                <a:lnTo>
                  <a:pt x="92610" y="427453"/>
                </a:lnTo>
                <a:lnTo>
                  <a:pt x="101895" y="425869"/>
                </a:lnTo>
                <a:lnTo>
                  <a:pt x="91313" y="363219"/>
                </a:lnTo>
                <a:close/>
              </a:path>
              <a:path w="135254" h="502285">
                <a:moveTo>
                  <a:pt x="73787" y="259968"/>
                </a:moveTo>
                <a:lnTo>
                  <a:pt x="64389" y="261492"/>
                </a:lnTo>
                <a:lnTo>
                  <a:pt x="77089" y="336676"/>
                </a:lnTo>
                <a:lnTo>
                  <a:pt x="86487" y="335025"/>
                </a:lnTo>
                <a:lnTo>
                  <a:pt x="73787" y="259968"/>
                </a:lnTo>
                <a:close/>
              </a:path>
              <a:path w="135254" h="502285">
                <a:moveTo>
                  <a:pt x="56134" y="156717"/>
                </a:moveTo>
                <a:lnTo>
                  <a:pt x="46863" y="158241"/>
                </a:lnTo>
                <a:lnTo>
                  <a:pt x="59563" y="233425"/>
                </a:lnTo>
                <a:lnTo>
                  <a:pt x="68961" y="231775"/>
                </a:lnTo>
                <a:lnTo>
                  <a:pt x="56134" y="156717"/>
                </a:lnTo>
                <a:close/>
              </a:path>
              <a:path w="135254" h="502285">
                <a:moveTo>
                  <a:pt x="42256" y="74383"/>
                </a:moveTo>
                <a:lnTo>
                  <a:pt x="32852" y="75975"/>
                </a:lnTo>
                <a:lnTo>
                  <a:pt x="42037" y="130048"/>
                </a:lnTo>
                <a:lnTo>
                  <a:pt x="51435" y="128524"/>
                </a:lnTo>
                <a:lnTo>
                  <a:pt x="42256" y="74383"/>
                </a:lnTo>
                <a:close/>
              </a:path>
              <a:path w="135254" h="502285">
                <a:moveTo>
                  <a:pt x="24765" y="0"/>
                </a:moveTo>
                <a:lnTo>
                  <a:pt x="0" y="81534"/>
                </a:lnTo>
                <a:lnTo>
                  <a:pt x="32852" y="75975"/>
                </a:lnTo>
                <a:lnTo>
                  <a:pt x="30734" y="63500"/>
                </a:lnTo>
                <a:lnTo>
                  <a:pt x="40132" y="61849"/>
                </a:lnTo>
                <a:lnTo>
                  <a:pt x="69953" y="61849"/>
                </a:lnTo>
                <a:lnTo>
                  <a:pt x="24765" y="0"/>
                </a:lnTo>
                <a:close/>
              </a:path>
              <a:path w="135254" h="502285">
                <a:moveTo>
                  <a:pt x="40132" y="61849"/>
                </a:moveTo>
                <a:lnTo>
                  <a:pt x="30734" y="63500"/>
                </a:lnTo>
                <a:lnTo>
                  <a:pt x="32852" y="75975"/>
                </a:lnTo>
                <a:lnTo>
                  <a:pt x="42256" y="74383"/>
                </a:lnTo>
                <a:lnTo>
                  <a:pt x="40132" y="61849"/>
                </a:lnTo>
                <a:close/>
              </a:path>
              <a:path w="135254" h="502285">
                <a:moveTo>
                  <a:pt x="69953" y="61849"/>
                </a:moveTo>
                <a:lnTo>
                  <a:pt x="40132" y="61849"/>
                </a:lnTo>
                <a:lnTo>
                  <a:pt x="42256" y="74383"/>
                </a:lnTo>
                <a:lnTo>
                  <a:pt x="75057" y="68834"/>
                </a:lnTo>
                <a:lnTo>
                  <a:pt x="69953" y="61849"/>
                </a:lnTo>
                <a:close/>
              </a:path>
            </a:pathLst>
          </a:custGeom>
          <a:solidFill>
            <a:srgbClr val="FFFFFF"/>
          </a:solidFill>
        </p:spPr>
        <p:txBody>
          <a:bodyPr wrap="square" lIns="0" tIns="0" rIns="0" bIns="0" rtlCol="0"/>
          <a:lstStyle/>
          <a:p>
            <a:endParaRPr/>
          </a:p>
        </p:txBody>
      </p:sp>
      <p:sp>
        <p:nvSpPr>
          <p:cNvPr id="11" name="object 11"/>
          <p:cNvSpPr txBox="1"/>
          <p:nvPr/>
        </p:nvSpPr>
        <p:spPr>
          <a:xfrm>
            <a:off x="7672705" y="2718739"/>
            <a:ext cx="674370" cy="231140"/>
          </a:xfrm>
          <a:prstGeom prst="rect">
            <a:avLst/>
          </a:prstGeom>
          <a:solidFill>
            <a:srgbClr val="E7E6E6"/>
          </a:solidFill>
        </p:spPr>
        <p:txBody>
          <a:bodyPr vert="horz" wrap="square" lIns="0" tIns="43180" rIns="0" bIns="0" rtlCol="0">
            <a:spAutoFit/>
          </a:bodyPr>
          <a:lstStyle/>
          <a:p>
            <a:pPr marL="213360">
              <a:lnSpc>
                <a:spcPct val="100000"/>
              </a:lnSpc>
              <a:spcBef>
                <a:spcPts val="340"/>
              </a:spcBef>
            </a:pPr>
            <a:r>
              <a:rPr sz="900" dirty="0">
                <a:solidFill>
                  <a:srgbClr val="FF0000"/>
                </a:solidFill>
                <a:latin typeface="Arial"/>
                <a:cs typeface="Arial"/>
              </a:rPr>
              <a:t>5</a:t>
            </a:r>
            <a:r>
              <a:rPr sz="900" spc="-10" dirty="0">
                <a:solidFill>
                  <a:srgbClr val="FF0000"/>
                </a:solidFill>
                <a:latin typeface="Arial"/>
                <a:cs typeface="Arial"/>
              </a:rPr>
              <a:t> </a:t>
            </a:r>
            <a:r>
              <a:rPr sz="900" spc="-25" dirty="0">
                <a:solidFill>
                  <a:srgbClr val="FF0000"/>
                </a:solidFill>
                <a:latin typeface="Arial"/>
                <a:cs typeface="Arial"/>
              </a:rPr>
              <a:t>cm</a:t>
            </a:r>
            <a:endParaRPr sz="900">
              <a:latin typeface="Arial"/>
              <a:cs typeface="Arial"/>
            </a:endParaRPr>
          </a:p>
        </p:txBody>
      </p:sp>
      <p:sp>
        <p:nvSpPr>
          <p:cNvPr id="13" name="object 13"/>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14" name="object 14"/>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16" name="object 16"/>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16</a:t>
            </a:fld>
            <a:endParaRPr spc="-25" dirty="0"/>
          </a:p>
        </p:txBody>
      </p:sp>
      <p:sp>
        <p:nvSpPr>
          <p:cNvPr id="12" name="object 12"/>
          <p:cNvSpPr txBox="1"/>
          <p:nvPr/>
        </p:nvSpPr>
        <p:spPr>
          <a:xfrm>
            <a:off x="8930513" y="2164892"/>
            <a:ext cx="674370" cy="231140"/>
          </a:xfrm>
          <a:prstGeom prst="rect">
            <a:avLst/>
          </a:prstGeom>
          <a:solidFill>
            <a:srgbClr val="E7E6E6"/>
          </a:solidFill>
        </p:spPr>
        <p:txBody>
          <a:bodyPr vert="horz" wrap="square" lIns="0" tIns="43180" rIns="0" bIns="0" rtlCol="0">
            <a:spAutoFit/>
          </a:bodyPr>
          <a:lstStyle/>
          <a:p>
            <a:pPr marL="180975">
              <a:lnSpc>
                <a:spcPct val="100000"/>
              </a:lnSpc>
              <a:spcBef>
                <a:spcPts val="340"/>
              </a:spcBef>
            </a:pPr>
            <a:r>
              <a:rPr sz="900" dirty="0">
                <a:solidFill>
                  <a:srgbClr val="FF0000"/>
                </a:solidFill>
                <a:latin typeface="Arial"/>
                <a:cs typeface="Arial"/>
              </a:rPr>
              <a:t>15</a:t>
            </a:r>
            <a:r>
              <a:rPr sz="900" spc="-10" dirty="0">
                <a:solidFill>
                  <a:srgbClr val="FF0000"/>
                </a:solidFill>
                <a:latin typeface="Arial"/>
                <a:cs typeface="Arial"/>
              </a:rPr>
              <a:t> </a:t>
            </a:r>
            <a:r>
              <a:rPr sz="900" spc="-25" dirty="0">
                <a:solidFill>
                  <a:srgbClr val="FF0000"/>
                </a:solidFill>
                <a:latin typeface="Arial"/>
                <a:cs typeface="Arial"/>
              </a:rPr>
              <a:t>cm</a:t>
            </a:r>
            <a:endParaRPr sz="9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6.3</a:t>
            </a:r>
            <a:r>
              <a:rPr spc="-105" dirty="0">
                <a:solidFill>
                  <a:srgbClr val="1F3863"/>
                </a:solidFill>
              </a:rPr>
              <a:t> </a:t>
            </a:r>
            <a:r>
              <a:rPr lang="es-MX" spc="150" dirty="0">
                <a:solidFill>
                  <a:srgbClr val="1F3863"/>
                </a:solidFill>
              </a:rPr>
              <a:t>Construcción de la base o zapata 2</a:t>
            </a:r>
            <a:endParaRPr spc="70" dirty="0">
              <a:solidFill>
                <a:srgbClr val="1F3863"/>
              </a:solidFill>
            </a:endParaRPr>
          </a:p>
        </p:txBody>
      </p:sp>
      <p:sp>
        <p:nvSpPr>
          <p:cNvPr id="3" name="object 3"/>
          <p:cNvSpPr txBox="1"/>
          <p:nvPr/>
        </p:nvSpPr>
        <p:spPr>
          <a:xfrm>
            <a:off x="627380" y="990600"/>
            <a:ext cx="5683250" cy="5281639"/>
          </a:xfrm>
          <a:prstGeom prst="rect">
            <a:avLst/>
          </a:prstGeom>
        </p:spPr>
        <p:txBody>
          <a:bodyPr vert="horz" wrap="square" lIns="0" tIns="60960" rIns="0" bIns="0" rtlCol="0">
            <a:spAutoFit/>
          </a:bodyPr>
          <a:lstStyle/>
          <a:p>
            <a:pPr marL="378460" marR="660400" indent="-365760">
              <a:lnSpc>
                <a:spcPts val="3020"/>
              </a:lnSpc>
              <a:spcBef>
                <a:spcPts val="480"/>
              </a:spcBef>
              <a:buSzPct val="83928"/>
              <a:buChar char="●"/>
              <a:tabLst>
                <a:tab pos="378460" algn="l"/>
              </a:tabLst>
            </a:pPr>
            <a:r>
              <a:rPr lang="es-MX" sz="2000" dirty="0">
                <a:latin typeface="Arial"/>
                <a:cs typeface="Arial"/>
              </a:rPr>
              <a:t>Corte un trozo de foam </a:t>
            </a:r>
            <a:r>
              <a:rPr lang="es-MX" sz="2000" dirty="0" err="1">
                <a:latin typeface="Arial"/>
                <a:cs typeface="Arial"/>
              </a:rPr>
              <a:t>board</a:t>
            </a:r>
            <a:r>
              <a:rPr lang="es-MX" sz="2000" dirty="0">
                <a:latin typeface="Arial"/>
                <a:cs typeface="Arial"/>
              </a:rPr>
              <a:t> (puede ser triplay o mdf )de cualquier color de 5 cm x 61 cm.</a:t>
            </a:r>
          </a:p>
          <a:p>
            <a:pPr marL="378460" marR="660400" indent="-365760">
              <a:lnSpc>
                <a:spcPts val="3020"/>
              </a:lnSpc>
              <a:spcBef>
                <a:spcPts val="480"/>
              </a:spcBef>
              <a:buSzPct val="83928"/>
              <a:buChar char="●"/>
              <a:tabLst>
                <a:tab pos="378460" algn="l"/>
              </a:tabLst>
            </a:pPr>
            <a:r>
              <a:rPr lang="es-MX" sz="2000" dirty="0">
                <a:latin typeface="Arial"/>
                <a:cs typeface="Arial"/>
              </a:rPr>
              <a:t>Marque el cartón (corte solo la primera capa de papel y cartón pluma) a los 15, 30, 45 y 60 cm.</a:t>
            </a:r>
          </a:p>
          <a:p>
            <a:pPr marL="378460" marR="660400" indent="-365760">
              <a:lnSpc>
                <a:spcPts val="3020"/>
              </a:lnSpc>
              <a:spcBef>
                <a:spcPts val="480"/>
              </a:spcBef>
              <a:buSzPct val="83928"/>
              <a:buChar char="●"/>
              <a:tabLst>
                <a:tab pos="378460" algn="l"/>
              </a:tabLst>
            </a:pPr>
            <a:r>
              <a:rPr lang="es-MX" sz="2000" dirty="0">
                <a:latin typeface="Arial"/>
                <a:cs typeface="Arial"/>
              </a:rPr>
              <a:t>A los 60 cm, retire con cuidado el cartón pluma de la capa inferior de papel para crear una pestaña de 1 cm.</a:t>
            </a:r>
          </a:p>
          <a:p>
            <a:pPr marL="378460" marR="660400" indent="-365760">
              <a:lnSpc>
                <a:spcPts val="3020"/>
              </a:lnSpc>
              <a:spcBef>
                <a:spcPts val="480"/>
              </a:spcBef>
              <a:buSzPct val="83928"/>
              <a:buChar char="●"/>
              <a:tabLst>
                <a:tab pos="378460" algn="l"/>
              </a:tabLst>
            </a:pPr>
            <a:r>
              <a:rPr lang="es-MX" sz="2000" dirty="0">
                <a:latin typeface="Arial"/>
                <a:cs typeface="Arial"/>
              </a:rPr>
              <a:t>Doble por las líneas marcadas.</a:t>
            </a:r>
          </a:p>
          <a:p>
            <a:pPr marL="378460" marR="660400" indent="-365760">
              <a:lnSpc>
                <a:spcPts val="3020"/>
              </a:lnSpc>
              <a:spcBef>
                <a:spcPts val="480"/>
              </a:spcBef>
              <a:buSzPct val="83928"/>
              <a:buChar char="●"/>
              <a:tabLst>
                <a:tab pos="378460" algn="l"/>
              </a:tabLst>
            </a:pPr>
            <a:r>
              <a:rPr lang="es-MX" sz="2000" dirty="0">
                <a:latin typeface="Arial"/>
                <a:cs typeface="Arial"/>
              </a:rPr>
              <a:t>Pegue la pestaña con cinta adhesiva al interior del extremo opuesto del pie de página para crear un recuadro.</a:t>
            </a:r>
            <a:endParaRPr sz="2000" dirty="0">
              <a:latin typeface="Arial"/>
              <a:cs typeface="Arial"/>
            </a:endParaRPr>
          </a:p>
        </p:txBody>
      </p:sp>
      <p:pic>
        <p:nvPicPr>
          <p:cNvPr id="4" name="object 4"/>
          <p:cNvPicPr/>
          <p:nvPr/>
        </p:nvPicPr>
        <p:blipFill>
          <a:blip r:embed="rId2" cstate="print"/>
          <a:stretch>
            <a:fillRect/>
          </a:stretch>
        </p:blipFill>
        <p:spPr>
          <a:xfrm>
            <a:off x="6555867" y="1434972"/>
            <a:ext cx="5057013" cy="1390014"/>
          </a:xfrm>
          <a:prstGeom prst="rect">
            <a:avLst/>
          </a:prstGeom>
        </p:spPr>
      </p:pic>
      <p:sp>
        <p:nvSpPr>
          <p:cNvPr id="5" name="object 5"/>
          <p:cNvSpPr txBox="1"/>
          <p:nvPr/>
        </p:nvSpPr>
        <p:spPr>
          <a:xfrm>
            <a:off x="6711442" y="1497888"/>
            <a:ext cx="1522095" cy="231140"/>
          </a:xfrm>
          <a:prstGeom prst="rect">
            <a:avLst/>
          </a:prstGeom>
          <a:solidFill>
            <a:srgbClr val="E7E6E6"/>
          </a:solidFill>
        </p:spPr>
        <p:txBody>
          <a:bodyPr vert="horz" wrap="square" lIns="0" tIns="42545" rIns="0" bIns="0" rtlCol="0">
            <a:spAutoFit/>
          </a:bodyPr>
          <a:lstStyle/>
          <a:p>
            <a:pPr marL="452120">
              <a:lnSpc>
                <a:spcPct val="100000"/>
              </a:lnSpc>
              <a:spcBef>
                <a:spcPts val="335"/>
              </a:spcBef>
            </a:pPr>
            <a:r>
              <a:rPr sz="900" dirty="0">
                <a:solidFill>
                  <a:srgbClr val="FF0000"/>
                </a:solidFill>
                <a:latin typeface="Arial"/>
                <a:cs typeface="Arial"/>
              </a:rPr>
              <a:t>5cm</a:t>
            </a:r>
            <a:r>
              <a:rPr sz="900" spc="-30" dirty="0">
                <a:solidFill>
                  <a:srgbClr val="FF0000"/>
                </a:solidFill>
                <a:latin typeface="Arial"/>
                <a:cs typeface="Arial"/>
              </a:rPr>
              <a:t> </a:t>
            </a:r>
            <a:r>
              <a:rPr sz="900" dirty="0">
                <a:solidFill>
                  <a:srgbClr val="FF0000"/>
                </a:solidFill>
                <a:latin typeface="Arial"/>
                <a:cs typeface="Arial"/>
              </a:rPr>
              <a:t>x</a:t>
            </a:r>
            <a:r>
              <a:rPr sz="900" spc="10" dirty="0">
                <a:solidFill>
                  <a:srgbClr val="FF0000"/>
                </a:solidFill>
                <a:latin typeface="Arial"/>
                <a:cs typeface="Arial"/>
              </a:rPr>
              <a:t> </a:t>
            </a:r>
            <a:r>
              <a:rPr sz="900" spc="-20" dirty="0">
                <a:solidFill>
                  <a:srgbClr val="FF0000"/>
                </a:solidFill>
                <a:latin typeface="Arial"/>
                <a:cs typeface="Arial"/>
              </a:rPr>
              <a:t>61cm</a:t>
            </a:r>
            <a:endParaRPr sz="900">
              <a:latin typeface="Arial"/>
              <a:cs typeface="Arial"/>
            </a:endParaRPr>
          </a:p>
        </p:txBody>
      </p:sp>
      <p:sp>
        <p:nvSpPr>
          <p:cNvPr id="6" name="object 6"/>
          <p:cNvSpPr/>
          <p:nvPr/>
        </p:nvSpPr>
        <p:spPr>
          <a:xfrm>
            <a:off x="7780781" y="2103501"/>
            <a:ext cx="3496945" cy="408305"/>
          </a:xfrm>
          <a:custGeom>
            <a:avLst/>
            <a:gdLst/>
            <a:ahLst/>
            <a:cxnLst/>
            <a:rect l="l" t="t" r="r" b="b"/>
            <a:pathLst>
              <a:path w="3496945" h="408305">
                <a:moveTo>
                  <a:pt x="2304415" y="30099"/>
                </a:moveTo>
                <a:lnTo>
                  <a:pt x="2304415" y="407924"/>
                </a:lnTo>
              </a:path>
              <a:path w="3496945" h="408305">
                <a:moveTo>
                  <a:pt x="1148842" y="23368"/>
                </a:moveTo>
                <a:lnTo>
                  <a:pt x="1148842" y="401320"/>
                </a:lnTo>
              </a:path>
              <a:path w="3496945" h="408305">
                <a:moveTo>
                  <a:pt x="0" y="0"/>
                </a:moveTo>
                <a:lnTo>
                  <a:pt x="0" y="377825"/>
                </a:lnTo>
              </a:path>
              <a:path w="3496945" h="408305">
                <a:moveTo>
                  <a:pt x="3496818" y="23368"/>
                </a:moveTo>
                <a:lnTo>
                  <a:pt x="3496818" y="401320"/>
                </a:lnTo>
              </a:path>
            </a:pathLst>
          </a:custGeom>
          <a:ln w="6350">
            <a:solidFill>
              <a:srgbClr val="5B9BD4"/>
            </a:solidFill>
          </a:ln>
        </p:spPr>
        <p:txBody>
          <a:bodyPr wrap="square" lIns="0" tIns="0" rIns="0" bIns="0" rtlCol="0"/>
          <a:lstStyle/>
          <a:p>
            <a:endParaRPr/>
          </a:p>
        </p:txBody>
      </p:sp>
      <p:sp>
        <p:nvSpPr>
          <p:cNvPr id="7" name="object 7"/>
          <p:cNvSpPr txBox="1"/>
          <p:nvPr/>
        </p:nvSpPr>
        <p:spPr>
          <a:xfrm>
            <a:off x="8397113" y="2569895"/>
            <a:ext cx="2005964" cy="231140"/>
          </a:xfrm>
          <a:prstGeom prst="rect">
            <a:avLst/>
          </a:prstGeom>
          <a:solidFill>
            <a:srgbClr val="E7E6E6"/>
          </a:solidFill>
        </p:spPr>
        <p:txBody>
          <a:bodyPr vert="horz" wrap="square" lIns="0" tIns="43180" rIns="0" bIns="0" rtlCol="0">
            <a:spAutoFit/>
          </a:bodyPr>
          <a:lstStyle/>
          <a:p>
            <a:pPr marL="310515">
              <a:lnSpc>
                <a:spcPct val="100000"/>
              </a:lnSpc>
              <a:spcBef>
                <a:spcPts val="340"/>
              </a:spcBef>
            </a:pPr>
            <a:r>
              <a:rPr sz="900" dirty="0">
                <a:solidFill>
                  <a:srgbClr val="FF0000"/>
                </a:solidFill>
                <a:latin typeface="Arial"/>
                <a:cs typeface="Arial"/>
              </a:rPr>
              <a:t>Score</a:t>
            </a:r>
            <a:r>
              <a:rPr sz="900" spc="-25" dirty="0">
                <a:solidFill>
                  <a:srgbClr val="FF0000"/>
                </a:solidFill>
                <a:latin typeface="Arial"/>
                <a:cs typeface="Arial"/>
              </a:rPr>
              <a:t> </a:t>
            </a:r>
            <a:r>
              <a:rPr sz="900" dirty="0">
                <a:solidFill>
                  <a:srgbClr val="FF0000"/>
                </a:solidFill>
                <a:latin typeface="Arial"/>
                <a:cs typeface="Arial"/>
              </a:rPr>
              <a:t>at</a:t>
            </a:r>
            <a:r>
              <a:rPr sz="900" spc="-10" dirty="0">
                <a:solidFill>
                  <a:srgbClr val="FF0000"/>
                </a:solidFill>
                <a:latin typeface="Arial"/>
                <a:cs typeface="Arial"/>
              </a:rPr>
              <a:t> </a:t>
            </a:r>
            <a:r>
              <a:rPr sz="900" dirty="0">
                <a:solidFill>
                  <a:srgbClr val="FF0000"/>
                </a:solidFill>
                <a:latin typeface="Arial"/>
                <a:cs typeface="Arial"/>
              </a:rPr>
              <a:t>15,</a:t>
            </a:r>
            <a:r>
              <a:rPr sz="900" spc="-10" dirty="0">
                <a:solidFill>
                  <a:srgbClr val="FF0000"/>
                </a:solidFill>
                <a:latin typeface="Arial"/>
                <a:cs typeface="Arial"/>
              </a:rPr>
              <a:t> </a:t>
            </a:r>
            <a:r>
              <a:rPr sz="900" dirty="0">
                <a:solidFill>
                  <a:srgbClr val="FF0000"/>
                </a:solidFill>
                <a:latin typeface="Arial"/>
                <a:cs typeface="Arial"/>
              </a:rPr>
              <a:t>30,</a:t>
            </a:r>
            <a:r>
              <a:rPr sz="900" spc="-10" dirty="0">
                <a:solidFill>
                  <a:srgbClr val="FF0000"/>
                </a:solidFill>
                <a:latin typeface="Arial"/>
                <a:cs typeface="Arial"/>
              </a:rPr>
              <a:t> </a:t>
            </a:r>
            <a:r>
              <a:rPr sz="900" dirty="0">
                <a:solidFill>
                  <a:srgbClr val="FF0000"/>
                </a:solidFill>
                <a:latin typeface="Arial"/>
                <a:cs typeface="Arial"/>
              </a:rPr>
              <a:t>45</a:t>
            </a:r>
            <a:r>
              <a:rPr sz="900" spc="-10" dirty="0">
                <a:solidFill>
                  <a:srgbClr val="FF0000"/>
                </a:solidFill>
                <a:latin typeface="Arial"/>
                <a:cs typeface="Arial"/>
              </a:rPr>
              <a:t> </a:t>
            </a:r>
            <a:r>
              <a:rPr sz="900" dirty="0">
                <a:solidFill>
                  <a:srgbClr val="FF0000"/>
                </a:solidFill>
                <a:latin typeface="Arial"/>
                <a:cs typeface="Arial"/>
              </a:rPr>
              <a:t>&amp; </a:t>
            </a:r>
            <a:r>
              <a:rPr sz="900" spc="-20" dirty="0">
                <a:solidFill>
                  <a:srgbClr val="FF0000"/>
                </a:solidFill>
                <a:latin typeface="Arial"/>
                <a:cs typeface="Arial"/>
              </a:rPr>
              <a:t>60cm</a:t>
            </a:r>
            <a:endParaRPr sz="900">
              <a:latin typeface="Arial"/>
              <a:cs typeface="Arial"/>
            </a:endParaRPr>
          </a:p>
        </p:txBody>
      </p:sp>
      <p:pic>
        <p:nvPicPr>
          <p:cNvPr id="8" name="object 8"/>
          <p:cNvPicPr/>
          <p:nvPr/>
        </p:nvPicPr>
        <p:blipFill>
          <a:blip r:embed="rId3" cstate="print"/>
          <a:stretch>
            <a:fillRect/>
          </a:stretch>
        </p:blipFill>
        <p:spPr>
          <a:xfrm>
            <a:off x="6355841" y="3072257"/>
            <a:ext cx="2918460" cy="2008251"/>
          </a:xfrm>
          <a:prstGeom prst="rect">
            <a:avLst/>
          </a:prstGeom>
        </p:spPr>
      </p:pic>
      <p:pic>
        <p:nvPicPr>
          <p:cNvPr id="9" name="object 9"/>
          <p:cNvPicPr/>
          <p:nvPr/>
        </p:nvPicPr>
        <p:blipFill>
          <a:blip r:embed="rId4" cstate="print"/>
          <a:stretch>
            <a:fillRect/>
          </a:stretch>
        </p:blipFill>
        <p:spPr>
          <a:xfrm>
            <a:off x="9500743" y="3347339"/>
            <a:ext cx="2010536" cy="2393848"/>
          </a:xfrm>
          <a:prstGeom prst="rect">
            <a:avLst/>
          </a:prstGeom>
        </p:spPr>
      </p:pic>
      <p:sp>
        <p:nvSpPr>
          <p:cNvPr id="10" name="object 10"/>
          <p:cNvSpPr txBox="1"/>
          <p:nvPr/>
        </p:nvSpPr>
        <p:spPr>
          <a:xfrm>
            <a:off x="6538721" y="3803192"/>
            <a:ext cx="1950720" cy="231140"/>
          </a:xfrm>
          <a:prstGeom prst="rect">
            <a:avLst/>
          </a:prstGeom>
          <a:solidFill>
            <a:srgbClr val="E7E6E6"/>
          </a:solidFill>
        </p:spPr>
        <p:txBody>
          <a:bodyPr vert="horz" wrap="square" lIns="0" tIns="43180" rIns="0" bIns="0" rtlCol="0">
            <a:spAutoFit/>
          </a:bodyPr>
          <a:lstStyle/>
          <a:p>
            <a:pPr marL="162560">
              <a:lnSpc>
                <a:spcPct val="100000"/>
              </a:lnSpc>
              <a:spcBef>
                <a:spcPts val="340"/>
              </a:spcBef>
            </a:pPr>
            <a:r>
              <a:rPr sz="900" dirty="0">
                <a:solidFill>
                  <a:srgbClr val="FF0000"/>
                </a:solidFill>
                <a:latin typeface="Arial"/>
                <a:cs typeface="Arial"/>
              </a:rPr>
              <a:t>Remove</a:t>
            </a:r>
            <a:r>
              <a:rPr sz="900" spc="-30" dirty="0">
                <a:solidFill>
                  <a:srgbClr val="FF0000"/>
                </a:solidFill>
                <a:latin typeface="Arial"/>
                <a:cs typeface="Arial"/>
              </a:rPr>
              <a:t> </a:t>
            </a:r>
            <a:r>
              <a:rPr sz="900" dirty="0">
                <a:solidFill>
                  <a:srgbClr val="FF0000"/>
                </a:solidFill>
                <a:latin typeface="Arial"/>
                <a:cs typeface="Arial"/>
              </a:rPr>
              <a:t>foam</a:t>
            </a:r>
            <a:r>
              <a:rPr sz="900" spc="-25" dirty="0">
                <a:solidFill>
                  <a:srgbClr val="FF0000"/>
                </a:solidFill>
                <a:latin typeface="Arial"/>
                <a:cs typeface="Arial"/>
              </a:rPr>
              <a:t> </a:t>
            </a:r>
            <a:r>
              <a:rPr sz="900" dirty="0">
                <a:solidFill>
                  <a:srgbClr val="FF0000"/>
                </a:solidFill>
                <a:latin typeface="Arial"/>
                <a:cs typeface="Arial"/>
              </a:rPr>
              <a:t>to</a:t>
            </a:r>
            <a:r>
              <a:rPr sz="900" spc="-5" dirty="0">
                <a:solidFill>
                  <a:srgbClr val="FF0000"/>
                </a:solidFill>
                <a:latin typeface="Arial"/>
                <a:cs typeface="Arial"/>
              </a:rPr>
              <a:t> </a:t>
            </a:r>
            <a:r>
              <a:rPr sz="900" dirty="0">
                <a:solidFill>
                  <a:srgbClr val="FF0000"/>
                </a:solidFill>
                <a:latin typeface="Arial"/>
                <a:cs typeface="Arial"/>
              </a:rPr>
              <a:t>create</a:t>
            </a:r>
            <a:r>
              <a:rPr sz="900" spc="-25" dirty="0">
                <a:solidFill>
                  <a:srgbClr val="FF0000"/>
                </a:solidFill>
                <a:latin typeface="Arial"/>
                <a:cs typeface="Arial"/>
              </a:rPr>
              <a:t> </a:t>
            </a:r>
            <a:r>
              <a:rPr sz="900" dirty="0">
                <a:solidFill>
                  <a:srgbClr val="FF0000"/>
                </a:solidFill>
                <a:latin typeface="Arial"/>
                <a:cs typeface="Arial"/>
              </a:rPr>
              <a:t>1cm</a:t>
            </a:r>
            <a:r>
              <a:rPr sz="900" spc="-25" dirty="0">
                <a:solidFill>
                  <a:srgbClr val="FF0000"/>
                </a:solidFill>
                <a:latin typeface="Arial"/>
                <a:cs typeface="Arial"/>
              </a:rPr>
              <a:t> tab</a:t>
            </a:r>
            <a:endParaRPr sz="900">
              <a:latin typeface="Arial"/>
              <a:cs typeface="Arial"/>
            </a:endParaRPr>
          </a:p>
        </p:txBody>
      </p:sp>
      <p:sp>
        <p:nvSpPr>
          <p:cNvPr id="13" name="object 13"/>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14" name="object 14"/>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16" name="object 16"/>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17</a:t>
            </a:fld>
            <a:endParaRPr spc="-25" dirty="0"/>
          </a:p>
        </p:txBody>
      </p:sp>
      <p:sp>
        <p:nvSpPr>
          <p:cNvPr id="11" name="object 11"/>
          <p:cNvSpPr txBox="1"/>
          <p:nvPr/>
        </p:nvSpPr>
        <p:spPr>
          <a:xfrm>
            <a:off x="9679940" y="4895964"/>
            <a:ext cx="998855" cy="369570"/>
          </a:xfrm>
          <a:prstGeom prst="rect">
            <a:avLst/>
          </a:prstGeom>
          <a:solidFill>
            <a:srgbClr val="E7E6E6"/>
          </a:solidFill>
        </p:spPr>
        <p:txBody>
          <a:bodyPr vert="horz" wrap="square" lIns="0" tIns="43180" rIns="0" bIns="0" rtlCol="0">
            <a:spAutoFit/>
          </a:bodyPr>
          <a:lstStyle/>
          <a:p>
            <a:pPr marL="172085" marR="164465" indent="38100">
              <a:lnSpc>
                <a:spcPct val="100000"/>
              </a:lnSpc>
              <a:spcBef>
                <a:spcPts val="340"/>
              </a:spcBef>
            </a:pPr>
            <a:r>
              <a:rPr sz="900" dirty="0">
                <a:solidFill>
                  <a:srgbClr val="FF0000"/>
                </a:solidFill>
                <a:latin typeface="Arial"/>
                <a:cs typeface="Arial"/>
              </a:rPr>
              <a:t>Tape</a:t>
            </a:r>
            <a:r>
              <a:rPr sz="900" spc="-10" dirty="0">
                <a:solidFill>
                  <a:srgbClr val="FF0000"/>
                </a:solidFill>
                <a:latin typeface="Arial"/>
                <a:cs typeface="Arial"/>
              </a:rPr>
              <a:t> </a:t>
            </a:r>
            <a:r>
              <a:rPr sz="900" dirty="0">
                <a:solidFill>
                  <a:srgbClr val="FF0000"/>
                </a:solidFill>
                <a:latin typeface="Arial"/>
                <a:cs typeface="Arial"/>
              </a:rPr>
              <a:t>tab</a:t>
            </a:r>
            <a:r>
              <a:rPr sz="900" spc="-20" dirty="0">
                <a:solidFill>
                  <a:srgbClr val="FF0000"/>
                </a:solidFill>
                <a:latin typeface="Arial"/>
                <a:cs typeface="Arial"/>
              </a:rPr>
              <a:t> </a:t>
            </a:r>
            <a:r>
              <a:rPr sz="900" spc="-25" dirty="0">
                <a:solidFill>
                  <a:srgbClr val="FF0000"/>
                </a:solidFill>
                <a:latin typeface="Arial"/>
                <a:cs typeface="Arial"/>
              </a:rPr>
              <a:t>to </a:t>
            </a:r>
            <a:r>
              <a:rPr sz="900" dirty="0">
                <a:solidFill>
                  <a:srgbClr val="FF0000"/>
                </a:solidFill>
                <a:latin typeface="Arial"/>
                <a:cs typeface="Arial"/>
              </a:rPr>
              <a:t>opposite</a:t>
            </a:r>
            <a:r>
              <a:rPr sz="900" spc="-35" dirty="0">
                <a:solidFill>
                  <a:srgbClr val="FF0000"/>
                </a:solidFill>
                <a:latin typeface="Arial"/>
                <a:cs typeface="Arial"/>
              </a:rPr>
              <a:t> </a:t>
            </a:r>
            <a:r>
              <a:rPr sz="900" spc="-25" dirty="0">
                <a:solidFill>
                  <a:srgbClr val="FF0000"/>
                </a:solidFill>
                <a:latin typeface="Arial"/>
                <a:cs typeface="Arial"/>
              </a:rPr>
              <a:t>end</a:t>
            </a:r>
            <a:endParaRPr sz="900">
              <a:latin typeface="Arial"/>
              <a:cs typeface="Arial"/>
            </a:endParaRPr>
          </a:p>
        </p:txBody>
      </p:sp>
      <p:sp>
        <p:nvSpPr>
          <p:cNvPr id="12" name="object 12"/>
          <p:cNvSpPr txBox="1"/>
          <p:nvPr/>
        </p:nvSpPr>
        <p:spPr>
          <a:xfrm>
            <a:off x="10598150" y="3347961"/>
            <a:ext cx="913765" cy="369570"/>
          </a:xfrm>
          <a:prstGeom prst="rect">
            <a:avLst/>
          </a:prstGeom>
          <a:solidFill>
            <a:srgbClr val="E7E6E6"/>
          </a:solidFill>
        </p:spPr>
        <p:txBody>
          <a:bodyPr vert="horz" wrap="square" lIns="0" tIns="43180" rIns="0" bIns="0" rtlCol="0">
            <a:spAutoFit/>
          </a:bodyPr>
          <a:lstStyle/>
          <a:p>
            <a:pPr marL="150495" marR="143510" indent="115570">
              <a:lnSpc>
                <a:spcPct val="100000"/>
              </a:lnSpc>
              <a:spcBef>
                <a:spcPts val="340"/>
              </a:spcBef>
            </a:pPr>
            <a:r>
              <a:rPr sz="900" dirty="0">
                <a:solidFill>
                  <a:srgbClr val="FF0000"/>
                </a:solidFill>
                <a:latin typeface="Arial"/>
                <a:cs typeface="Arial"/>
              </a:rPr>
              <a:t>Fold</a:t>
            </a:r>
            <a:r>
              <a:rPr sz="900" spc="-20" dirty="0">
                <a:solidFill>
                  <a:srgbClr val="FF0000"/>
                </a:solidFill>
                <a:latin typeface="Arial"/>
                <a:cs typeface="Arial"/>
              </a:rPr>
              <a:t> </a:t>
            </a:r>
            <a:r>
              <a:rPr sz="900" spc="-25" dirty="0">
                <a:solidFill>
                  <a:srgbClr val="FF0000"/>
                </a:solidFill>
                <a:latin typeface="Arial"/>
                <a:cs typeface="Arial"/>
              </a:rPr>
              <a:t>on </a:t>
            </a:r>
            <a:r>
              <a:rPr sz="900" dirty="0">
                <a:solidFill>
                  <a:srgbClr val="FF0000"/>
                </a:solidFill>
                <a:latin typeface="Arial"/>
                <a:cs typeface="Arial"/>
              </a:rPr>
              <a:t>scored</a:t>
            </a:r>
            <a:r>
              <a:rPr sz="900" spc="-25" dirty="0">
                <a:solidFill>
                  <a:srgbClr val="FF0000"/>
                </a:solidFill>
                <a:latin typeface="Arial"/>
                <a:cs typeface="Arial"/>
              </a:rPr>
              <a:t> </a:t>
            </a:r>
            <a:r>
              <a:rPr sz="900" spc="-10" dirty="0">
                <a:solidFill>
                  <a:srgbClr val="FF0000"/>
                </a:solidFill>
                <a:latin typeface="Arial"/>
                <a:cs typeface="Arial"/>
              </a:rPr>
              <a:t>lines</a:t>
            </a:r>
            <a:endParaRPr sz="9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089140" y="-109622"/>
            <a:ext cx="6703060" cy="566822"/>
          </a:xfrm>
          <a:prstGeom prst="rect">
            <a:avLst/>
          </a:prstGeom>
        </p:spPr>
        <p:txBody>
          <a:bodyPr vert="horz" wrap="square" lIns="0" tIns="12700" rIns="0" bIns="0" rtlCol="0">
            <a:spAutoFit/>
          </a:bodyPr>
          <a:lstStyle/>
          <a:p>
            <a:pPr marL="12700">
              <a:lnSpc>
                <a:spcPct val="100000"/>
              </a:lnSpc>
              <a:spcBef>
                <a:spcPts val="100"/>
              </a:spcBef>
            </a:pPr>
            <a:r>
              <a:rPr spc="215" dirty="0"/>
              <a:t>7</a:t>
            </a:r>
            <a:r>
              <a:rPr spc="-105" dirty="0"/>
              <a:t> </a:t>
            </a:r>
            <a:r>
              <a:rPr lang="es-MX" sz="2800" spc="70" dirty="0"/>
              <a:t>Especificaciones del robot</a:t>
            </a:r>
            <a:endParaRPr spc="210" dirty="0"/>
          </a:p>
        </p:txBody>
      </p:sp>
      <p:sp>
        <p:nvSpPr>
          <p:cNvPr id="5" name="object 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6" name="object 6"/>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18</a:t>
            </a:fld>
            <a:endParaRPr spc="-25" dirty="0"/>
          </a:p>
        </p:txBody>
      </p:sp>
      <p:sp>
        <p:nvSpPr>
          <p:cNvPr id="3" name="object 3"/>
          <p:cNvSpPr txBox="1"/>
          <p:nvPr/>
        </p:nvSpPr>
        <p:spPr>
          <a:xfrm>
            <a:off x="962660" y="4837938"/>
            <a:ext cx="79375" cy="543560"/>
          </a:xfrm>
          <a:prstGeom prst="rect">
            <a:avLst/>
          </a:prstGeom>
        </p:spPr>
        <p:txBody>
          <a:bodyPr vert="horz" wrap="square" lIns="0" tIns="88900" rIns="0" bIns="0" rtlCol="0">
            <a:spAutoFit/>
          </a:bodyPr>
          <a:lstStyle/>
          <a:p>
            <a:pPr marL="12700">
              <a:lnSpc>
                <a:spcPct val="100000"/>
              </a:lnSpc>
              <a:spcBef>
                <a:spcPts val="700"/>
              </a:spcBef>
            </a:pPr>
            <a:r>
              <a:rPr sz="1200" spc="-50" dirty="0">
                <a:latin typeface="Arial"/>
                <a:cs typeface="Arial"/>
              </a:rPr>
              <a:t>•</a:t>
            </a:r>
            <a:endParaRPr sz="1200">
              <a:latin typeface="Arial"/>
              <a:cs typeface="Arial"/>
            </a:endParaRPr>
          </a:p>
          <a:p>
            <a:pPr marL="12700">
              <a:lnSpc>
                <a:spcPct val="100000"/>
              </a:lnSpc>
              <a:spcBef>
                <a:spcPts val="600"/>
              </a:spcBef>
            </a:pPr>
            <a:r>
              <a:rPr sz="1200" spc="-50" dirty="0">
                <a:latin typeface="Arial"/>
                <a:cs typeface="Arial"/>
              </a:rPr>
              <a:t>•</a:t>
            </a:r>
            <a:endParaRPr sz="1200">
              <a:latin typeface="Arial"/>
              <a:cs typeface="Arial"/>
            </a:endParaRPr>
          </a:p>
        </p:txBody>
      </p:sp>
      <p:sp>
        <p:nvSpPr>
          <p:cNvPr id="4" name="object 4"/>
          <p:cNvSpPr txBox="1"/>
          <p:nvPr/>
        </p:nvSpPr>
        <p:spPr>
          <a:xfrm>
            <a:off x="688340" y="228600"/>
            <a:ext cx="10765155" cy="6270306"/>
          </a:xfrm>
          <a:prstGeom prst="rect">
            <a:avLst/>
          </a:prstGeom>
        </p:spPr>
        <p:txBody>
          <a:bodyPr vert="horz" wrap="square" lIns="0" tIns="88265" rIns="0" bIns="0" rtlCol="0">
            <a:spAutoFit/>
          </a:bodyPr>
          <a:lstStyle/>
          <a:p>
            <a:pPr marL="377825" indent="-365125" algn="just">
              <a:lnSpc>
                <a:spcPct val="100000"/>
              </a:lnSpc>
              <a:spcBef>
                <a:spcPts val="695"/>
              </a:spcBef>
              <a:buSzPct val="84375"/>
              <a:buChar char="●"/>
              <a:tabLst>
                <a:tab pos="377825" algn="l"/>
              </a:tabLst>
            </a:pPr>
            <a:r>
              <a:rPr lang="es-MX" sz="1600" spc="-30" dirty="0">
                <a:latin typeface="Arial"/>
                <a:cs typeface="Arial"/>
              </a:rPr>
              <a:t>Cada equipo solo puede competir con un robot por competencia.</a:t>
            </a:r>
          </a:p>
          <a:p>
            <a:pPr marL="377825" indent="-365125" algn="just">
              <a:lnSpc>
                <a:spcPct val="100000"/>
              </a:lnSpc>
              <a:spcBef>
                <a:spcPts val="695"/>
              </a:spcBef>
              <a:buSzPct val="84375"/>
              <a:buChar char="●"/>
              <a:tabLst>
                <a:tab pos="377825" algn="l"/>
              </a:tabLst>
            </a:pPr>
            <a:r>
              <a:rPr lang="es-MX" sz="1600" spc="-30" dirty="0">
                <a:latin typeface="Arial"/>
                <a:cs typeface="Arial"/>
              </a:rPr>
              <a:t>El robot debe ser creado por estudiantes. Si se identifica que un equipo tiene un robot demasiado similar a otro (incluyendo robots de la misma organización y de las divisiones Jr. y Sr.) o que claramente no es el suyo, el equipo estará sujeto a investigación y posible descalificación.</a:t>
            </a:r>
          </a:p>
          <a:p>
            <a:pPr marL="377825" indent="-365125" algn="just">
              <a:lnSpc>
                <a:spcPct val="100000"/>
              </a:lnSpc>
              <a:spcBef>
                <a:spcPts val="695"/>
              </a:spcBef>
              <a:buSzPct val="84375"/>
              <a:buChar char="●"/>
              <a:tabLst>
                <a:tab pos="377825" algn="l"/>
              </a:tabLst>
            </a:pPr>
            <a:r>
              <a:rPr lang="es-MX" sz="1600" spc="-30" dirty="0">
                <a:latin typeface="Arial"/>
                <a:cs typeface="Arial"/>
              </a:rPr>
              <a:t>Se puede usar cualquier kit/material para construir el robot, incluyendo cinta adhesiva, pegamento, pernos y tuercas, gomas elásticas, etc. (No se permiten objetos puntuables, como vigas o pelotas de tenis).</a:t>
            </a:r>
          </a:p>
          <a:p>
            <a:pPr marL="377825" indent="-365125" algn="just">
              <a:lnSpc>
                <a:spcPct val="100000"/>
              </a:lnSpc>
              <a:spcBef>
                <a:spcPts val="695"/>
              </a:spcBef>
              <a:buSzPct val="84375"/>
              <a:buChar char="●"/>
              <a:tabLst>
                <a:tab pos="377825" algn="l"/>
              </a:tabLst>
            </a:pPr>
            <a:r>
              <a:rPr lang="es-MX" sz="1600" spc="-30" dirty="0">
                <a:latin typeface="Arial"/>
                <a:cs typeface="Arial"/>
              </a:rPr>
              <a:t>Largo y ancho máximos: 50 cm x 35 cm, incluyendo la expansión (debe mostrarse durante la inspección del depósito).</a:t>
            </a:r>
          </a:p>
          <a:p>
            <a:pPr marL="377825" indent="-365125" algn="just">
              <a:lnSpc>
                <a:spcPct val="100000"/>
              </a:lnSpc>
              <a:spcBef>
                <a:spcPts val="695"/>
              </a:spcBef>
              <a:buSzPct val="84375"/>
              <a:buChar char="●"/>
              <a:tabLst>
                <a:tab pos="377825" algn="l"/>
              </a:tabLst>
            </a:pPr>
            <a:r>
              <a:rPr lang="es-MX" sz="1600" spc="-30" dirty="0">
                <a:latin typeface="Arial"/>
                <a:cs typeface="Arial"/>
              </a:rPr>
              <a:t>Límite de altura: ninguno.</a:t>
            </a:r>
          </a:p>
          <a:p>
            <a:pPr marL="377825" indent="-365125" algn="just">
              <a:lnSpc>
                <a:spcPct val="100000"/>
              </a:lnSpc>
              <a:spcBef>
                <a:spcPts val="695"/>
              </a:spcBef>
              <a:buSzPct val="84375"/>
              <a:buChar char="●"/>
              <a:tabLst>
                <a:tab pos="377825" algn="l"/>
              </a:tabLst>
            </a:pPr>
            <a:r>
              <a:rPr lang="es-MX" sz="1600" spc="-30" dirty="0">
                <a:latin typeface="Arial"/>
                <a:cs typeface="Arial"/>
              </a:rPr>
              <a:t>Límite de peso: ninguno.</a:t>
            </a:r>
          </a:p>
          <a:p>
            <a:pPr marL="377825" indent="-365125" algn="just">
              <a:lnSpc>
                <a:spcPct val="100000"/>
              </a:lnSpc>
              <a:spcBef>
                <a:spcPts val="695"/>
              </a:spcBef>
              <a:buSzPct val="84375"/>
              <a:buChar char="●"/>
              <a:tabLst>
                <a:tab pos="377825" algn="l"/>
              </a:tabLst>
            </a:pPr>
            <a:r>
              <a:rPr lang="es-MX" sz="1600" spc="-30" dirty="0">
                <a:latin typeface="Arial"/>
                <a:cs typeface="Arial"/>
              </a:rPr>
              <a:t>Cualquier número/tipo de sensores, a menos que sean dañinos para los humanos (excepto visión/cámara, que no se permite para la División Jr.).</a:t>
            </a:r>
          </a:p>
          <a:p>
            <a:pPr marL="377825" indent="-365125" algn="just">
              <a:lnSpc>
                <a:spcPct val="100000"/>
              </a:lnSpc>
              <a:spcBef>
                <a:spcPts val="695"/>
              </a:spcBef>
              <a:buSzPct val="84375"/>
              <a:buChar char="●"/>
              <a:tabLst>
                <a:tab pos="377825" algn="l"/>
              </a:tabLst>
            </a:pPr>
            <a:r>
              <a:rPr lang="es-MX" sz="1600" spc="-30" dirty="0">
                <a:latin typeface="Arial"/>
                <a:cs typeface="Arial"/>
              </a:rPr>
              <a:t>Cualquier número/tipo de motores/servomotores (se permite el uso de multiplexores).</a:t>
            </a:r>
          </a:p>
          <a:p>
            <a:pPr marL="377825" indent="-365125" algn="just">
              <a:lnSpc>
                <a:spcPct val="100000"/>
              </a:lnSpc>
              <a:spcBef>
                <a:spcPts val="695"/>
              </a:spcBef>
              <a:buSzPct val="84375"/>
              <a:buChar char="●"/>
              <a:tabLst>
                <a:tab pos="377825" algn="l"/>
              </a:tabLst>
            </a:pPr>
            <a:r>
              <a:rPr lang="es-MX" sz="1600" spc="-30" dirty="0">
                <a:latin typeface="Arial"/>
                <a:cs typeface="Arial"/>
              </a:rPr>
              <a:t>Todas las ruedas de accionamiento deben tocar la superficie de la mesa durante la inspección.</a:t>
            </a:r>
          </a:p>
          <a:p>
            <a:pPr marL="377825" indent="-365125" algn="just">
              <a:lnSpc>
                <a:spcPct val="100000"/>
              </a:lnSpc>
              <a:spcBef>
                <a:spcPts val="695"/>
              </a:spcBef>
              <a:buSzPct val="84375"/>
              <a:buChar char="●"/>
              <a:tabLst>
                <a:tab pos="377825" algn="l"/>
              </a:tabLst>
            </a:pPr>
            <a:r>
              <a:rPr lang="es-MX" sz="1600" spc="-30" dirty="0">
                <a:latin typeface="Arial"/>
                <a:cs typeface="Arial"/>
              </a:rPr>
              <a:t>Requisitos de etiquetado:</a:t>
            </a:r>
          </a:p>
          <a:p>
            <a:pPr marL="377825" indent="-365125" algn="just">
              <a:lnSpc>
                <a:spcPct val="100000"/>
              </a:lnSpc>
              <a:spcBef>
                <a:spcPts val="695"/>
              </a:spcBef>
              <a:buSzPct val="84375"/>
              <a:buChar char="●"/>
              <a:tabLst>
                <a:tab pos="377825" algn="l"/>
              </a:tabLst>
            </a:pPr>
            <a:r>
              <a:rPr lang="es-MX" sz="1600" spc="-30" dirty="0">
                <a:latin typeface="Arial"/>
                <a:cs typeface="Arial"/>
              </a:rPr>
              <a:t>ID del equipo de </a:t>
            </a:r>
            <a:r>
              <a:rPr lang="es-MX" sz="1600" spc="-30" dirty="0" err="1">
                <a:latin typeface="Arial"/>
                <a:cs typeface="Arial"/>
              </a:rPr>
              <a:t>Robofest</a:t>
            </a:r>
            <a:r>
              <a:rPr lang="es-MX" sz="1600" spc="-30" dirty="0">
                <a:latin typeface="Arial"/>
                <a:cs typeface="Arial"/>
              </a:rPr>
              <a:t> en cualquier superficie visible (el nombre del equipo es opcional).</a:t>
            </a:r>
          </a:p>
          <a:p>
            <a:pPr marL="377825" indent="-365125" algn="just">
              <a:lnSpc>
                <a:spcPct val="100000"/>
              </a:lnSpc>
              <a:spcBef>
                <a:spcPts val="695"/>
              </a:spcBef>
              <a:buSzPct val="84375"/>
              <a:buChar char="●"/>
              <a:tabLst>
                <a:tab pos="377825" algn="l"/>
              </a:tabLst>
            </a:pPr>
            <a:r>
              <a:rPr lang="es-MX" sz="1600" spc="-30" dirty="0">
                <a:latin typeface="Arial"/>
                <a:cs typeface="Arial"/>
              </a:rPr>
              <a:t>Indicador "Frontal" que debe permanecer igual durante ambas rondas de la competencia.</a:t>
            </a:r>
          </a:p>
          <a:p>
            <a:pPr marL="377825" indent="-365125" algn="just">
              <a:lnSpc>
                <a:spcPct val="100000"/>
              </a:lnSpc>
              <a:spcBef>
                <a:spcPts val="695"/>
              </a:spcBef>
              <a:buSzPct val="84375"/>
              <a:buChar char="●"/>
              <a:tabLst>
                <a:tab pos="377825" algn="l"/>
              </a:tabLst>
            </a:pPr>
            <a:r>
              <a:rPr lang="es-MX" sz="1600" spc="-30" dirty="0">
                <a:latin typeface="Arial"/>
                <a:cs typeface="Arial"/>
              </a:rPr>
              <a:t>Pantalla de visualización para Cualquier tarea de finalización del juego que requiera que el robot muestre números.</a:t>
            </a:r>
          </a:p>
          <a:p>
            <a:pPr marL="377825" indent="-365125" algn="just">
              <a:lnSpc>
                <a:spcPct val="100000"/>
              </a:lnSpc>
              <a:spcBef>
                <a:spcPts val="695"/>
              </a:spcBef>
              <a:buSzPct val="84375"/>
              <a:buChar char="●"/>
              <a:tabLst>
                <a:tab pos="377825" algn="l"/>
              </a:tabLst>
            </a:pPr>
            <a:r>
              <a:rPr lang="es-MX" sz="1600" spc="-30" dirty="0">
                <a:latin typeface="Arial"/>
                <a:cs typeface="Arial"/>
              </a:rPr>
              <a:t>El robot debe iniciarse mediante un botón o sensor (no mediante tableta, computadora, etc.).</a:t>
            </a:r>
          </a:p>
          <a:p>
            <a:pPr marL="377825" indent="-365125" algn="just">
              <a:lnSpc>
                <a:spcPct val="100000"/>
              </a:lnSpc>
              <a:spcBef>
                <a:spcPts val="695"/>
              </a:spcBef>
              <a:buSzPct val="84375"/>
              <a:buChar char="●"/>
              <a:tabLst>
                <a:tab pos="377825" algn="l"/>
              </a:tabLst>
            </a:pPr>
            <a:r>
              <a:rPr lang="es-MX" sz="1600" spc="-30" dirty="0">
                <a:latin typeface="Arial"/>
                <a:cs typeface="Arial"/>
              </a:rPr>
              <a:t>El robot no puede dañar el campo ni los elementos del juego; de lo contrario, estará sujeto a penalizaciones y descalificación.</a:t>
            </a:r>
            <a:endParaRPr sz="16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318289"/>
            <a:ext cx="11656060" cy="443711"/>
          </a:xfrm>
          <a:prstGeom prst="rect">
            <a:avLst/>
          </a:prstGeom>
        </p:spPr>
        <p:txBody>
          <a:bodyPr vert="horz" wrap="square" lIns="0" tIns="12700" rIns="0" bIns="0" rtlCol="0">
            <a:spAutoFit/>
          </a:bodyPr>
          <a:lstStyle/>
          <a:p>
            <a:pPr marL="12700">
              <a:lnSpc>
                <a:spcPct val="100000"/>
              </a:lnSpc>
              <a:spcBef>
                <a:spcPts val="100"/>
              </a:spcBef>
            </a:pPr>
            <a:r>
              <a:rPr sz="2800" spc="215" dirty="0">
                <a:solidFill>
                  <a:srgbClr val="1F3863"/>
                </a:solidFill>
              </a:rPr>
              <a:t>8</a:t>
            </a:r>
            <a:r>
              <a:rPr sz="2800" spc="-105" dirty="0">
                <a:solidFill>
                  <a:srgbClr val="1F3863"/>
                </a:solidFill>
              </a:rPr>
              <a:t> </a:t>
            </a:r>
            <a:r>
              <a:rPr lang="es-MX" sz="2800" spc="120" dirty="0">
                <a:solidFill>
                  <a:srgbClr val="1F3863"/>
                </a:solidFill>
              </a:rPr>
              <a:t>Infracciones, reinicio completo, declaración de fin de ejecución</a:t>
            </a:r>
            <a:endParaRPr sz="2800" spc="80" dirty="0">
              <a:solidFill>
                <a:srgbClr val="1F3863"/>
              </a:solidFill>
            </a:endParaRP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19</a:t>
            </a:fld>
            <a:endParaRPr spc="-25" dirty="0"/>
          </a:p>
        </p:txBody>
      </p:sp>
      <p:sp>
        <p:nvSpPr>
          <p:cNvPr id="3" name="object 3"/>
          <p:cNvSpPr txBox="1"/>
          <p:nvPr/>
        </p:nvSpPr>
        <p:spPr>
          <a:xfrm>
            <a:off x="718819" y="299638"/>
            <a:ext cx="10808970" cy="1452962"/>
          </a:xfrm>
          <a:prstGeom prst="rect">
            <a:avLst/>
          </a:prstGeom>
        </p:spPr>
        <p:txBody>
          <a:bodyPr vert="horz" wrap="square" lIns="0" tIns="46990" rIns="0" bIns="0" rtlCol="0">
            <a:spAutoFit/>
          </a:bodyPr>
          <a:lstStyle/>
          <a:p>
            <a:pPr marL="365125" marR="1061720" indent="-365125" algn="r">
              <a:lnSpc>
                <a:spcPct val="100000"/>
              </a:lnSpc>
              <a:spcBef>
                <a:spcPts val="370"/>
              </a:spcBef>
              <a:buChar char="●"/>
              <a:tabLst>
                <a:tab pos="365125" algn="l"/>
              </a:tabLst>
            </a:pPr>
            <a:endParaRPr lang="es-MX" sz="2200" dirty="0">
              <a:latin typeface="Arial"/>
              <a:cs typeface="Arial"/>
            </a:endParaRPr>
          </a:p>
          <a:p>
            <a:pPr marR="1061720" algn="r">
              <a:lnSpc>
                <a:spcPct val="100000"/>
              </a:lnSpc>
              <a:spcBef>
                <a:spcPts val="370"/>
              </a:spcBef>
              <a:tabLst>
                <a:tab pos="365125" algn="l"/>
              </a:tabLst>
            </a:pPr>
            <a:r>
              <a:rPr lang="es-MX" sz="2200" dirty="0">
                <a:latin typeface="Arial"/>
                <a:cs typeface="Arial"/>
              </a:rPr>
              <a:t>Cuando se produzca cualquiera de las siguientes infracciones, los jueces detendrán el juego inmediatamente (y al robot si aún está en movimiento) para evitar más interrupciones en el campo:</a:t>
            </a:r>
            <a:endParaRPr lang="en-US" sz="2200" dirty="0">
              <a:latin typeface="Arial"/>
              <a:cs typeface="Arial"/>
            </a:endParaRPr>
          </a:p>
        </p:txBody>
      </p:sp>
      <p:sp>
        <p:nvSpPr>
          <p:cNvPr id="10" name="CuadroTexto 9">
            <a:extLst>
              <a:ext uri="{FF2B5EF4-FFF2-40B4-BE49-F238E27FC236}">
                <a16:creationId xmlns:a16="http://schemas.microsoft.com/office/drawing/2014/main" id="{A1192D48-F133-4ACB-B295-315C44CC385F}"/>
              </a:ext>
            </a:extLst>
          </p:cNvPr>
          <p:cNvSpPr txBox="1"/>
          <p:nvPr/>
        </p:nvSpPr>
        <p:spPr>
          <a:xfrm>
            <a:off x="1143000" y="1751886"/>
            <a:ext cx="9982200" cy="4524315"/>
          </a:xfrm>
          <a:prstGeom prst="rect">
            <a:avLst/>
          </a:prstGeom>
          <a:noFill/>
        </p:spPr>
        <p:txBody>
          <a:bodyPr wrap="square">
            <a:spAutoFit/>
          </a:bodyPr>
          <a:lstStyle/>
          <a:p>
            <a:pPr marL="342900" indent="-342900">
              <a:buFont typeface="Wingdings" panose="05000000000000000000" pitchFamily="2" charset="2"/>
              <a:buChar char="§"/>
            </a:pPr>
            <a:r>
              <a:rPr lang="es-MX" sz="2400" dirty="0"/>
              <a:t>El humano toca el robot o los materiales del campo. Una vez que el robot comienza a moverse, el jugador no puede tocarlo.</a:t>
            </a:r>
          </a:p>
          <a:p>
            <a:pPr marL="342900" indent="-342900">
              <a:buFont typeface="Arial" panose="020B0604020202020204" pitchFamily="34" charset="0"/>
              <a:buChar char="•"/>
            </a:pPr>
            <a:r>
              <a:rPr lang="es-MX" sz="2400" dirty="0"/>
              <a:t>El robot se cae de la mesa (cualquier parte del robot toca el suelo).</a:t>
            </a:r>
          </a:p>
          <a:p>
            <a:pPr marL="342900" indent="-342900">
              <a:buFont typeface="Wingdings" panose="05000000000000000000" pitchFamily="2" charset="2"/>
              <a:buChar char="§"/>
            </a:pPr>
            <a:r>
              <a:rPr lang="es-MX" sz="2400" dirty="0"/>
              <a:t>Cualquier otra actividad ilegal que determine un juez.</a:t>
            </a:r>
          </a:p>
          <a:p>
            <a:pPr marL="342900" indent="-342900">
              <a:buFont typeface="Arial" panose="020B0604020202020204" pitchFamily="34" charset="0"/>
              <a:buChar char="•"/>
            </a:pPr>
            <a:r>
              <a:rPr lang="es-MX" sz="2400" dirty="0"/>
              <a:t>El equipo puede solicitar un reinicio completo único (con puntos de penalización) en cualquier momento. Si se selecciona el reinicio, el tiempo continúa mientras los jueces reinician la mesa.</a:t>
            </a:r>
          </a:p>
          <a:p>
            <a:pPr marL="342900" indent="-342900">
              <a:buFont typeface="Arial" panose="020B0604020202020204" pitchFamily="34" charset="0"/>
              <a:buChar char="•"/>
            </a:pPr>
            <a:r>
              <a:rPr lang="es-MX" sz="2400" dirty="0"/>
              <a:t>El equipo puede declarar el final de la ronda en cualquier momento. Los jugadores no deben mover el robot hasta que el juez lo indique.</a:t>
            </a:r>
          </a:p>
          <a:p>
            <a:pPr marL="342900" indent="-342900">
              <a:buFont typeface="Arial" panose="020B0604020202020204" pitchFamily="34" charset="0"/>
              <a:buChar char="•"/>
            </a:pPr>
            <a:r>
              <a:rPr lang="es-MX" sz="2400" dirty="0"/>
              <a:t>Si el robot sigue en movimiento cuando el equipo anuncia "fin de la ronda" (o al llegar al límite de tiempo), no se otorgarán puntos por la tarea de fin de juego, que requiere que el robot se detenga.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1.1</a:t>
            </a:r>
            <a:r>
              <a:rPr spc="-105" dirty="0">
                <a:solidFill>
                  <a:srgbClr val="1F3863"/>
                </a:solidFill>
              </a:rPr>
              <a:t> </a:t>
            </a:r>
            <a:r>
              <a:rPr spc="170" dirty="0">
                <a:solidFill>
                  <a:srgbClr val="1F3863"/>
                </a:solidFill>
              </a:rPr>
              <a:t>Game</a:t>
            </a:r>
            <a:r>
              <a:rPr spc="-100" dirty="0">
                <a:solidFill>
                  <a:srgbClr val="1F3863"/>
                </a:solidFill>
              </a:rPr>
              <a:t> </a:t>
            </a:r>
            <a:r>
              <a:rPr spc="170" dirty="0">
                <a:solidFill>
                  <a:srgbClr val="1F3863"/>
                </a:solidFill>
              </a:rPr>
              <a:t>Scenario</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a:t>
            </a:fld>
            <a:endParaRPr spc="-25" dirty="0"/>
          </a:p>
        </p:txBody>
      </p:sp>
      <p:sp>
        <p:nvSpPr>
          <p:cNvPr id="3" name="object 3"/>
          <p:cNvSpPr txBox="1"/>
          <p:nvPr/>
        </p:nvSpPr>
        <p:spPr>
          <a:xfrm>
            <a:off x="535940" y="1391158"/>
            <a:ext cx="10601960" cy="4395434"/>
          </a:xfrm>
          <a:prstGeom prst="rect">
            <a:avLst/>
          </a:prstGeom>
        </p:spPr>
        <p:txBody>
          <a:bodyPr vert="horz" wrap="square" lIns="0" tIns="12065" rIns="0" bIns="0" rtlCol="0">
            <a:spAutoFit/>
          </a:bodyPr>
          <a:lstStyle/>
          <a:p>
            <a:pPr marL="12700" marR="481330">
              <a:lnSpc>
                <a:spcPct val="100000"/>
              </a:lnSpc>
              <a:spcBef>
                <a:spcPts val="95"/>
              </a:spcBef>
            </a:pPr>
            <a:r>
              <a:rPr lang="es-MX" sz="2800" dirty="0">
                <a:latin typeface="Arial"/>
                <a:cs typeface="Arial"/>
              </a:rPr>
              <a:t>Los robots construyen puentes realizando tareas de precisión, como el posicionamiento de materiales pesados. Mejoran la seguridad, la eficiencia y la precisión mediante la operación autónoma y la colaboración con trabajadores humanos.</a:t>
            </a:r>
            <a:r>
              <a:rPr sz="2800" spc="-10" dirty="0">
                <a:latin typeface="Arial"/>
                <a:cs typeface="Arial"/>
              </a:rPr>
              <a:t>.</a:t>
            </a:r>
            <a:endParaRPr sz="2800" dirty="0">
              <a:latin typeface="Arial"/>
              <a:cs typeface="Arial"/>
            </a:endParaRPr>
          </a:p>
          <a:p>
            <a:pPr>
              <a:lnSpc>
                <a:spcPct val="100000"/>
              </a:lnSpc>
              <a:spcBef>
                <a:spcPts val="2540"/>
              </a:spcBef>
            </a:pPr>
            <a:endParaRPr sz="2800" dirty="0">
              <a:latin typeface="Arial"/>
              <a:cs typeface="Arial"/>
            </a:endParaRPr>
          </a:p>
          <a:p>
            <a:pPr marL="12700" marR="5080">
              <a:lnSpc>
                <a:spcPct val="100000"/>
              </a:lnSpc>
              <a:spcBef>
                <a:spcPts val="5"/>
              </a:spcBef>
            </a:pPr>
            <a:r>
              <a:rPr sz="2800" b="1" dirty="0">
                <a:latin typeface="Arial"/>
                <a:cs typeface="Arial"/>
              </a:rPr>
              <a:t>Qualifier</a:t>
            </a:r>
            <a:r>
              <a:rPr sz="2800" b="1" spc="-95" dirty="0">
                <a:latin typeface="Arial"/>
                <a:cs typeface="Arial"/>
              </a:rPr>
              <a:t> </a:t>
            </a:r>
            <a:r>
              <a:rPr sz="2800" b="1" dirty="0">
                <a:latin typeface="Arial"/>
                <a:cs typeface="Arial"/>
              </a:rPr>
              <a:t>Category:</a:t>
            </a:r>
            <a:r>
              <a:rPr sz="2800" b="1" spc="-20" dirty="0">
                <a:latin typeface="Arial"/>
                <a:cs typeface="Arial"/>
              </a:rPr>
              <a:t> </a:t>
            </a:r>
            <a:r>
              <a:rPr lang="es-MX" sz="2800" spc="-55" dirty="0">
                <a:latin typeface="Arial"/>
                <a:cs typeface="Arial"/>
              </a:rPr>
              <a:t>Los equipos compiten en clasificatorios locales para avanzar a las finales del Campeonato Mundial de </a:t>
            </a:r>
            <a:r>
              <a:rPr lang="es-MX" sz="2800" spc="-55" dirty="0" err="1">
                <a:latin typeface="Arial"/>
                <a:cs typeface="Arial"/>
              </a:rPr>
              <a:t>Robofest</a:t>
            </a:r>
            <a:r>
              <a:rPr lang="es-MX" sz="2800" spc="-55" dirty="0">
                <a:latin typeface="Arial"/>
                <a:cs typeface="Arial"/>
              </a:rPr>
              <a:t>.</a:t>
            </a:r>
          </a:p>
          <a:p>
            <a:pPr marL="12700" marR="5080">
              <a:lnSpc>
                <a:spcPct val="100000"/>
              </a:lnSpc>
              <a:spcBef>
                <a:spcPts val="5"/>
              </a:spcBef>
            </a:pPr>
            <a:endParaRPr lang="es-MX" sz="2800" spc="-55" dirty="0">
              <a:solidFill>
                <a:srgbClr val="006FC0"/>
              </a:solidFill>
              <a:latin typeface="Arial"/>
              <a:cs typeface="Arial"/>
            </a:endParaRPr>
          </a:p>
          <a:p>
            <a:pPr marL="12700" marR="5080">
              <a:lnSpc>
                <a:spcPct val="100000"/>
              </a:lnSpc>
              <a:spcBef>
                <a:spcPts val="5"/>
              </a:spcBef>
            </a:pPr>
            <a:r>
              <a:rPr lang="es-MX" sz="2000" dirty="0">
                <a:solidFill>
                  <a:srgbClr val="006FC0"/>
                </a:solidFill>
                <a:latin typeface="Arial"/>
                <a:cs typeface="Arial"/>
              </a:rPr>
              <a:t>Objetivos de aprendizaje STEAM: 1) Geometría/grados/lógica/pensamiento computacional 2) Localización y navegación 3) Detección y manipulación de objetos</a:t>
            </a:r>
            <a:endParaRPr sz="20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385317"/>
            <a:ext cx="11656060" cy="566822"/>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9.1</a:t>
            </a:r>
            <a:r>
              <a:rPr spc="-100" dirty="0">
                <a:solidFill>
                  <a:srgbClr val="1F3863"/>
                </a:solidFill>
              </a:rPr>
              <a:t> </a:t>
            </a:r>
            <a:r>
              <a:rPr lang="es-MX" spc="155" dirty="0">
                <a:solidFill>
                  <a:srgbClr val="1F3863"/>
                </a:solidFill>
              </a:rPr>
              <a:t>Procedimiento/Reglas para jugar 2 rondas </a:t>
            </a:r>
            <a:r>
              <a:rPr spc="195" dirty="0">
                <a:solidFill>
                  <a:srgbClr val="1F3863"/>
                </a:solidFill>
              </a:rPr>
              <a:t>(1/3)</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20</a:t>
            </a:fld>
            <a:endParaRPr spc="-25" dirty="0"/>
          </a:p>
        </p:txBody>
      </p:sp>
      <p:sp>
        <p:nvSpPr>
          <p:cNvPr id="3" name="object 3"/>
          <p:cNvSpPr txBox="1"/>
          <p:nvPr/>
        </p:nvSpPr>
        <p:spPr>
          <a:xfrm>
            <a:off x="627380" y="1392123"/>
            <a:ext cx="10908030" cy="5141792"/>
          </a:xfrm>
          <a:prstGeom prst="rect">
            <a:avLst/>
          </a:prstGeom>
        </p:spPr>
        <p:txBody>
          <a:bodyPr vert="horz" wrap="square" lIns="0" tIns="12065" rIns="0" bIns="0" rtlCol="0">
            <a:spAutoFit/>
          </a:bodyPr>
          <a:lstStyle/>
          <a:p>
            <a:pPr marL="378460" marR="5080" indent="-365760">
              <a:lnSpc>
                <a:spcPct val="100000"/>
              </a:lnSpc>
              <a:spcBef>
                <a:spcPts val="95"/>
              </a:spcBef>
              <a:buSzPct val="84090"/>
              <a:buChar char="●"/>
              <a:tabLst>
                <a:tab pos="378460" algn="l"/>
              </a:tabLst>
            </a:pPr>
            <a:r>
              <a:rPr lang="es-MX" sz="2200" dirty="0">
                <a:latin typeface="Arial"/>
                <a:cs typeface="Arial"/>
              </a:rPr>
              <a:t>Solo los concursantes podrán acceder al área de PITS, las mesas de los equipos, los campos de práctica y los campos de juego oficiales durante toda la competición, incluyendo el tiempo de preparación antes de la ceremonia de apertura, el tiempo de trabajo y los descansos.</a:t>
            </a:r>
          </a:p>
          <a:p>
            <a:pPr marL="378460" marR="5080" indent="-365760">
              <a:lnSpc>
                <a:spcPct val="100000"/>
              </a:lnSpc>
              <a:spcBef>
                <a:spcPts val="95"/>
              </a:spcBef>
              <a:buSzPct val="84090"/>
              <a:buChar char="●"/>
              <a:tabLst>
                <a:tab pos="378460" algn="l"/>
              </a:tabLst>
            </a:pPr>
            <a:r>
              <a:rPr lang="es-MX" sz="2200" dirty="0">
                <a:latin typeface="Arial"/>
                <a:cs typeface="Arial"/>
              </a:rPr>
              <a:t>Cuando se revelen las Tareas y Factores Desconocidos (UTF), los equipos recibirán una copia impresa de la UTF o se mostrará en una pantalla. Consulten los apartados 11.1 y 11.2 para ver ejemplos de UTF.</a:t>
            </a:r>
          </a:p>
          <a:p>
            <a:pPr marL="378460" marR="5080" indent="-365760">
              <a:lnSpc>
                <a:spcPct val="100000"/>
              </a:lnSpc>
              <a:spcBef>
                <a:spcPts val="95"/>
              </a:spcBef>
              <a:buSzPct val="84090"/>
              <a:buChar char="●"/>
              <a:tabLst>
                <a:tab pos="378460" algn="l"/>
              </a:tabLst>
            </a:pPr>
            <a:r>
              <a:rPr lang="es-MX" sz="2200" dirty="0">
                <a:latin typeface="Arial"/>
                <a:cs typeface="Arial"/>
              </a:rPr>
              <a:t>Después de que se revelen las UTF, los equipos dispondrán de 30 minutos para trabajar en sus robots. Antes del inicio del tiempo de trabajo, todas las personas, excepto los concursantes y el personal/voluntarios autorizados, serán retiradas de las zonas de competición.</a:t>
            </a:r>
          </a:p>
          <a:p>
            <a:pPr marL="378460" marR="5080" indent="-365760">
              <a:lnSpc>
                <a:spcPct val="100000"/>
              </a:lnSpc>
              <a:spcBef>
                <a:spcPts val="95"/>
              </a:spcBef>
              <a:buSzPct val="84090"/>
              <a:buChar char="●"/>
              <a:tabLst>
                <a:tab pos="378460" algn="l"/>
              </a:tabLst>
            </a:pPr>
            <a:r>
              <a:rPr lang="es-MX" sz="2200" dirty="0">
                <a:latin typeface="Arial"/>
                <a:cs typeface="Arial"/>
              </a:rPr>
              <a:t>Durante el tiempo de trabajo, los equipos deben compartir los campos.</a:t>
            </a:r>
          </a:p>
          <a:p>
            <a:pPr marL="378460" marR="5080" indent="-365760">
              <a:lnSpc>
                <a:spcPct val="100000"/>
              </a:lnSpc>
              <a:spcBef>
                <a:spcPts val="95"/>
              </a:spcBef>
              <a:buSzPct val="84090"/>
              <a:buChar char="●"/>
              <a:tabLst>
                <a:tab pos="378460" algn="l"/>
              </a:tabLst>
            </a:pPr>
            <a:r>
              <a:rPr lang="es-MX" sz="2200" dirty="0">
                <a:latin typeface="Arial"/>
                <a:cs typeface="Arial"/>
              </a:rPr>
              <a:t>Los miembros del equipo pueden hacer preguntas aclaratorias sobre las UTF, pero cualquier pregunta sobre la puntuación y los procedimientos debe consultarse en el reglamento.</a:t>
            </a:r>
            <a:endParaRPr sz="22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0"/>
            <a:ext cx="10974070" cy="566822"/>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9.1</a:t>
            </a:r>
            <a:r>
              <a:rPr spc="-100" dirty="0">
                <a:solidFill>
                  <a:srgbClr val="1F3863"/>
                </a:solidFill>
              </a:rPr>
              <a:t> </a:t>
            </a:r>
            <a:r>
              <a:rPr lang="es-MX" spc="155" dirty="0">
                <a:solidFill>
                  <a:srgbClr val="1F3863"/>
                </a:solidFill>
              </a:rPr>
              <a:t>Procedimiento/Reglas para jugar 2 rondas </a:t>
            </a:r>
            <a:r>
              <a:rPr spc="195" dirty="0">
                <a:solidFill>
                  <a:srgbClr val="1F3863"/>
                </a:solidFill>
              </a:rPr>
              <a:t>(2/3)</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21</a:t>
            </a:fld>
            <a:endParaRPr spc="-25" dirty="0"/>
          </a:p>
        </p:txBody>
      </p:sp>
      <p:sp>
        <p:nvSpPr>
          <p:cNvPr id="3" name="object 3"/>
          <p:cNvSpPr txBox="1">
            <a:spLocks noGrp="1"/>
          </p:cNvSpPr>
          <p:nvPr>
            <p:ph type="body" idx="1"/>
          </p:nvPr>
        </p:nvSpPr>
        <p:spPr>
          <a:xfrm>
            <a:off x="627380" y="685800"/>
            <a:ext cx="10882630" cy="5154616"/>
          </a:xfrm>
          <a:prstGeom prst="rect">
            <a:avLst/>
          </a:prstGeom>
        </p:spPr>
        <p:txBody>
          <a:bodyPr vert="horz" wrap="square" lIns="0" tIns="12065" rIns="0" bIns="0" rtlCol="0">
            <a:spAutoFit/>
          </a:bodyPr>
          <a:lstStyle/>
          <a:p>
            <a:pPr marL="378460" marR="64769" indent="-365760">
              <a:lnSpc>
                <a:spcPct val="100000"/>
              </a:lnSpc>
              <a:spcBef>
                <a:spcPts val="95"/>
              </a:spcBef>
              <a:buSzPct val="84090"/>
              <a:buChar char="●"/>
              <a:tabLst>
                <a:tab pos="378460" algn="l"/>
              </a:tabLst>
            </a:pPr>
            <a:r>
              <a:rPr lang="es-MX" sz="2200" dirty="0"/>
              <a:t>Todos los equipos deben entregar su robot en el área de incautación una vez transcurrido el tiempo de trabajo de 30 minutos. Los robots pueden ser retirados antes de tiempo. Solo un miembro del equipo debe entregar el robot en la mesa de incautación.</a:t>
            </a:r>
          </a:p>
          <a:p>
            <a:pPr marL="378460" marR="64769" indent="-365760">
              <a:lnSpc>
                <a:spcPct val="100000"/>
              </a:lnSpc>
              <a:spcBef>
                <a:spcPts val="95"/>
              </a:spcBef>
              <a:buSzPct val="84090"/>
              <a:buChar char="●"/>
              <a:tabLst>
                <a:tab pos="378460" algn="l"/>
              </a:tabLst>
            </a:pPr>
            <a:r>
              <a:rPr lang="es-MX" sz="2200" dirty="0"/>
              <a:t>Los equipos que no retiren sus robots a tiempo estarán sujetos a penalizaciones (a discreción del Juez Principal del Juego).</a:t>
            </a:r>
          </a:p>
          <a:p>
            <a:pPr marL="378460" marR="64769" indent="-365760">
              <a:lnSpc>
                <a:spcPct val="100000"/>
              </a:lnSpc>
              <a:spcBef>
                <a:spcPts val="95"/>
              </a:spcBef>
              <a:buSzPct val="84090"/>
              <a:buChar char="●"/>
              <a:tabLst>
                <a:tab pos="378460" algn="l"/>
              </a:tabLst>
            </a:pPr>
            <a:r>
              <a:rPr lang="es-MX" sz="2200" dirty="0"/>
              <a:t>Durante el proceso de incautación, los jueces inspeccionarán los robots (tamaño del robot, identificación del equipo, etiqueta frontal, número de controladores de computadora, etc.).</a:t>
            </a:r>
          </a:p>
          <a:p>
            <a:pPr marL="378460" marR="64769" indent="-365760">
              <a:lnSpc>
                <a:spcPct val="100000"/>
              </a:lnSpc>
              <a:spcBef>
                <a:spcPts val="95"/>
              </a:spcBef>
              <a:buSzPct val="84090"/>
              <a:buChar char="●"/>
              <a:tabLst>
                <a:tab pos="378460" algn="l"/>
              </a:tabLst>
            </a:pPr>
            <a:r>
              <a:rPr lang="es-MX" sz="2200" dirty="0"/>
              <a:t>No se suministrará energía a la mesa de incautación y todo el robot debe ser retirado, incluidas las baterías recargables.</a:t>
            </a:r>
          </a:p>
          <a:p>
            <a:pPr marL="378460" marR="64769" indent="-365760">
              <a:lnSpc>
                <a:spcPct val="100000"/>
              </a:lnSpc>
              <a:spcBef>
                <a:spcPts val="95"/>
              </a:spcBef>
              <a:buSzPct val="84090"/>
              <a:buChar char="●"/>
              <a:tabLst>
                <a:tab pos="378460" algn="l"/>
              </a:tabLst>
            </a:pPr>
            <a:r>
              <a:rPr lang="es-MX" sz="2200" dirty="0"/>
              <a:t>Los equipos competirán en un orden predeterminado, decidido por el anfitrión del sitio.</a:t>
            </a:r>
          </a:p>
          <a:p>
            <a:pPr marL="378460" marR="64769" indent="-365760">
              <a:lnSpc>
                <a:spcPct val="100000"/>
              </a:lnSpc>
              <a:spcBef>
                <a:spcPts val="95"/>
              </a:spcBef>
              <a:buSzPct val="84090"/>
              <a:buChar char="●"/>
              <a:tabLst>
                <a:tab pos="378460" algn="l"/>
              </a:tabLst>
            </a:pPr>
            <a:r>
              <a:rPr lang="es-MX" sz="2200" dirty="0"/>
              <a:t>Durante las rondas de juego, todos los miembros del equipo deben permanecer en el área de espectadores del equipo; no se permite el acceso a los pits.</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52527" y="76200"/>
            <a:ext cx="11006073" cy="566822"/>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9.1</a:t>
            </a:r>
            <a:r>
              <a:rPr spc="-100" dirty="0">
                <a:solidFill>
                  <a:srgbClr val="1F3863"/>
                </a:solidFill>
              </a:rPr>
              <a:t> </a:t>
            </a:r>
            <a:r>
              <a:rPr lang="es-MX" spc="155" dirty="0">
                <a:solidFill>
                  <a:srgbClr val="1F3863"/>
                </a:solidFill>
              </a:rPr>
              <a:t>Procedimiento/Reglas para jugar 2 rondas </a:t>
            </a:r>
            <a:r>
              <a:rPr spc="195" dirty="0">
                <a:solidFill>
                  <a:srgbClr val="1F3863"/>
                </a:solidFill>
              </a:rPr>
              <a:t>(3/3)</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22</a:t>
            </a:fld>
            <a:endParaRPr spc="-25" dirty="0"/>
          </a:p>
        </p:txBody>
      </p:sp>
      <p:sp>
        <p:nvSpPr>
          <p:cNvPr id="3" name="object 3"/>
          <p:cNvSpPr txBox="1"/>
          <p:nvPr/>
        </p:nvSpPr>
        <p:spPr>
          <a:xfrm>
            <a:off x="627380" y="762000"/>
            <a:ext cx="10739755" cy="5322611"/>
          </a:xfrm>
          <a:prstGeom prst="rect">
            <a:avLst/>
          </a:prstGeom>
        </p:spPr>
        <p:txBody>
          <a:bodyPr vert="horz" wrap="square" lIns="0" tIns="13335" rIns="0" bIns="0" rtlCol="0">
            <a:spAutoFit/>
          </a:bodyPr>
          <a:lstStyle/>
          <a:p>
            <a:pPr marL="377825" indent="-365125">
              <a:lnSpc>
                <a:spcPct val="100000"/>
              </a:lnSpc>
              <a:spcBef>
                <a:spcPts val="105"/>
              </a:spcBef>
              <a:buSzPct val="85000"/>
              <a:buChar char="●"/>
              <a:tabLst>
                <a:tab pos="377825" algn="l"/>
              </a:tabLst>
            </a:pPr>
            <a:r>
              <a:rPr lang="es-MX" sz="2000" dirty="0">
                <a:latin typeface="Arial"/>
                <a:cs typeface="Arial"/>
              </a:rPr>
              <a:t>Cuando un equipo es llamado a competir, se permite un máximo de dos concursantes por equipo para recuperar el robot del área de incautación y estar presentes en el campo de juego durante la carrera.</a:t>
            </a:r>
          </a:p>
          <a:p>
            <a:pPr marL="377825" indent="-365125">
              <a:lnSpc>
                <a:spcPct val="100000"/>
              </a:lnSpc>
              <a:spcBef>
                <a:spcPts val="105"/>
              </a:spcBef>
              <a:buSzPct val="85000"/>
              <a:buChar char="●"/>
              <a:tabLst>
                <a:tab pos="377825" algn="l"/>
              </a:tabLst>
            </a:pPr>
            <a:r>
              <a:rPr lang="es-MX" sz="2000" dirty="0">
                <a:latin typeface="Arial"/>
                <a:cs typeface="Arial"/>
              </a:rPr>
              <a:t>El juez (o maestro de ceremonias) verificará si (1) el cronómetro está listo, (2) los jueces están listos y (3) los equipos están listos. Luego, se realizará la cuenta regresiva "3-2-1 - ¡Ya!" para comenzar la carrera.</a:t>
            </a:r>
          </a:p>
          <a:p>
            <a:pPr marL="377825" indent="-365125">
              <a:lnSpc>
                <a:spcPct val="100000"/>
              </a:lnSpc>
              <a:spcBef>
                <a:spcPts val="105"/>
              </a:spcBef>
              <a:buSzPct val="85000"/>
              <a:buChar char="●"/>
              <a:tabLst>
                <a:tab pos="377825" algn="l"/>
              </a:tabLst>
            </a:pPr>
            <a:r>
              <a:rPr lang="es-MX" sz="2000" dirty="0">
                <a:latin typeface="Arial"/>
                <a:cs typeface="Arial"/>
              </a:rPr>
              <a:t>Los concursantes deben permanecer cerca de la zona de inicio. No deben seguir al robot. Solo pueden acercarse al robot para finalizar la carrera, solicitar un reinicio o cuando el juez se lo indique.</a:t>
            </a:r>
          </a:p>
          <a:p>
            <a:pPr marL="377825" indent="-365125">
              <a:lnSpc>
                <a:spcPct val="100000"/>
              </a:lnSpc>
              <a:spcBef>
                <a:spcPts val="105"/>
              </a:spcBef>
              <a:buSzPct val="85000"/>
              <a:buChar char="●"/>
              <a:tabLst>
                <a:tab pos="377825" algn="l"/>
              </a:tabLst>
            </a:pPr>
            <a:r>
              <a:rPr lang="es-MX" sz="2000" dirty="0">
                <a:latin typeface="Arial"/>
                <a:cs typeface="Arial"/>
              </a:rPr>
              <a:t>La puntuación final se realiza al finalizar la carrera.</a:t>
            </a:r>
          </a:p>
          <a:p>
            <a:pPr marL="377825" indent="-365125">
              <a:lnSpc>
                <a:spcPct val="100000"/>
              </a:lnSpc>
              <a:spcBef>
                <a:spcPts val="105"/>
              </a:spcBef>
              <a:buSzPct val="85000"/>
              <a:buChar char="●"/>
              <a:tabLst>
                <a:tab pos="377825" algn="l"/>
              </a:tabLst>
            </a:pPr>
            <a:r>
              <a:rPr lang="es-MX" sz="2000" dirty="0">
                <a:latin typeface="Arial"/>
                <a:cs typeface="Arial"/>
              </a:rPr>
              <a:t>Un miembro del equipo debe firmar la tarjeta de puntuación para confirmar la puntuación del equipo.</a:t>
            </a:r>
          </a:p>
          <a:p>
            <a:pPr marL="377825" indent="-365125">
              <a:lnSpc>
                <a:spcPct val="100000"/>
              </a:lnSpc>
              <a:spcBef>
                <a:spcPts val="105"/>
              </a:spcBef>
              <a:buSzPct val="85000"/>
              <a:buChar char="●"/>
              <a:tabLst>
                <a:tab pos="377825" algn="l"/>
              </a:tabLst>
            </a:pPr>
            <a:r>
              <a:rPr lang="es-MX" sz="2000" dirty="0">
                <a:latin typeface="Arial"/>
                <a:cs typeface="Arial"/>
              </a:rPr>
              <a:t>Los equipos jugarán dos rondas, cada una con un conjunto diferente de UTF (Tareas y Factores Desconocidos).</a:t>
            </a:r>
          </a:p>
          <a:p>
            <a:pPr marL="377825" indent="-365125">
              <a:lnSpc>
                <a:spcPct val="100000"/>
              </a:lnSpc>
              <a:spcBef>
                <a:spcPts val="105"/>
              </a:spcBef>
              <a:buSzPct val="85000"/>
              <a:buChar char="●"/>
              <a:tabLst>
                <a:tab pos="377825" algn="l"/>
              </a:tabLst>
            </a:pPr>
            <a:r>
              <a:rPr lang="es-MX" sz="2000" dirty="0">
                <a:latin typeface="Arial"/>
                <a:cs typeface="Arial"/>
              </a:rPr>
              <a:t>Los equipos pueden seleccionar diferentes programas, que pueden tener diferentes rutas, por ejemplo, pero no deben ingresar datos como distancias en el programa después de la incautación.</a:t>
            </a:r>
            <a:endParaRPr sz="20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76200"/>
            <a:ext cx="11198860" cy="566822"/>
          </a:xfrm>
          <a:prstGeom prst="rect">
            <a:avLst/>
          </a:prstGeom>
        </p:spPr>
        <p:txBody>
          <a:bodyPr vert="horz" wrap="square" lIns="0" tIns="12700" rIns="0" bIns="0" rtlCol="0">
            <a:spAutoFit/>
          </a:bodyPr>
          <a:lstStyle/>
          <a:p>
            <a:pPr marL="12700">
              <a:lnSpc>
                <a:spcPct val="100000"/>
              </a:lnSpc>
              <a:spcBef>
                <a:spcPts val="100"/>
              </a:spcBef>
            </a:pPr>
            <a:r>
              <a:rPr spc="190" dirty="0"/>
              <a:t>9.2</a:t>
            </a:r>
            <a:r>
              <a:rPr spc="-65" dirty="0"/>
              <a:t> </a:t>
            </a:r>
            <a:r>
              <a:rPr lang="es-MX" spc="185" dirty="0"/>
              <a:t>Reglas para determinar ganadores y desempates</a:t>
            </a:r>
            <a:endParaRPr spc="145" dirty="0"/>
          </a:p>
        </p:txBody>
      </p:sp>
      <p:sp>
        <p:nvSpPr>
          <p:cNvPr id="5" name="object 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6" name="object 6"/>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23</a:t>
            </a:fld>
            <a:endParaRPr spc="-25" dirty="0"/>
          </a:p>
        </p:txBody>
      </p:sp>
      <p:sp>
        <p:nvSpPr>
          <p:cNvPr id="3" name="object 3"/>
          <p:cNvSpPr txBox="1"/>
          <p:nvPr/>
        </p:nvSpPr>
        <p:spPr>
          <a:xfrm>
            <a:off x="718819" y="1219200"/>
            <a:ext cx="11015981" cy="1981953"/>
          </a:xfrm>
          <a:prstGeom prst="rect">
            <a:avLst/>
          </a:prstGeom>
        </p:spPr>
        <p:txBody>
          <a:bodyPr vert="horz" wrap="square" lIns="0" tIns="17145" rIns="0" bIns="0" rtlCol="0">
            <a:spAutoFit/>
          </a:bodyPr>
          <a:lstStyle/>
          <a:p>
            <a:pPr marL="377825" indent="-365125">
              <a:lnSpc>
                <a:spcPct val="100000"/>
              </a:lnSpc>
              <a:spcBef>
                <a:spcPts val="135"/>
              </a:spcBef>
              <a:buSzPct val="85714"/>
              <a:buChar char="●"/>
              <a:tabLst>
                <a:tab pos="377825" algn="l"/>
              </a:tabLst>
            </a:pPr>
            <a:r>
              <a:rPr lang="es-MX" sz="2100" dirty="0">
                <a:latin typeface="Arial"/>
                <a:cs typeface="Arial"/>
              </a:rPr>
              <a:t>Los ganadores de cada categoría de edad se decidirán por la puntuación (Mejor + Promedio)/2 de las 2 rondas.</a:t>
            </a:r>
          </a:p>
          <a:p>
            <a:pPr marL="377825" indent="-365125">
              <a:lnSpc>
                <a:spcPct val="100000"/>
              </a:lnSpc>
              <a:spcBef>
                <a:spcPts val="135"/>
              </a:spcBef>
              <a:buSzPct val="85714"/>
              <a:buChar char="●"/>
              <a:tabLst>
                <a:tab pos="377825" algn="l"/>
              </a:tabLst>
            </a:pPr>
            <a:r>
              <a:rPr lang="es-MX" sz="2100" dirty="0">
                <a:latin typeface="Arial"/>
                <a:cs typeface="Arial"/>
              </a:rPr>
              <a:t>Los criterios de desempate serán: (1) la mejor puntuación de las dos rondas, (2) el tiempo restante más alto de la mejor puntuación (si son 100 puntos), (3) repetición, si es necesario.</a:t>
            </a:r>
          </a:p>
          <a:p>
            <a:pPr marL="377825" indent="-365125">
              <a:lnSpc>
                <a:spcPct val="100000"/>
              </a:lnSpc>
              <a:spcBef>
                <a:spcPts val="135"/>
              </a:spcBef>
              <a:buSzPct val="85714"/>
              <a:buChar char="●"/>
              <a:tabLst>
                <a:tab pos="377825" algn="l"/>
              </a:tabLst>
            </a:pPr>
            <a:r>
              <a:rPr lang="es-MX" sz="2100" dirty="0">
                <a:latin typeface="Arial"/>
                <a:cs typeface="Arial"/>
              </a:rPr>
              <a:t>Por ejemplo:</a:t>
            </a:r>
            <a:endParaRPr sz="2100" dirty="0">
              <a:latin typeface="Arial"/>
              <a:cs typeface="Arial"/>
            </a:endParaRPr>
          </a:p>
        </p:txBody>
      </p:sp>
      <p:graphicFrame>
        <p:nvGraphicFramePr>
          <p:cNvPr id="4" name="object 4"/>
          <p:cNvGraphicFramePr>
            <a:graphicFrameLocks noGrp="1"/>
          </p:cNvGraphicFramePr>
          <p:nvPr/>
        </p:nvGraphicFramePr>
        <p:xfrm>
          <a:off x="1256957" y="3291966"/>
          <a:ext cx="9959334" cy="2703830"/>
        </p:xfrm>
        <a:graphic>
          <a:graphicData uri="http://schemas.openxmlformats.org/drawingml/2006/table">
            <a:tbl>
              <a:tblPr firstRow="1" bandRow="1">
                <a:tableStyleId>{2D5ABB26-0587-4C30-8999-92F81FD0307C}</a:tableStyleId>
              </a:tblPr>
              <a:tblGrid>
                <a:gridCol w="951865">
                  <a:extLst>
                    <a:ext uri="{9D8B030D-6E8A-4147-A177-3AD203B41FA5}">
                      <a16:colId xmlns:a16="http://schemas.microsoft.com/office/drawing/2014/main" val="20000"/>
                    </a:ext>
                  </a:extLst>
                </a:gridCol>
                <a:gridCol w="998220">
                  <a:extLst>
                    <a:ext uri="{9D8B030D-6E8A-4147-A177-3AD203B41FA5}">
                      <a16:colId xmlns:a16="http://schemas.microsoft.com/office/drawing/2014/main" val="20001"/>
                    </a:ext>
                  </a:extLst>
                </a:gridCol>
                <a:gridCol w="998219">
                  <a:extLst>
                    <a:ext uri="{9D8B030D-6E8A-4147-A177-3AD203B41FA5}">
                      <a16:colId xmlns:a16="http://schemas.microsoft.com/office/drawing/2014/main" val="20002"/>
                    </a:ext>
                  </a:extLst>
                </a:gridCol>
                <a:gridCol w="998219">
                  <a:extLst>
                    <a:ext uri="{9D8B030D-6E8A-4147-A177-3AD203B41FA5}">
                      <a16:colId xmlns:a16="http://schemas.microsoft.com/office/drawing/2014/main" val="20003"/>
                    </a:ext>
                  </a:extLst>
                </a:gridCol>
                <a:gridCol w="999489">
                  <a:extLst>
                    <a:ext uri="{9D8B030D-6E8A-4147-A177-3AD203B41FA5}">
                      <a16:colId xmlns:a16="http://schemas.microsoft.com/office/drawing/2014/main" val="20004"/>
                    </a:ext>
                  </a:extLst>
                </a:gridCol>
                <a:gridCol w="855344">
                  <a:extLst>
                    <a:ext uri="{9D8B030D-6E8A-4147-A177-3AD203B41FA5}">
                      <a16:colId xmlns:a16="http://schemas.microsoft.com/office/drawing/2014/main" val="20005"/>
                    </a:ext>
                  </a:extLst>
                </a:gridCol>
                <a:gridCol w="998220">
                  <a:extLst>
                    <a:ext uri="{9D8B030D-6E8A-4147-A177-3AD203B41FA5}">
                      <a16:colId xmlns:a16="http://schemas.microsoft.com/office/drawing/2014/main" val="20006"/>
                    </a:ext>
                  </a:extLst>
                </a:gridCol>
                <a:gridCol w="1229995">
                  <a:extLst>
                    <a:ext uri="{9D8B030D-6E8A-4147-A177-3AD203B41FA5}">
                      <a16:colId xmlns:a16="http://schemas.microsoft.com/office/drawing/2014/main" val="20007"/>
                    </a:ext>
                  </a:extLst>
                </a:gridCol>
                <a:gridCol w="1127759">
                  <a:extLst>
                    <a:ext uri="{9D8B030D-6E8A-4147-A177-3AD203B41FA5}">
                      <a16:colId xmlns:a16="http://schemas.microsoft.com/office/drawing/2014/main" val="20008"/>
                    </a:ext>
                  </a:extLst>
                </a:gridCol>
                <a:gridCol w="802004">
                  <a:extLst>
                    <a:ext uri="{9D8B030D-6E8A-4147-A177-3AD203B41FA5}">
                      <a16:colId xmlns:a16="http://schemas.microsoft.com/office/drawing/2014/main" val="20009"/>
                    </a:ext>
                  </a:extLst>
                </a:gridCol>
              </a:tblGrid>
              <a:tr h="894080">
                <a:tc>
                  <a:txBody>
                    <a:bodyPr/>
                    <a:lstStyle/>
                    <a:p>
                      <a:pPr marL="267970">
                        <a:lnSpc>
                          <a:spcPct val="100000"/>
                        </a:lnSpc>
                        <a:spcBef>
                          <a:spcPts val="1630"/>
                        </a:spcBef>
                      </a:pPr>
                      <a:r>
                        <a:rPr sz="1500" spc="-20" dirty="0">
                          <a:latin typeface="Calibri"/>
                          <a:cs typeface="Calibri"/>
                        </a:rPr>
                        <a:t>Team</a:t>
                      </a:r>
                      <a:endParaRPr sz="1500">
                        <a:latin typeface="Calibri"/>
                        <a:cs typeface="Calibri"/>
                      </a:endParaRPr>
                    </a:p>
                    <a:p>
                      <a:pPr marL="265430">
                        <a:lnSpc>
                          <a:spcPct val="100000"/>
                        </a:lnSpc>
                      </a:pPr>
                      <a:r>
                        <a:rPr sz="1500" spc="-20" dirty="0">
                          <a:latin typeface="Calibri"/>
                          <a:cs typeface="Calibri"/>
                        </a:rPr>
                        <a:t>Name</a:t>
                      </a:r>
                      <a:endParaRPr sz="1500">
                        <a:latin typeface="Calibri"/>
                        <a:cs typeface="Calibri"/>
                      </a:endParaRPr>
                    </a:p>
                  </a:txBody>
                  <a:tcPr marL="0" marR="0" marT="207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630"/>
                        </a:spcBef>
                      </a:pPr>
                      <a:r>
                        <a:rPr sz="1500" dirty="0">
                          <a:latin typeface="Calibri"/>
                          <a:cs typeface="Calibri"/>
                        </a:rPr>
                        <a:t>Round</a:t>
                      </a:r>
                      <a:r>
                        <a:rPr sz="1500" spc="-65" dirty="0">
                          <a:latin typeface="Calibri"/>
                          <a:cs typeface="Calibri"/>
                        </a:rPr>
                        <a:t> </a:t>
                      </a:r>
                      <a:r>
                        <a:rPr sz="1500" spc="-50" dirty="0">
                          <a:latin typeface="Calibri"/>
                          <a:cs typeface="Calibri"/>
                        </a:rPr>
                        <a:t>1</a:t>
                      </a:r>
                      <a:endParaRPr sz="1500">
                        <a:latin typeface="Calibri"/>
                        <a:cs typeface="Calibri"/>
                      </a:endParaRPr>
                    </a:p>
                    <a:p>
                      <a:pPr marL="1270" algn="ctr">
                        <a:lnSpc>
                          <a:spcPct val="100000"/>
                        </a:lnSpc>
                      </a:pPr>
                      <a:r>
                        <a:rPr sz="1500" spc="-10" dirty="0">
                          <a:latin typeface="Calibri"/>
                          <a:cs typeface="Calibri"/>
                        </a:rPr>
                        <a:t>score</a:t>
                      </a:r>
                      <a:endParaRPr sz="1500">
                        <a:latin typeface="Calibri"/>
                        <a:cs typeface="Calibri"/>
                      </a:endParaRPr>
                    </a:p>
                  </a:txBody>
                  <a:tcPr marL="0" marR="0" marT="207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05"/>
                        </a:spcBef>
                      </a:pPr>
                      <a:endParaRPr sz="1500" dirty="0">
                        <a:latin typeface="Times New Roman"/>
                        <a:cs typeface="Times New Roman"/>
                      </a:endParaRPr>
                    </a:p>
                    <a:p>
                      <a:pPr marL="635" algn="ctr">
                        <a:lnSpc>
                          <a:spcPct val="100000"/>
                        </a:lnSpc>
                      </a:pPr>
                      <a:r>
                        <a:rPr sz="1500" dirty="0">
                          <a:latin typeface="Calibri"/>
                          <a:cs typeface="Calibri"/>
                        </a:rPr>
                        <a:t>R1</a:t>
                      </a:r>
                      <a:r>
                        <a:rPr sz="1500" spc="-35" dirty="0">
                          <a:latin typeface="Calibri"/>
                          <a:cs typeface="Calibri"/>
                        </a:rPr>
                        <a:t> </a:t>
                      </a:r>
                      <a:r>
                        <a:rPr sz="1500" dirty="0">
                          <a:latin typeface="Calibri"/>
                          <a:cs typeface="Calibri"/>
                        </a:rPr>
                        <a:t>time</a:t>
                      </a:r>
                      <a:r>
                        <a:rPr sz="1500" spc="-15" dirty="0">
                          <a:latin typeface="Calibri"/>
                          <a:cs typeface="Calibri"/>
                        </a:rPr>
                        <a:t> </a:t>
                      </a:r>
                      <a:r>
                        <a:rPr sz="1500" spc="-20" dirty="0">
                          <a:latin typeface="Calibri"/>
                          <a:cs typeface="Calibri"/>
                        </a:rPr>
                        <a:t>left</a:t>
                      </a:r>
                      <a:endParaRPr sz="1500" dirty="0">
                        <a:latin typeface="Calibri"/>
                        <a:cs typeface="Calibri"/>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630"/>
                        </a:spcBef>
                      </a:pPr>
                      <a:r>
                        <a:rPr sz="1500" dirty="0">
                          <a:latin typeface="Calibri"/>
                          <a:cs typeface="Calibri"/>
                        </a:rPr>
                        <a:t>Round</a:t>
                      </a:r>
                      <a:r>
                        <a:rPr sz="1500" spc="-65" dirty="0">
                          <a:latin typeface="Calibri"/>
                          <a:cs typeface="Calibri"/>
                        </a:rPr>
                        <a:t> </a:t>
                      </a:r>
                      <a:r>
                        <a:rPr sz="1500" spc="-50" dirty="0">
                          <a:latin typeface="Calibri"/>
                          <a:cs typeface="Calibri"/>
                        </a:rPr>
                        <a:t>2</a:t>
                      </a:r>
                      <a:endParaRPr sz="1500" dirty="0">
                        <a:latin typeface="Calibri"/>
                        <a:cs typeface="Calibri"/>
                      </a:endParaRPr>
                    </a:p>
                    <a:p>
                      <a:pPr marL="1905" algn="ctr">
                        <a:lnSpc>
                          <a:spcPct val="100000"/>
                        </a:lnSpc>
                      </a:pPr>
                      <a:r>
                        <a:rPr sz="1500" spc="-10" dirty="0">
                          <a:latin typeface="Calibri"/>
                          <a:cs typeface="Calibri"/>
                        </a:rPr>
                        <a:t>score</a:t>
                      </a:r>
                      <a:endParaRPr sz="1500" dirty="0">
                        <a:latin typeface="Calibri"/>
                        <a:cs typeface="Calibri"/>
                      </a:endParaRPr>
                    </a:p>
                  </a:txBody>
                  <a:tcPr marL="0" marR="0" marT="207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05"/>
                        </a:spcBef>
                      </a:pPr>
                      <a:endParaRPr sz="1500">
                        <a:latin typeface="Times New Roman"/>
                        <a:cs typeface="Times New Roman"/>
                      </a:endParaRPr>
                    </a:p>
                    <a:p>
                      <a:pPr marL="1905" algn="ctr">
                        <a:lnSpc>
                          <a:spcPct val="100000"/>
                        </a:lnSpc>
                      </a:pPr>
                      <a:r>
                        <a:rPr sz="1500" dirty="0">
                          <a:latin typeface="Calibri"/>
                          <a:cs typeface="Calibri"/>
                        </a:rPr>
                        <a:t>R2</a:t>
                      </a:r>
                      <a:r>
                        <a:rPr sz="1500" spc="-35" dirty="0">
                          <a:latin typeface="Calibri"/>
                          <a:cs typeface="Calibri"/>
                        </a:rPr>
                        <a:t> </a:t>
                      </a:r>
                      <a:r>
                        <a:rPr sz="1500" dirty="0">
                          <a:latin typeface="Calibri"/>
                          <a:cs typeface="Calibri"/>
                        </a:rPr>
                        <a:t>time</a:t>
                      </a:r>
                      <a:r>
                        <a:rPr sz="1500" spc="-15" dirty="0">
                          <a:latin typeface="Calibri"/>
                          <a:cs typeface="Calibri"/>
                        </a:rPr>
                        <a:t> </a:t>
                      </a:r>
                      <a:r>
                        <a:rPr sz="1500" spc="-20" dirty="0">
                          <a:latin typeface="Calibri"/>
                          <a:cs typeface="Calibri"/>
                        </a:rPr>
                        <a:t>left</a:t>
                      </a:r>
                      <a:endParaRPr sz="1500">
                        <a:latin typeface="Calibri"/>
                        <a:cs typeface="Calibri"/>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8445">
                        <a:lnSpc>
                          <a:spcPct val="100000"/>
                        </a:lnSpc>
                        <a:spcBef>
                          <a:spcPts val="1630"/>
                        </a:spcBef>
                      </a:pPr>
                      <a:r>
                        <a:rPr sz="1500" b="1" spc="-20" dirty="0">
                          <a:latin typeface="Calibri"/>
                          <a:cs typeface="Calibri"/>
                        </a:rPr>
                        <a:t>Avg.</a:t>
                      </a:r>
                      <a:endParaRPr sz="1500">
                        <a:latin typeface="Calibri"/>
                        <a:cs typeface="Calibri"/>
                      </a:endParaRPr>
                    </a:p>
                    <a:p>
                      <a:pPr marL="212725">
                        <a:lnSpc>
                          <a:spcPct val="100000"/>
                        </a:lnSpc>
                      </a:pPr>
                      <a:r>
                        <a:rPr sz="1500" b="1" spc="-10" dirty="0">
                          <a:latin typeface="Calibri"/>
                          <a:cs typeface="Calibri"/>
                        </a:rPr>
                        <a:t>Score</a:t>
                      </a:r>
                      <a:endParaRPr sz="1500">
                        <a:latin typeface="Calibri"/>
                        <a:cs typeface="Calibri"/>
                      </a:endParaRPr>
                    </a:p>
                  </a:txBody>
                  <a:tcPr marL="0" marR="0" marT="207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630"/>
                        </a:spcBef>
                      </a:pPr>
                      <a:r>
                        <a:rPr sz="1500" b="1" spc="-25" dirty="0">
                          <a:solidFill>
                            <a:srgbClr val="FF0000"/>
                          </a:solidFill>
                          <a:latin typeface="Calibri"/>
                          <a:cs typeface="Calibri"/>
                        </a:rPr>
                        <a:t>(1)</a:t>
                      </a:r>
                      <a:endParaRPr sz="1500">
                        <a:latin typeface="Calibri"/>
                        <a:cs typeface="Calibri"/>
                      </a:endParaRPr>
                    </a:p>
                    <a:p>
                      <a:pPr marL="1905" algn="ctr">
                        <a:lnSpc>
                          <a:spcPct val="100000"/>
                        </a:lnSpc>
                      </a:pPr>
                      <a:r>
                        <a:rPr sz="1500" b="1" dirty="0">
                          <a:latin typeface="Calibri"/>
                          <a:cs typeface="Calibri"/>
                        </a:rPr>
                        <a:t>Best</a:t>
                      </a:r>
                      <a:r>
                        <a:rPr sz="1500" b="1" spc="295" dirty="0">
                          <a:latin typeface="Calibri"/>
                          <a:cs typeface="Calibri"/>
                        </a:rPr>
                        <a:t> </a:t>
                      </a:r>
                      <a:r>
                        <a:rPr sz="1500" b="1" spc="-10" dirty="0">
                          <a:latin typeface="Calibri"/>
                          <a:cs typeface="Calibri"/>
                        </a:rPr>
                        <a:t>score</a:t>
                      </a:r>
                      <a:endParaRPr sz="1500">
                        <a:latin typeface="Calibri"/>
                        <a:cs typeface="Calibri"/>
                      </a:endParaRPr>
                    </a:p>
                  </a:txBody>
                  <a:tcPr marL="0" marR="0" marT="207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730"/>
                        </a:spcBef>
                      </a:pPr>
                      <a:r>
                        <a:rPr sz="1500" b="1" u="heavy" spc="-10" dirty="0">
                          <a:uFill>
                            <a:solidFill>
                              <a:srgbClr val="000000"/>
                            </a:solidFill>
                          </a:uFill>
                          <a:latin typeface="Calibri"/>
                          <a:cs typeface="Calibri"/>
                        </a:rPr>
                        <a:t>(Best+Avg)</a:t>
                      </a:r>
                      <a:endParaRPr sz="1500">
                        <a:latin typeface="Calibri"/>
                        <a:cs typeface="Calibri"/>
                      </a:endParaRPr>
                    </a:p>
                    <a:p>
                      <a:pPr marL="3175" algn="ctr">
                        <a:lnSpc>
                          <a:spcPct val="100000"/>
                        </a:lnSpc>
                      </a:pPr>
                      <a:r>
                        <a:rPr sz="1500" b="1" spc="-50" dirty="0">
                          <a:latin typeface="Calibri"/>
                          <a:cs typeface="Calibri"/>
                        </a:rPr>
                        <a:t>2</a:t>
                      </a:r>
                      <a:endParaRPr sz="1500">
                        <a:latin typeface="Calibri"/>
                        <a:cs typeface="Calibri"/>
                      </a:endParaRPr>
                    </a:p>
                    <a:p>
                      <a:pPr marL="635" algn="ctr">
                        <a:lnSpc>
                          <a:spcPct val="100000"/>
                        </a:lnSpc>
                      </a:pPr>
                      <a:r>
                        <a:rPr sz="1500" b="1" spc="-10" dirty="0">
                          <a:latin typeface="Calibri"/>
                          <a:cs typeface="Calibri"/>
                        </a:rPr>
                        <a:t>score</a:t>
                      </a:r>
                      <a:endParaRPr sz="1500">
                        <a:latin typeface="Calibri"/>
                        <a:cs typeface="Calibri"/>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7200">
                        <a:lnSpc>
                          <a:spcPct val="100000"/>
                        </a:lnSpc>
                        <a:spcBef>
                          <a:spcPts val="730"/>
                        </a:spcBef>
                      </a:pPr>
                      <a:r>
                        <a:rPr sz="1500" b="1" spc="-25" dirty="0">
                          <a:solidFill>
                            <a:srgbClr val="FF0000"/>
                          </a:solidFill>
                          <a:latin typeface="Calibri"/>
                          <a:cs typeface="Calibri"/>
                        </a:rPr>
                        <a:t>(2)</a:t>
                      </a:r>
                      <a:endParaRPr sz="1500">
                        <a:latin typeface="Calibri"/>
                        <a:cs typeface="Calibri"/>
                      </a:endParaRPr>
                    </a:p>
                    <a:p>
                      <a:pPr marL="58419" marR="50165" indent="154940">
                        <a:lnSpc>
                          <a:spcPct val="100000"/>
                        </a:lnSpc>
                      </a:pPr>
                      <a:r>
                        <a:rPr sz="1500" b="1" dirty="0">
                          <a:latin typeface="Calibri"/>
                          <a:cs typeface="Calibri"/>
                        </a:rPr>
                        <a:t>Time</a:t>
                      </a:r>
                      <a:r>
                        <a:rPr sz="1500" b="1" spc="-35" dirty="0">
                          <a:latin typeface="Calibri"/>
                          <a:cs typeface="Calibri"/>
                        </a:rPr>
                        <a:t> </a:t>
                      </a:r>
                      <a:r>
                        <a:rPr sz="1500" b="1" spc="-20" dirty="0">
                          <a:latin typeface="Calibri"/>
                          <a:cs typeface="Calibri"/>
                        </a:rPr>
                        <a:t>left </a:t>
                      </a:r>
                      <a:r>
                        <a:rPr sz="1500" b="1" dirty="0">
                          <a:latin typeface="Calibri"/>
                          <a:cs typeface="Calibri"/>
                        </a:rPr>
                        <a:t>@</a:t>
                      </a:r>
                      <a:r>
                        <a:rPr sz="1500" b="1" spc="-20" dirty="0">
                          <a:latin typeface="Calibri"/>
                          <a:cs typeface="Calibri"/>
                        </a:rPr>
                        <a:t> </a:t>
                      </a:r>
                      <a:r>
                        <a:rPr sz="1500" b="1" dirty="0">
                          <a:latin typeface="Calibri"/>
                          <a:cs typeface="Calibri"/>
                        </a:rPr>
                        <a:t>best</a:t>
                      </a:r>
                      <a:r>
                        <a:rPr sz="1500" b="1" spc="-35" dirty="0">
                          <a:latin typeface="Calibri"/>
                          <a:cs typeface="Calibri"/>
                        </a:rPr>
                        <a:t> </a:t>
                      </a:r>
                      <a:r>
                        <a:rPr sz="1500" b="1" spc="-10" dirty="0">
                          <a:latin typeface="Calibri"/>
                          <a:cs typeface="Calibri"/>
                        </a:rPr>
                        <a:t>score</a:t>
                      </a:r>
                      <a:endParaRPr sz="1500">
                        <a:latin typeface="Calibri"/>
                        <a:cs typeface="Calibri"/>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05"/>
                        </a:spcBef>
                      </a:pPr>
                      <a:endParaRPr sz="1500">
                        <a:latin typeface="Times New Roman"/>
                        <a:cs typeface="Times New Roman"/>
                      </a:endParaRPr>
                    </a:p>
                    <a:p>
                      <a:pPr marL="1905" algn="ctr">
                        <a:lnSpc>
                          <a:spcPct val="100000"/>
                        </a:lnSpc>
                      </a:pPr>
                      <a:r>
                        <a:rPr sz="1500" b="1" spc="-20" dirty="0">
                          <a:latin typeface="Calibri"/>
                          <a:cs typeface="Calibri"/>
                        </a:rPr>
                        <a:t>Rank</a:t>
                      </a:r>
                      <a:endParaRPr sz="1500">
                        <a:latin typeface="Calibri"/>
                        <a:cs typeface="Calibri"/>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1950">
                <a:tc>
                  <a:txBody>
                    <a:bodyPr/>
                    <a:lstStyle/>
                    <a:p>
                      <a:pPr algn="ctr">
                        <a:lnSpc>
                          <a:spcPct val="100000"/>
                        </a:lnSpc>
                        <a:spcBef>
                          <a:spcPts val="434"/>
                        </a:spcBef>
                      </a:pPr>
                      <a:r>
                        <a:rPr sz="1500" spc="-25" dirty="0">
                          <a:latin typeface="Calibri"/>
                          <a:cs typeface="Calibri"/>
                        </a:rPr>
                        <a:t>Team</a:t>
                      </a:r>
                      <a:r>
                        <a:rPr sz="1500" spc="-60" dirty="0">
                          <a:latin typeface="Calibri"/>
                          <a:cs typeface="Calibri"/>
                        </a:rPr>
                        <a:t> </a:t>
                      </a:r>
                      <a:r>
                        <a:rPr sz="1500" spc="-50" dirty="0">
                          <a:latin typeface="Calibri"/>
                          <a:cs typeface="Calibri"/>
                        </a:rPr>
                        <a:t>A</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4"/>
                        </a:spcBef>
                      </a:pPr>
                      <a:r>
                        <a:rPr sz="1500" spc="-25" dirty="0">
                          <a:latin typeface="Calibri"/>
                          <a:cs typeface="Calibri"/>
                        </a:rPr>
                        <a:t>80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34"/>
                        </a:spcBef>
                      </a:pPr>
                      <a:r>
                        <a:rPr sz="1500" spc="-25" dirty="0">
                          <a:latin typeface="Calibri"/>
                          <a:cs typeface="Calibri"/>
                        </a:rPr>
                        <a:t>100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4"/>
                        </a:spcBef>
                      </a:pPr>
                      <a:r>
                        <a:rPr sz="1500" spc="-25" dirty="0">
                          <a:latin typeface="Calibri"/>
                          <a:cs typeface="Calibri"/>
                        </a:rPr>
                        <a:t>15</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4"/>
                        </a:spcBef>
                      </a:pPr>
                      <a:r>
                        <a:rPr sz="1500" spc="-25" dirty="0">
                          <a:latin typeface="Calibri"/>
                          <a:cs typeface="Calibri"/>
                        </a:rPr>
                        <a:t>90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34"/>
                        </a:spcBef>
                      </a:pPr>
                      <a:r>
                        <a:rPr sz="1500" spc="-25" dirty="0">
                          <a:latin typeface="Calibri"/>
                          <a:cs typeface="Calibri"/>
                        </a:rPr>
                        <a:t>100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34"/>
                        </a:spcBef>
                      </a:pPr>
                      <a:r>
                        <a:rPr sz="1500" spc="-25" dirty="0">
                          <a:latin typeface="Calibri"/>
                          <a:cs typeface="Calibri"/>
                        </a:rPr>
                        <a:t>95</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4"/>
                        </a:spcBef>
                      </a:pPr>
                      <a:r>
                        <a:rPr sz="1500" spc="-25" dirty="0">
                          <a:latin typeface="Calibri"/>
                          <a:cs typeface="Calibri"/>
                        </a:rPr>
                        <a:t>15</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34"/>
                        </a:spcBef>
                      </a:pPr>
                      <a:r>
                        <a:rPr sz="1500" b="1" spc="-50" dirty="0">
                          <a:latin typeface="Calibri"/>
                          <a:cs typeface="Calibri"/>
                        </a:rPr>
                        <a:t>1</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1950">
                <a:tc>
                  <a:txBody>
                    <a:bodyPr/>
                    <a:lstStyle/>
                    <a:p>
                      <a:pPr algn="ctr">
                        <a:lnSpc>
                          <a:spcPct val="100000"/>
                        </a:lnSpc>
                        <a:spcBef>
                          <a:spcPts val="434"/>
                        </a:spcBef>
                      </a:pPr>
                      <a:r>
                        <a:rPr sz="1500" spc="-35" dirty="0">
                          <a:latin typeface="Calibri"/>
                          <a:cs typeface="Calibri"/>
                        </a:rPr>
                        <a:t>Team</a:t>
                      </a:r>
                      <a:r>
                        <a:rPr sz="1500" spc="-25" dirty="0">
                          <a:latin typeface="Calibri"/>
                          <a:cs typeface="Calibri"/>
                        </a:rPr>
                        <a:t> </a:t>
                      </a:r>
                      <a:r>
                        <a:rPr sz="1500" spc="-50" dirty="0">
                          <a:latin typeface="Calibri"/>
                          <a:cs typeface="Calibri"/>
                        </a:rPr>
                        <a:t>B</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4"/>
                        </a:spcBef>
                      </a:pPr>
                      <a:r>
                        <a:rPr sz="1500" spc="-25" dirty="0">
                          <a:latin typeface="Calibri"/>
                          <a:cs typeface="Calibri"/>
                        </a:rPr>
                        <a:t>100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4"/>
                        </a:spcBef>
                      </a:pPr>
                      <a:r>
                        <a:rPr sz="1500" spc="-25" dirty="0">
                          <a:latin typeface="Calibri"/>
                          <a:cs typeface="Calibri"/>
                        </a:rPr>
                        <a:t>10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4"/>
                        </a:spcBef>
                      </a:pPr>
                      <a:r>
                        <a:rPr sz="1500" spc="-25" dirty="0">
                          <a:latin typeface="Calibri"/>
                          <a:cs typeface="Calibri"/>
                        </a:rPr>
                        <a:t>80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4"/>
                        </a:spcBef>
                      </a:pPr>
                      <a:r>
                        <a:rPr sz="1500" spc="-25" dirty="0">
                          <a:latin typeface="Calibri"/>
                          <a:cs typeface="Calibri"/>
                        </a:rPr>
                        <a:t>90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34"/>
                        </a:spcBef>
                      </a:pPr>
                      <a:r>
                        <a:rPr sz="1500" spc="-25" dirty="0">
                          <a:latin typeface="Calibri"/>
                          <a:cs typeface="Calibri"/>
                        </a:rPr>
                        <a:t>100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4"/>
                        </a:spcBef>
                      </a:pPr>
                      <a:r>
                        <a:rPr sz="1500" spc="-25" dirty="0">
                          <a:latin typeface="Calibri"/>
                          <a:cs typeface="Calibri"/>
                        </a:rPr>
                        <a:t>95</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4"/>
                        </a:spcBef>
                      </a:pPr>
                      <a:r>
                        <a:rPr sz="1500" spc="-25" dirty="0">
                          <a:latin typeface="Calibri"/>
                          <a:cs typeface="Calibri"/>
                        </a:rPr>
                        <a:t>10</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34"/>
                        </a:spcBef>
                      </a:pPr>
                      <a:r>
                        <a:rPr sz="1500" b="1" spc="-50" dirty="0">
                          <a:latin typeface="Calibri"/>
                          <a:cs typeface="Calibri"/>
                        </a:rPr>
                        <a:t>2</a:t>
                      </a:r>
                      <a:endParaRPr sz="1500">
                        <a:latin typeface="Calibri"/>
                        <a:cs typeface="Calibri"/>
                      </a:endParaRPr>
                    </a:p>
                  </a:txBody>
                  <a:tcPr marL="0" marR="0" marT="552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61950">
                <a:tc>
                  <a:txBody>
                    <a:bodyPr/>
                    <a:lstStyle/>
                    <a:p>
                      <a:pPr algn="ctr">
                        <a:lnSpc>
                          <a:spcPct val="100000"/>
                        </a:lnSpc>
                        <a:spcBef>
                          <a:spcPts val="439"/>
                        </a:spcBef>
                      </a:pPr>
                      <a:r>
                        <a:rPr sz="1500" spc="-25" dirty="0">
                          <a:latin typeface="Calibri"/>
                          <a:cs typeface="Calibri"/>
                        </a:rPr>
                        <a:t>Team</a:t>
                      </a:r>
                      <a:r>
                        <a:rPr sz="1500" spc="-60" dirty="0">
                          <a:latin typeface="Calibri"/>
                          <a:cs typeface="Calibri"/>
                        </a:rPr>
                        <a:t> </a:t>
                      </a:r>
                      <a:r>
                        <a:rPr sz="1500" spc="-50" dirty="0">
                          <a:latin typeface="Calibri"/>
                          <a:cs typeface="Calibri"/>
                        </a:rPr>
                        <a:t>C</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9"/>
                        </a:spcBef>
                      </a:pPr>
                      <a:r>
                        <a:rPr sz="1500" spc="-25" dirty="0">
                          <a:latin typeface="Calibri"/>
                          <a:cs typeface="Calibri"/>
                        </a:rPr>
                        <a:t>100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4925" algn="ctr">
                        <a:lnSpc>
                          <a:spcPct val="100000"/>
                        </a:lnSpc>
                        <a:spcBef>
                          <a:spcPts val="439"/>
                        </a:spcBef>
                      </a:pPr>
                      <a:r>
                        <a:rPr sz="1500" spc="-25" dirty="0">
                          <a:latin typeface="Calibri"/>
                          <a:cs typeface="Calibri"/>
                        </a:rPr>
                        <a:t>20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9"/>
                        </a:spcBef>
                      </a:pPr>
                      <a:r>
                        <a:rPr sz="1500" spc="-25" dirty="0">
                          <a:latin typeface="Calibri"/>
                          <a:cs typeface="Calibri"/>
                        </a:rPr>
                        <a:t>70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9"/>
                        </a:spcBef>
                      </a:pPr>
                      <a:r>
                        <a:rPr sz="1500" spc="-25" dirty="0">
                          <a:latin typeface="Calibri"/>
                          <a:cs typeface="Calibri"/>
                        </a:rPr>
                        <a:t>85</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39"/>
                        </a:spcBef>
                      </a:pPr>
                      <a:r>
                        <a:rPr sz="1500" spc="-25" dirty="0">
                          <a:latin typeface="Calibri"/>
                          <a:cs typeface="Calibri"/>
                        </a:rPr>
                        <a:t>100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39"/>
                        </a:spcBef>
                      </a:pPr>
                      <a:r>
                        <a:rPr sz="1500" spc="-20" dirty="0">
                          <a:latin typeface="Calibri"/>
                          <a:cs typeface="Calibri"/>
                        </a:rPr>
                        <a:t>92.5</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39"/>
                        </a:spcBef>
                      </a:pPr>
                      <a:r>
                        <a:rPr sz="1500" b="1" spc="-50" dirty="0">
                          <a:latin typeface="Calibri"/>
                          <a:cs typeface="Calibri"/>
                        </a:rPr>
                        <a:t>3</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61950">
                <a:tc>
                  <a:txBody>
                    <a:bodyPr/>
                    <a:lstStyle/>
                    <a:p>
                      <a:pPr algn="ctr">
                        <a:lnSpc>
                          <a:spcPct val="100000"/>
                        </a:lnSpc>
                        <a:spcBef>
                          <a:spcPts val="440"/>
                        </a:spcBef>
                      </a:pPr>
                      <a:r>
                        <a:rPr sz="1500" spc="-25" dirty="0">
                          <a:latin typeface="Calibri"/>
                          <a:cs typeface="Calibri"/>
                        </a:rPr>
                        <a:t>Team</a:t>
                      </a:r>
                      <a:r>
                        <a:rPr sz="1500" spc="-60" dirty="0">
                          <a:latin typeface="Calibri"/>
                          <a:cs typeface="Calibri"/>
                        </a:rPr>
                        <a:t> </a:t>
                      </a:r>
                      <a:r>
                        <a:rPr sz="1500" spc="-50" dirty="0">
                          <a:latin typeface="Calibri"/>
                          <a:cs typeface="Calibri"/>
                        </a:rPr>
                        <a:t>D</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40"/>
                        </a:spcBef>
                      </a:pPr>
                      <a:r>
                        <a:rPr sz="1500" spc="-25" dirty="0">
                          <a:latin typeface="Calibri"/>
                          <a:cs typeface="Calibri"/>
                        </a:rPr>
                        <a:t>60</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40"/>
                        </a:spcBef>
                      </a:pPr>
                      <a:r>
                        <a:rPr sz="1500" spc="-25" dirty="0">
                          <a:latin typeface="Calibri"/>
                          <a:cs typeface="Calibri"/>
                        </a:rPr>
                        <a:t>100</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40"/>
                        </a:spcBef>
                      </a:pPr>
                      <a:r>
                        <a:rPr sz="1500" spc="-50" dirty="0">
                          <a:latin typeface="Calibri"/>
                          <a:cs typeface="Calibri"/>
                        </a:rPr>
                        <a:t>5</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40"/>
                        </a:spcBef>
                      </a:pPr>
                      <a:r>
                        <a:rPr sz="1500" spc="-25" dirty="0">
                          <a:latin typeface="Calibri"/>
                          <a:cs typeface="Calibri"/>
                        </a:rPr>
                        <a:t>80</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40"/>
                        </a:spcBef>
                      </a:pPr>
                      <a:r>
                        <a:rPr sz="1500" spc="-25" dirty="0">
                          <a:latin typeface="Calibri"/>
                          <a:cs typeface="Calibri"/>
                        </a:rPr>
                        <a:t>100</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40"/>
                        </a:spcBef>
                      </a:pPr>
                      <a:r>
                        <a:rPr sz="1500" spc="-25" dirty="0">
                          <a:latin typeface="Calibri"/>
                          <a:cs typeface="Calibri"/>
                        </a:rPr>
                        <a:t>90</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40"/>
                        </a:spcBef>
                      </a:pPr>
                      <a:r>
                        <a:rPr sz="1500" b="1" spc="-50" dirty="0">
                          <a:latin typeface="Calibri"/>
                          <a:cs typeface="Calibri"/>
                        </a:rPr>
                        <a:t>4</a:t>
                      </a:r>
                      <a:endParaRPr sz="15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61950">
                <a:tc>
                  <a:txBody>
                    <a:bodyPr/>
                    <a:lstStyle/>
                    <a:p>
                      <a:pPr algn="ctr">
                        <a:lnSpc>
                          <a:spcPct val="100000"/>
                        </a:lnSpc>
                        <a:spcBef>
                          <a:spcPts val="439"/>
                        </a:spcBef>
                      </a:pPr>
                      <a:r>
                        <a:rPr sz="1500" spc="-25" dirty="0">
                          <a:latin typeface="Calibri"/>
                          <a:cs typeface="Calibri"/>
                        </a:rPr>
                        <a:t>Team</a:t>
                      </a:r>
                      <a:r>
                        <a:rPr sz="1500" spc="-60" dirty="0">
                          <a:latin typeface="Calibri"/>
                          <a:cs typeface="Calibri"/>
                        </a:rPr>
                        <a:t> </a:t>
                      </a:r>
                      <a:r>
                        <a:rPr sz="1500" spc="-50" dirty="0">
                          <a:latin typeface="Calibri"/>
                          <a:cs typeface="Calibri"/>
                        </a:rPr>
                        <a:t>E</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9"/>
                        </a:spcBef>
                      </a:pPr>
                      <a:r>
                        <a:rPr sz="1500" spc="-25" dirty="0">
                          <a:latin typeface="Calibri"/>
                          <a:cs typeface="Calibri"/>
                        </a:rPr>
                        <a:t>90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9"/>
                        </a:spcBef>
                      </a:pPr>
                      <a:r>
                        <a:rPr sz="1500" spc="-25" dirty="0">
                          <a:latin typeface="Calibri"/>
                          <a:cs typeface="Calibri"/>
                        </a:rPr>
                        <a:t>90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9"/>
                        </a:spcBef>
                      </a:pPr>
                      <a:r>
                        <a:rPr sz="1500" spc="-25" dirty="0">
                          <a:latin typeface="Calibri"/>
                          <a:cs typeface="Calibri"/>
                        </a:rPr>
                        <a:t>90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9"/>
                        </a:spcBef>
                      </a:pPr>
                      <a:r>
                        <a:rPr sz="1500" spc="-25" dirty="0">
                          <a:latin typeface="Calibri"/>
                          <a:cs typeface="Calibri"/>
                        </a:rPr>
                        <a:t>90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39"/>
                        </a:spcBef>
                      </a:pPr>
                      <a:r>
                        <a:rPr sz="1500" spc="-25" dirty="0">
                          <a:latin typeface="Calibri"/>
                          <a:cs typeface="Calibri"/>
                        </a:rPr>
                        <a:t>90</a:t>
                      </a:r>
                      <a:endParaRPr sz="150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39"/>
                        </a:spcBef>
                      </a:pPr>
                      <a:r>
                        <a:rPr sz="1500" b="1" spc="-50" dirty="0">
                          <a:latin typeface="Calibri"/>
                          <a:cs typeface="Calibri"/>
                        </a:rPr>
                        <a:t>5</a:t>
                      </a:r>
                      <a:endParaRPr sz="1500" dirty="0">
                        <a:latin typeface="Calibri"/>
                        <a:cs typeface="Calibri"/>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395985"/>
            <a:ext cx="3758565" cy="574040"/>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latin typeface="Arial"/>
                <a:cs typeface="Arial"/>
              </a:rPr>
              <a:t>10</a:t>
            </a:r>
            <a:r>
              <a:rPr spc="-15" dirty="0">
                <a:solidFill>
                  <a:srgbClr val="1F3863"/>
                </a:solidFill>
                <a:latin typeface="Arial"/>
                <a:cs typeface="Arial"/>
              </a:rPr>
              <a:t> </a:t>
            </a:r>
            <a:r>
              <a:rPr dirty="0">
                <a:solidFill>
                  <a:srgbClr val="1F3863"/>
                </a:solidFill>
                <a:latin typeface="Arial"/>
                <a:cs typeface="Arial"/>
              </a:rPr>
              <a:t>Scorecard</a:t>
            </a:r>
            <a:r>
              <a:rPr spc="-20" dirty="0">
                <a:solidFill>
                  <a:srgbClr val="1F3863"/>
                </a:solidFill>
                <a:latin typeface="Arial"/>
                <a:cs typeface="Arial"/>
              </a:rPr>
              <a:t> </a:t>
            </a:r>
            <a:r>
              <a:rPr dirty="0">
                <a:solidFill>
                  <a:srgbClr val="1F3863"/>
                </a:solidFill>
                <a:latin typeface="Arial"/>
                <a:cs typeface="Arial"/>
              </a:rPr>
              <a:t>1</a:t>
            </a:r>
            <a:r>
              <a:rPr spc="-15" dirty="0">
                <a:solidFill>
                  <a:srgbClr val="1F3863"/>
                </a:solidFill>
                <a:latin typeface="Arial"/>
                <a:cs typeface="Arial"/>
              </a:rPr>
              <a:t> </a:t>
            </a:r>
            <a:r>
              <a:rPr dirty="0">
                <a:solidFill>
                  <a:srgbClr val="1F3863"/>
                </a:solidFill>
                <a:latin typeface="Arial"/>
                <a:cs typeface="Arial"/>
              </a:rPr>
              <a:t>/</a:t>
            </a:r>
            <a:r>
              <a:rPr spc="-20" dirty="0">
                <a:solidFill>
                  <a:srgbClr val="1F3863"/>
                </a:solidFill>
                <a:latin typeface="Arial"/>
                <a:cs typeface="Arial"/>
              </a:rPr>
              <a:t> </a:t>
            </a:r>
            <a:r>
              <a:rPr spc="-50" dirty="0">
                <a:solidFill>
                  <a:srgbClr val="1F3863"/>
                </a:solidFill>
                <a:latin typeface="Arial"/>
                <a:cs typeface="Arial"/>
              </a:rPr>
              <a:t>2</a:t>
            </a:r>
          </a:p>
        </p:txBody>
      </p:sp>
      <p:sp>
        <p:nvSpPr>
          <p:cNvPr id="3" name="object 3"/>
          <p:cNvSpPr txBox="1"/>
          <p:nvPr/>
        </p:nvSpPr>
        <p:spPr>
          <a:xfrm>
            <a:off x="6114669" y="958722"/>
            <a:ext cx="474726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hlinkClick r:id="rId2"/>
              </a:rPr>
              <a:t>https://www.robofest.net/images/2526/Game2026Scorecard.pdf</a:t>
            </a:r>
            <a:endParaRPr sz="1400">
              <a:latin typeface="Calibri"/>
              <a:cs typeface="Calibri"/>
            </a:endParaRPr>
          </a:p>
        </p:txBody>
      </p:sp>
      <p:pic>
        <p:nvPicPr>
          <p:cNvPr id="4" name="object 4"/>
          <p:cNvPicPr/>
          <p:nvPr/>
        </p:nvPicPr>
        <p:blipFill>
          <a:blip r:embed="rId3" cstate="print"/>
          <a:stretch>
            <a:fillRect/>
          </a:stretch>
        </p:blipFill>
        <p:spPr>
          <a:xfrm>
            <a:off x="1261833" y="1166533"/>
            <a:ext cx="9354820" cy="4926838"/>
          </a:xfrm>
          <a:prstGeom prst="rect">
            <a:avLst/>
          </a:prstGeom>
        </p:spPr>
      </p:pic>
      <p:sp>
        <p:nvSpPr>
          <p:cNvPr id="5" name="object 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6" name="object 6"/>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latin typeface="Arial"/>
                <a:cs typeface="Arial"/>
              </a:rPr>
              <a:t>10</a:t>
            </a:r>
            <a:r>
              <a:rPr spc="-15" dirty="0">
                <a:solidFill>
                  <a:srgbClr val="1F3863"/>
                </a:solidFill>
                <a:latin typeface="Arial"/>
                <a:cs typeface="Arial"/>
              </a:rPr>
              <a:t> </a:t>
            </a:r>
            <a:r>
              <a:rPr dirty="0">
                <a:solidFill>
                  <a:srgbClr val="1F3863"/>
                </a:solidFill>
                <a:latin typeface="Arial"/>
                <a:cs typeface="Arial"/>
              </a:rPr>
              <a:t>Scorecard</a:t>
            </a:r>
            <a:r>
              <a:rPr spc="-20" dirty="0">
                <a:solidFill>
                  <a:srgbClr val="1F3863"/>
                </a:solidFill>
                <a:latin typeface="Arial"/>
                <a:cs typeface="Arial"/>
              </a:rPr>
              <a:t> </a:t>
            </a:r>
            <a:r>
              <a:rPr dirty="0">
                <a:solidFill>
                  <a:srgbClr val="1F3863"/>
                </a:solidFill>
                <a:latin typeface="Arial"/>
                <a:cs typeface="Arial"/>
              </a:rPr>
              <a:t>2</a:t>
            </a:r>
            <a:r>
              <a:rPr spc="-15" dirty="0">
                <a:solidFill>
                  <a:srgbClr val="1F3863"/>
                </a:solidFill>
                <a:latin typeface="Arial"/>
                <a:cs typeface="Arial"/>
              </a:rPr>
              <a:t> </a:t>
            </a:r>
            <a:r>
              <a:rPr dirty="0">
                <a:solidFill>
                  <a:srgbClr val="1F3863"/>
                </a:solidFill>
                <a:latin typeface="Arial"/>
                <a:cs typeface="Arial"/>
              </a:rPr>
              <a:t>/</a:t>
            </a:r>
            <a:r>
              <a:rPr spc="-20" dirty="0">
                <a:solidFill>
                  <a:srgbClr val="1F3863"/>
                </a:solidFill>
                <a:latin typeface="Arial"/>
                <a:cs typeface="Arial"/>
              </a:rPr>
              <a:t> </a:t>
            </a:r>
            <a:r>
              <a:rPr spc="-50" dirty="0">
                <a:solidFill>
                  <a:srgbClr val="1F3863"/>
                </a:solidFill>
                <a:latin typeface="Arial"/>
                <a:cs typeface="Arial"/>
              </a:rPr>
              <a:t>2</a:t>
            </a:r>
          </a:p>
        </p:txBody>
      </p:sp>
      <p:pic>
        <p:nvPicPr>
          <p:cNvPr id="3" name="object 3"/>
          <p:cNvPicPr/>
          <p:nvPr/>
        </p:nvPicPr>
        <p:blipFill>
          <a:blip r:embed="rId2" cstate="print"/>
          <a:stretch>
            <a:fillRect/>
          </a:stretch>
        </p:blipFill>
        <p:spPr>
          <a:xfrm>
            <a:off x="1810835" y="1228572"/>
            <a:ext cx="8593223" cy="4998673"/>
          </a:xfrm>
          <a:prstGeom prst="rect">
            <a:avLst/>
          </a:prstGeom>
        </p:spPr>
      </p:pic>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24629" y="1999678"/>
            <a:ext cx="6653530" cy="4197985"/>
            <a:chOff x="4024629" y="1999678"/>
            <a:chExt cx="6653530" cy="4197985"/>
          </a:xfrm>
        </p:grpSpPr>
        <p:sp>
          <p:nvSpPr>
            <p:cNvPr id="3" name="object 3"/>
            <p:cNvSpPr/>
            <p:nvPr/>
          </p:nvSpPr>
          <p:spPr>
            <a:xfrm>
              <a:off x="4038599" y="2043176"/>
              <a:ext cx="6607809" cy="2938145"/>
            </a:xfrm>
            <a:custGeom>
              <a:avLst/>
              <a:gdLst/>
              <a:ahLst/>
              <a:cxnLst/>
              <a:rect l="l" t="t" r="r" b="b"/>
              <a:pathLst>
                <a:path w="6607809" h="2938145">
                  <a:moveTo>
                    <a:pt x="6314058" y="0"/>
                  </a:moveTo>
                  <a:lnTo>
                    <a:pt x="293750" y="0"/>
                  </a:lnTo>
                  <a:lnTo>
                    <a:pt x="246116" y="3846"/>
                  </a:lnTo>
                  <a:lnTo>
                    <a:pt x="200924" y="14980"/>
                  </a:lnTo>
                  <a:lnTo>
                    <a:pt x="158779" y="32798"/>
                  </a:lnTo>
                  <a:lnTo>
                    <a:pt x="120289" y="56692"/>
                  </a:lnTo>
                  <a:lnTo>
                    <a:pt x="86058" y="86058"/>
                  </a:lnTo>
                  <a:lnTo>
                    <a:pt x="56692" y="120289"/>
                  </a:lnTo>
                  <a:lnTo>
                    <a:pt x="32798" y="158779"/>
                  </a:lnTo>
                  <a:lnTo>
                    <a:pt x="14980" y="200924"/>
                  </a:lnTo>
                  <a:lnTo>
                    <a:pt x="3846" y="246116"/>
                  </a:lnTo>
                  <a:lnTo>
                    <a:pt x="0" y="293750"/>
                  </a:lnTo>
                  <a:lnTo>
                    <a:pt x="0" y="2643886"/>
                  </a:lnTo>
                  <a:lnTo>
                    <a:pt x="3846" y="2691520"/>
                  </a:lnTo>
                  <a:lnTo>
                    <a:pt x="14980" y="2736712"/>
                  </a:lnTo>
                  <a:lnTo>
                    <a:pt x="32798" y="2778857"/>
                  </a:lnTo>
                  <a:lnTo>
                    <a:pt x="56692" y="2817347"/>
                  </a:lnTo>
                  <a:lnTo>
                    <a:pt x="86058" y="2851578"/>
                  </a:lnTo>
                  <a:lnTo>
                    <a:pt x="120289" y="2880944"/>
                  </a:lnTo>
                  <a:lnTo>
                    <a:pt x="158779" y="2904838"/>
                  </a:lnTo>
                  <a:lnTo>
                    <a:pt x="200924" y="2922656"/>
                  </a:lnTo>
                  <a:lnTo>
                    <a:pt x="246116" y="2933790"/>
                  </a:lnTo>
                  <a:lnTo>
                    <a:pt x="293750" y="2937637"/>
                  </a:lnTo>
                  <a:lnTo>
                    <a:pt x="6314058" y="2937637"/>
                  </a:lnTo>
                  <a:lnTo>
                    <a:pt x="6361689" y="2933790"/>
                  </a:lnTo>
                  <a:lnTo>
                    <a:pt x="6406872" y="2922656"/>
                  </a:lnTo>
                  <a:lnTo>
                    <a:pt x="6449002" y="2904838"/>
                  </a:lnTo>
                  <a:lnTo>
                    <a:pt x="6487475" y="2880944"/>
                  </a:lnTo>
                  <a:lnTo>
                    <a:pt x="6521688" y="2851578"/>
                  </a:lnTo>
                  <a:lnTo>
                    <a:pt x="6551034" y="2817347"/>
                  </a:lnTo>
                  <a:lnTo>
                    <a:pt x="6574912" y="2778857"/>
                  </a:lnTo>
                  <a:lnTo>
                    <a:pt x="6592715" y="2736712"/>
                  </a:lnTo>
                  <a:lnTo>
                    <a:pt x="6603840" y="2691520"/>
                  </a:lnTo>
                  <a:lnTo>
                    <a:pt x="6607683" y="2643886"/>
                  </a:lnTo>
                  <a:lnTo>
                    <a:pt x="6607683" y="293750"/>
                  </a:lnTo>
                  <a:lnTo>
                    <a:pt x="6603840" y="246116"/>
                  </a:lnTo>
                  <a:lnTo>
                    <a:pt x="6592715" y="200924"/>
                  </a:lnTo>
                  <a:lnTo>
                    <a:pt x="6574912" y="158779"/>
                  </a:lnTo>
                  <a:lnTo>
                    <a:pt x="6551034" y="120289"/>
                  </a:lnTo>
                  <a:lnTo>
                    <a:pt x="6521688" y="86058"/>
                  </a:lnTo>
                  <a:lnTo>
                    <a:pt x="6487475" y="56692"/>
                  </a:lnTo>
                  <a:lnTo>
                    <a:pt x="6449002" y="32798"/>
                  </a:lnTo>
                  <a:lnTo>
                    <a:pt x="6406872" y="14980"/>
                  </a:lnTo>
                  <a:lnTo>
                    <a:pt x="6361689" y="3846"/>
                  </a:lnTo>
                  <a:lnTo>
                    <a:pt x="6314058" y="0"/>
                  </a:lnTo>
                  <a:close/>
                </a:path>
              </a:pathLst>
            </a:custGeom>
            <a:solidFill>
              <a:srgbClr val="E7E6E6"/>
            </a:solidFill>
          </p:spPr>
          <p:txBody>
            <a:bodyPr wrap="square" lIns="0" tIns="0" rIns="0" bIns="0" rtlCol="0"/>
            <a:lstStyle/>
            <a:p>
              <a:endParaRPr/>
            </a:p>
          </p:txBody>
        </p:sp>
        <p:sp>
          <p:nvSpPr>
            <p:cNvPr id="4" name="object 4"/>
            <p:cNvSpPr/>
            <p:nvPr/>
          </p:nvSpPr>
          <p:spPr>
            <a:xfrm>
              <a:off x="4038599" y="2043176"/>
              <a:ext cx="6607809" cy="2938145"/>
            </a:xfrm>
            <a:custGeom>
              <a:avLst/>
              <a:gdLst/>
              <a:ahLst/>
              <a:cxnLst/>
              <a:rect l="l" t="t" r="r" b="b"/>
              <a:pathLst>
                <a:path w="6607809" h="2938145">
                  <a:moveTo>
                    <a:pt x="0" y="293750"/>
                  </a:moveTo>
                  <a:lnTo>
                    <a:pt x="3846" y="246116"/>
                  </a:lnTo>
                  <a:lnTo>
                    <a:pt x="14980" y="200924"/>
                  </a:lnTo>
                  <a:lnTo>
                    <a:pt x="32798" y="158779"/>
                  </a:lnTo>
                  <a:lnTo>
                    <a:pt x="56692" y="120289"/>
                  </a:lnTo>
                  <a:lnTo>
                    <a:pt x="86058" y="86058"/>
                  </a:lnTo>
                  <a:lnTo>
                    <a:pt x="120289" y="56692"/>
                  </a:lnTo>
                  <a:lnTo>
                    <a:pt x="158779" y="32798"/>
                  </a:lnTo>
                  <a:lnTo>
                    <a:pt x="200924" y="14980"/>
                  </a:lnTo>
                  <a:lnTo>
                    <a:pt x="246116" y="3846"/>
                  </a:lnTo>
                  <a:lnTo>
                    <a:pt x="293750" y="0"/>
                  </a:lnTo>
                  <a:lnTo>
                    <a:pt x="6314058" y="0"/>
                  </a:lnTo>
                  <a:lnTo>
                    <a:pt x="6361689" y="3846"/>
                  </a:lnTo>
                  <a:lnTo>
                    <a:pt x="6406872" y="14980"/>
                  </a:lnTo>
                  <a:lnTo>
                    <a:pt x="6449002" y="32798"/>
                  </a:lnTo>
                  <a:lnTo>
                    <a:pt x="6487475" y="56692"/>
                  </a:lnTo>
                  <a:lnTo>
                    <a:pt x="6521688" y="86058"/>
                  </a:lnTo>
                  <a:lnTo>
                    <a:pt x="6551034" y="120289"/>
                  </a:lnTo>
                  <a:lnTo>
                    <a:pt x="6574912" y="158779"/>
                  </a:lnTo>
                  <a:lnTo>
                    <a:pt x="6592715" y="200924"/>
                  </a:lnTo>
                  <a:lnTo>
                    <a:pt x="6603840" y="246116"/>
                  </a:lnTo>
                  <a:lnTo>
                    <a:pt x="6607683" y="293750"/>
                  </a:lnTo>
                  <a:lnTo>
                    <a:pt x="6607683" y="2643886"/>
                  </a:lnTo>
                  <a:lnTo>
                    <a:pt x="6603840" y="2691520"/>
                  </a:lnTo>
                  <a:lnTo>
                    <a:pt x="6592715" y="2736712"/>
                  </a:lnTo>
                  <a:lnTo>
                    <a:pt x="6574912" y="2778857"/>
                  </a:lnTo>
                  <a:lnTo>
                    <a:pt x="6551034" y="2817347"/>
                  </a:lnTo>
                  <a:lnTo>
                    <a:pt x="6521688" y="2851578"/>
                  </a:lnTo>
                  <a:lnTo>
                    <a:pt x="6487475" y="2880944"/>
                  </a:lnTo>
                  <a:lnTo>
                    <a:pt x="6449002" y="2904838"/>
                  </a:lnTo>
                  <a:lnTo>
                    <a:pt x="6406872" y="2922656"/>
                  </a:lnTo>
                  <a:lnTo>
                    <a:pt x="6361689" y="2933790"/>
                  </a:lnTo>
                  <a:lnTo>
                    <a:pt x="6314058" y="2937637"/>
                  </a:lnTo>
                  <a:lnTo>
                    <a:pt x="293750" y="2937637"/>
                  </a:lnTo>
                  <a:lnTo>
                    <a:pt x="246116" y="2933790"/>
                  </a:lnTo>
                  <a:lnTo>
                    <a:pt x="200924" y="2922656"/>
                  </a:lnTo>
                  <a:lnTo>
                    <a:pt x="158779" y="2904838"/>
                  </a:lnTo>
                  <a:lnTo>
                    <a:pt x="120289" y="2880944"/>
                  </a:lnTo>
                  <a:lnTo>
                    <a:pt x="86058" y="2851578"/>
                  </a:lnTo>
                  <a:lnTo>
                    <a:pt x="56692" y="2817347"/>
                  </a:lnTo>
                  <a:lnTo>
                    <a:pt x="32798" y="2778857"/>
                  </a:lnTo>
                  <a:lnTo>
                    <a:pt x="14980" y="2736712"/>
                  </a:lnTo>
                  <a:lnTo>
                    <a:pt x="3846" y="2691520"/>
                  </a:lnTo>
                  <a:lnTo>
                    <a:pt x="0" y="2643886"/>
                  </a:lnTo>
                  <a:lnTo>
                    <a:pt x="0" y="293750"/>
                  </a:lnTo>
                  <a:close/>
                </a:path>
              </a:pathLst>
            </a:custGeom>
            <a:ln w="9525">
              <a:solidFill>
                <a:srgbClr val="44536A"/>
              </a:solidFill>
            </a:ln>
          </p:spPr>
          <p:txBody>
            <a:bodyPr wrap="square" lIns="0" tIns="0" rIns="0" bIns="0" rtlCol="0"/>
            <a:lstStyle/>
            <a:p>
              <a:endParaRPr/>
            </a:p>
          </p:txBody>
        </p:sp>
        <p:sp>
          <p:nvSpPr>
            <p:cNvPr id="5" name="object 5"/>
            <p:cNvSpPr/>
            <p:nvPr/>
          </p:nvSpPr>
          <p:spPr>
            <a:xfrm>
              <a:off x="5939916" y="2024126"/>
              <a:ext cx="0" cy="2973705"/>
            </a:xfrm>
            <a:custGeom>
              <a:avLst/>
              <a:gdLst/>
              <a:ahLst/>
              <a:cxnLst/>
              <a:rect l="l" t="t" r="r" b="b"/>
              <a:pathLst>
                <a:path h="2973704">
                  <a:moveTo>
                    <a:pt x="0" y="2829052"/>
                  </a:moveTo>
                  <a:lnTo>
                    <a:pt x="0" y="2973324"/>
                  </a:lnTo>
                </a:path>
                <a:path h="2973704">
                  <a:moveTo>
                    <a:pt x="0" y="0"/>
                  </a:moveTo>
                  <a:lnTo>
                    <a:pt x="0" y="2122970"/>
                  </a:lnTo>
                </a:path>
              </a:pathLst>
            </a:custGeom>
            <a:ln w="48767">
              <a:solidFill>
                <a:srgbClr val="000000"/>
              </a:solidFill>
            </a:ln>
          </p:spPr>
          <p:txBody>
            <a:bodyPr wrap="square" lIns="0" tIns="0" rIns="0" bIns="0" rtlCol="0"/>
            <a:lstStyle/>
            <a:p>
              <a:endParaRPr/>
            </a:p>
          </p:txBody>
        </p:sp>
        <p:sp>
          <p:nvSpPr>
            <p:cNvPr id="6" name="object 6"/>
            <p:cNvSpPr/>
            <p:nvPr/>
          </p:nvSpPr>
          <p:spPr>
            <a:xfrm>
              <a:off x="4861686" y="2062619"/>
              <a:ext cx="113030" cy="1043305"/>
            </a:xfrm>
            <a:custGeom>
              <a:avLst/>
              <a:gdLst/>
              <a:ahLst/>
              <a:cxnLst/>
              <a:rect l="l" t="t" r="r" b="b"/>
              <a:pathLst>
                <a:path w="113029" h="1043305">
                  <a:moveTo>
                    <a:pt x="112866" y="0"/>
                  </a:moveTo>
                  <a:lnTo>
                    <a:pt x="0" y="0"/>
                  </a:lnTo>
                  <a:lnTo>
                    <a:pt x="0" y="1043165"/>
                  </a:lnTo>
                  <a:lnTo>
                    <a:pt x="112866" y="1043165"/>
                  </a:lnTo>
                  <a:lnTo>
                    <a:pt x="112866" y="0"/>
                  </a:lnTo>
                  <a:close/>
                </a:path>
              </a:pathLst>
            </a:custGeom>
            <a:solidFill>
              <a:srgbClr val="BE9000"/>
            </a:solidFill>
          </p:spPr>
          <p:txBody>
            <a:bodyPr wrap="square" lIns="0" tIns="0" rIns="0" bIns="0" rtlCol="0"/>
            <a:lstStyle/>
            <a:p>
              <a:endParaRPr/>
            </a:p>
          </p:txBody>
        </p:sp>
        <p:sp>
          <p:nvSpPr>
            <p:cNvPr id="7" name="object 7"/>
            <p:cNvSpPr/>
            <p:nvPr/>
          </p:nvSpPr>
          <p:spPr>
            <a:xfrm>
              <a:off x="4861686" y="2062619"/>
              <a:ext cx="113030" cy="1043305"/>
            </a:xfrm>
            <a:custGeom>
              <a:avLst/>
              <a:gdLst/>
              <a:ahLst/>
              <a:cxnLst/>
              <a:rect l="l" t="t" r="r" b="b"/>
              <a:pathLst>
                <a:path w="113029" h="1043305">
                  <a:moveTo>
                    <a:pt x="0" y="1043165"/>
                  </a:moveTo>
                  <a:lnTo>
                    <a:pt x="112866" y="1043165"/>
                  </a:lnTo>
                  <a:lnTo>
                    <a:pt x="112866" y="0"/>
                  </a:lnTo>
                  <a:lnTo>
                    <a:pt x="0" y="0"/>
                  </a:lnTo>
                  <a:lnTo>
                    <a:pt x="0" y="1043165"/>
                  </a:lnTo>
                  <a:close/>
                </a:path>
              </a:pathLst>
            </a:custGeom>
            <a:ln w="12699">
              <a:solidFill>
                <a:srgbClr val="41709C"/>
              </a:solidFill>
            </a:ln>
          </p:spPr>
          <p:txBody>
            <a:bodyPr wrap="square" lIns="0" tIns="0" rIns="0" bIns="0" rtlCol="0"/>
            <a:lstStyle/>
            <a:p>
              <a:endParaRPr/>
            </a:p>
          </p:txBody>
        </p:sp>
        <p:sp>
          <p:nvSpPr>
            <p:cNvPr id="8" name="object 8"/>
            <p:cNvSpPr/>
            <p:nvPr/>
          </p:nvSpPr>
          <p:spPr>
            <a:xfrm>
              <a:off x="8030336" y="2046859"/>
              <a:ext cx="2628900" cy="2935605"/>
            </a:xfrm>
            <a:custGeom>
              <a:avLst/>
              <a:gdLst/>
              <a:ahLst/>
              <a:cxnLst/>
              <a:rect l="l" t="t" r="r" b="b"/>
              <a:pathLst>
                <a:path w="2628900" h="2935604">
                  <a:moveTo>
                    <a:pt x="2628773" y="1364233"/>
                  </a:moveTo>
                  <a:lnTo>
                    <a:pt x="0" y="1364233"/>
                  </a:lnTo>
                </a:path>
                <a:path w="2628900" h="2935604">
                  <a:moveTo>
                    <a:pt x="924687" y="2682493"/>
                  </a:moveTo>
                  <a:lnTo>
                    <a:pt x="924687" y="2935223"/>
                  </a:lnTo>
                </a:path>
                <a:path w="2628900" h="2935604">
                  <a:moveTo>
                    <a:pt x="924687" y="0"/>
                  </a:moveTo>
                  <a:lnTo>
                    <a:pt x="924687" y="2520441"/>
                  </a:lnTo>
                </a:path>
              </a:pathLst>
            </a:custGeom>
            <a:ln w="38100">
              <a:solidFill>
                <a:srgbClr val="000000"/>
              </a:solidFill>
            </a:ln>
          </p:spPr>
          <p:txBody>
            <a:bodyPr wrap="square" lIns="0" tIns="0" rIns="0" bIns="0" rtlCol="0"/>
            <a:lstStyle/>
            <a:p>
              <a:endParaRPr/>
            </a:p>
          </p:txBody>
        </p:sp>
        <p:sp>
          <p:nvSpPr>
            <p:cNvPr id="9" name="object 9"/>
            <p:cNvSpPr/>
            <p:nvPr/>
          </p:nvSpPr>
          <p:spPr>
            <a:xfrm>
              <a:off x="4024630" y="2824860"/>
              <a:ext cx="1906905" cy="929640"/>
            </a:xfrm>
            <a:custGeom>
              <a:avLst/>
              <a:gdLst/>
              <a:ahLst/>
              <a:cxnLst/>
              <a:rect l="l" t="t" r="r" b="b"/>
              <a:pathLst>
                <a:path w="1906904" h="929639">
                  <a:moveTo>
                    <a:pt x="822960" y="38100"/>
                  </a:moveTo>
                  <a:lnTo>
                    <a:pt x="816610" y="34925"/>
                  </a:lnTo>
                  <a:lnTo>
                    <a:pt x="746760" y="0"/>
                  </a:lnTo>
                  <a:lnTo>
                    <a:pt x="746760" y="34925"/>
                  </a:lnTo>
                  <a:lnTo>
                    <a:pt x="76200" y="34925"/>
                  </a:lnTo>
                  <a:lnTo>
                    <a:pt x="76200" y="0"/>
                  </a:lnTo>
                  <a:lnTo>
                    <a:pt x="0" y="38100"/>
                  </a:lnTo>
                  <a:lnTo>
                    <a:pt x="76200" y="76200"/>
                  </a:lnTo>
                  <a:lnTo>
                    <a:pt x="76200" y="41275"/>
                  </a:lnTo>
                  <a:lnTo>
                    <a:pt x="746760" y="41275"/>
                  </a:lnTo>
                  <a:lnTo>
                    <a:pt x="746760" y="76200"/>
                  </a:lnTo>
                  <a:lnTo>
                    <a:pt x="816610" y="41275"/>
                  </a:lnTo>
                  <a:lnTo>
                    <a:pt x="822960" y="38100"/>
                  </a:lnTo>
                  <a:close/>
                </a:path>
                <a:path w="1906904" h="929639">
                  <a:moveTo>
                    <a:pt x="1906778" y="891540"/>
                  </a:moveTo>
                  <a:lnTo>
                    <a:pt x="1900428" y="888365"/>
                  </a:lnTo>
                  <a:lnTo>
                    <a:pt x="1830578" y="853440"/>
                  </a:lnTo>
                  <a:lnTo>
                    <a:pt x="1830578" y="888365"/>
                  </a:lnTo>
                  <a:lnTo>
                    <a:pt x="90170" y="888365"/>
                  </a:lnTo>
                  <a:lnTo>
                    <a:pt x="90170" y="853440"/>
                  </a:lnTo>
                  <a:lnTo>
                    <a:pt x="13970" y="891540"/>
                  </a:lnTo>
                  <a:lnTo>
                    <a:pt x="90170" y="929640"/>
                  </a:lnTo>
                  <a:lnTo>
                    <a:pt x="90170" y="894715"/>
                  </a:lnTo>
                  <a:lnTo>
                    <a:pt x="1830578" y="894715"/>
                  </a:lnTo>
                  <a:lnTo>
                    <a:pt x="1830578" y="929640"/>
                  </a:lnTo>
                  <a:lnTo>
                    <a:pt x="1900428" y="894715"/>
                  </a:lnTo>
                  <a:lnTo>
                    <a:pt x="1906778" y="891540"/>
                  </a:lnTo>
                  <a:close/>
                </a:path>
              </a:pathLst>
            </a:custGeom>
            <a:solidFill>
              <a:srgbClr val="5B9BD4"/>
            </a:solidFill>
          </p:spPr>
          <p:txBody>
            <a:bodyPr wrap="square" lIns="0" tIns="0" rIns="0" bIns="0" rtlCol="0"/>
            <a:lstStyle/>
            <a:p>
              <a:endParaRPr/>
            </a:p>
          </p:txBody>
        </p:sp>
        <p:sp>
          <p:nvSpPr>
            <p:cNvPr id="10" name="object 10"/>
            <p:cNvSpPr/>
            <p:nvPr/>
          </p:nvSpPr>
          <p:spPr>
            <a:xfrm>
              <a:off x="8587485" y="5007025"/>
              <a:ext cx="782320" cy="523240"/>
            </a:xfrm>
            <a:custGeom>
              <a:avLst/>
              <a:gdLst/>
              <a:ahLst/>
              <a:cxnLst/>
              <a:rect l="l" t="t" r="r" b="b"/>
              <a:pathLst>
                <a:path w="782320" h="523239">
                  <a:moveTo>
                    <a:pt x="782307" y="0"/>
                  </a:moveTo>
                  <a:lnTo>
                    <a:pt x="0" y="0"/>
                  </a:lnTo>
                  <a:lnTo>
                    <a:pt x="0" y="522935"/>
                  </a:lnTo>
                  <a:lnTo>
                    <a:pt x="782307" y="522935"/>
                  </a:lnTo>
                  <a:lnTo>
                    <a:pt x="782307" y="0"/>
                  </a:lnTo>
                  <a:close/>
                </a:path>
              </a:pathLst>
            </a:custGeom>
            <a:solidFill>
              <a:srgbClr val="44536A"/>
            </a:solidFill>
          </p:spPr>
          <p:txBody>
            <a:bodyPr wrap="square" lIns="0" tIns="0" rIns="0" bIns="0" rtlCol="0"/>
            <a:lstStyle/>
            <a:p>
              <a:endParaRPr/>
            </a:p>
          </p:txBody>
        </p:sp>
        <p:sp>
          <p:nvSpPr>
            <p:cNvPr id="11" name="object 11"/>
            <p:cNvSpPr/>
            <p:nvPr/>
          </p:nvSpPr>
          <p:spPr>
            <a:xfrm>
              <a:off x="8587485" y="5007025"/>
              <a:ext cx="782320" cy="523240"/>
            </a:xfrm>
            <a:custGeom>
              <a:avLst/>
              <a:gdLst/>
              <a:ahLst/>
              <a:cxnLst/>
              <a:rect l="l" t="t" r="r" b="b"/>
              <a:pathLst>
                <a:path w="782320" h="523239">
                  <a:moveTo>
                    <a:pt x="0" y="522935"/>
                  </a:moveTo>
                  <a:lnTo>
                    <a:pt x="782307" y="522935"/>
                  </a:lnTo>
                  <a:lnTo>
                    <a:pt x="782307" y="0"/>
                  </a:lnTo>
                  <a:lnTo>
                    <a:pt x="0" y="0"/>
                  </a:lnTo>
                  <a:lnTo>
                    <a:pt x="0" y="522935"/>
                  </a:lnTo>
                  <a:close/>
                </a:path>
              </a:pathLst>
            </a:custGeom>
            <a:ln w="12700">
              <a:solidFill>
                <a:srgbClr val="41709C"/>
              </a:solidFill>
            </a:ln>
          </p:spPr>
          <p:txBody>
            <a:bodyPr wrap="square" lIns="0" tIns="0" rIns="0" bIns="0" rtlCol="0"/>
            <a:lstStyle/>
            <a:p>
              <a:endParaRPr/>
            </a:p>
          </p:txBody>
        </p:sp>
        <p:sp>
          <p:nvSpPr>
            <p:cNvPr id="12" name="object 12"/>
            <p:cNvSpPr/>
            <p:nvPr/>
          </p:nvSpPr>
          <p:spPr>
            <a:xfrm>
              <a:off x="8662289" y="5542584"/>
              <a:ext cx="633095" cy="648335"/>
            </a:xfrm>
            <a:custGeom>
              <a:avLst/>
              <a:gdLst/>
              <a:ahLst/>
              <a:cxnLst/>
              <a:rect l="l" t="t" r="r" b="b"/>
              <a:pathLst>
                <a:path w="633095" h="648335">
                  <a:moveTo>
                    <a:pt x="0" y="648233"/>
                  </a:moveTo>
                  <a:lnTo>
                    <a:pt x="632764" y="648233"/>
                  </a:lnTo>
                  <a:lnTo>
                    <a:pt x="632764" y="0"/>
                  </a:lnTo>
                  <a:lnTo>
                    <a:pt x="0" y="0"/>
                  </a:lnTo>
                  <a:lnTo>
                    <a:pt x="0" y="648233"/>
                  </a:lnTo>
                  <a:close/>
                </a:path>
              </a:pathLst>
            </a:custGeom>
            <a:ln w="12700">
              <a:solidFill>
                <a:srgbClr val="000000"/>
              </a:solidFill>
            </a:ln>
          </p:spPr>
          <p:txBody>
            <a:bodyPr wrap="square" lIns="0" tIns="0" rIns="0" bIns="0" rtlCol="0"/>
            <a:lstStyle/>
            <a:p>
              <a:endParaRPr/>
            </a:p>
          </p:txBody>
        </p:sp>
        <p:sp>
          <p:nvSpPr>
            <p:cNvPr id="13" name="object 13"/>
            <p:cNvSpPr/>
            <p:nvPr/>
          </p:nvSpPr>
          <p:spPr>
            <a:xfrm>
              <a:off x="5648324" y="4147096"/>
              <a:ext cx="677545" cy="706120"/>
            </a:xfrm>
            <a:custGeom>
              <a:avLst/>
              <a:gdLst/>
              <a:ahLst/>
              <a:cxnLst/>
              <a:rect l="l" t="t" r="r" b="b"/>
              <a:pathLst>
                <a:path w="677545" h="706120">
                  <a:moveTo>
                    <a:pt x="677240" y="0"/>
                  </a:moveTo>
                  <a:lnTo>
                    <a:pt x="0" y="0"/>
                  </a:lnTo>
                  <a:lnTo>
                    <a:pt x="0" y="706081"/>
                  </a:lnTo>
                  <a:lnTo>
                    <a:pt x="677240" y="706081"/>
                  </a:lnTo>
                  <a:lnTo>
                    <a:pt x="677240" y="0"/>
                  </a:lnTo>
                  <a:close/>
                </a:path>
              </a:pathLst>
            </a:custGeom>
            <a:solidFill>
              <a:srgbClr val="92D050"/>
            </a:solidFill>
          </p:spPr>
          <p:txBody>
            <a:bodyPr wrap="square" lIns="0" tIns="0" rIns="0" bIns="0" rtlCol="0"/>
            <a:lstStyle/>
            <a:p>
              <a:endParaRPr/>
            </a:p>
          </p:txBody>
        </p:sp>
        <p:sp>
          <p:nvSpPr>
            <p:cNvPr id="14" name="object 14"/>
            <p:cNvSpPr/>
            <p:nvPr/>
          </p:nvSpPr>
          <p:spPr>
            <a:xfrm>
              <a:off x="5701283" y="4350511"/>
              <a:ext cx="526415" cy="359410"/>
            </a:xfrm>
            <a:custGeom>
              <a:avLst/>
              <a:gdLst/>
              <a:ahLst/>
              <a:cxnLst/>
              <a:rect l="l" t="t" r="r" b="b"/>
              <a:pathLst>
                <a:path w="526414" h="359410">
                  <a:moveTo>
                    <a:pt x="179450" y="0"/>
                  </a:moveTo>
                  <a:lnTo>
                    <a:pt x="0" y="179450"/>
                  </a:lnTo>
                  <a:lnTo>
                    <a:pt x="179450" y="358901"/>
                  </a:lnTo>
                  <a:lnTo>
                    <a:pt x="179450" y="269239"/>
                  </a:lnTo>
                  <a:lnTo>
                    <a:pt x="526288" y="269239"/>
                  </a:lnTo>
                  <a:lnTo>
                    <a:pt x="526288" y="89788"/>
                  </a:lnTo>
                  <a:lnTo>
                    <a:pt x="179450" y="89788"/>
                  </a:lnTo>
                  <a:lnTo>
                    <a:pt x="179450" y="0"/>
                  </a:lnTo>
                  <a:close/>
                </a:path>
              </a:pathLst>
            </a:custGeom>
            <a:solidFill>
              <a:srgbClr val="5B9BD4"/>
            </a:solidFill>
          </p:spPr>
          <p:txBody>
            <a:bodyPr wrap="square" lIns="0" tIns="0" rIns="0" bIns="0" rtlCol="0"/>
            <a:lstStyle/>
            <a:p>
              <a:endParaRPr/>
            </a:p>
          </p:txBody>
        </p:sp>
        <p:sp>
          <p:nvSpPr>
            <p:cNvPr id="15" name="object 15"/>
            <p:cNvSpPr/>
            <p:nvPr/>
          </p:nvSpPr>
          <p:spPr>
            <a:xfrm>
              <a:off x="5701283" y="4350511"/>
              <a:ext cx="526415" cy="359410"/>
            </a:xfrm>
            <a:custGeom>
              <a:avLst/>
              <a:gdLst/>
              <a:ahLst/>
              <a:cxnLst/>
              <a:rect l="l" t="t" r="r" b="b"/>
              <a:pathLst>
                <a:path w="526414" h="359410">
                  <a:moveTo>
                    <a:pt x="179450" y="0"/>
                  </a:moveTo>
                  <a:lnTo>
                    <a:pt x="179450" y="89788"/>
                  </a:lnTo>
                  <a:lnTo>
                    <a:pt x="526288" y="89788"/>
                  </a:lnTo>
                  <a:lnTo>
                    <a:pt x="526288" y="269239"/>
                  </a:lnTo>
                  <a:lnTo>
                    <a:pt x="179450" y="269239"/>
                  </a:lnTo>
                  <a:lnTo>
                    <a:pt x="179450" y="358901"/>
                  </a:lnTo>
                  <a:lnTo>
                    <a:pt x="0" y="179450"/>
                  </a:lnTo>
                  <a:lnTo>
                    <a:pt x="179450" y="0"/>
                  </a:lnTo>
                  <a:close/>
                </a:path>
              </a:pathLst>
            </a:custGeom>
            <a:ln w="12700">
              <a:solidFill>
                <a:srgbClr val="42709B"/>
              </a:solidFill>
            </a:ln>
          </p:spPr>
          <p:txBody>
            <a:bodyPr wrap="square" lIns="0" tIns="0" rIns="0" bIns="0" rtlCol="0"/>
            <a:lstStyle/>
            <a:p>
              <a:endParaRPr/>
            </a:p>
          </p:txBody>
        </p:sp>
      </p:grpSp>
      <p:sp>
        <p:nvSpPr>
          <p:cNvPr id="16" name="object 16" descr="$PPTXTitle"/>
          <p:cNvSpPr txBox="1">
            <a:spLocks noGrp="1"/>
          </p:cNvSpPr>
          <p:nvPr>
            <p:ph type="title"/>
          </p:nvPr>
        </p:nvSpPr>
        <p:spPr>
          <a:xfrm>
            <a:off x="535940" y="385317"/>
            <a:ext cx="5961380" cy="574040"/>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11.1</a:t>
            </a:r>
            <a:r>
              <a:rPr spc="-85" dirty="0">
                <a:solidFill>
                  <a:srgbClr val="1F3863"/>
                </a:solidFill>
              </a:rPr>
              <a:t> </a:t>
            </a:r>
            <a:r>
              <a:rPr dirty="0">
                <a:solidFill>
                  <a:srgbClr val="1F3863"/>
                </a:solidFill>
              </a:rPr>
              <a:t>UTF</a:t>
            </a:r>
            <a:r>
              <a:rPr spc="-95" dirty="0">
                <a:solidFill>
                  <a:srgbClr val="1F3863"/>
                </a:solidFill>
              </a:rPr>
              <a:t> </a:t>
            </a:r>
            <a:r>
              <a:rPr spc="425" dirty="0">
                <a:solidFill>
                  <a:srgbClr val="1F3863"/>
                </a:solidFill>
              </a:rPr>
              <a:t>Jr</a:t>
            </a:r>
            <a:r>
              <a:rPr spc="-110" dirty="0">
                <a:solidFill>
                  <a:srgbClr val="1F3863"/>
                </a:solidFill>
              </a:rPr>
              <a:t> </a:t>
            </a:r>
            <a:r>
              <a:rPr spc="85" dirty="0">
                <a:solidFill>
                  <a:srgbClr val="1F3863"/>
                </a:solidFill>
              </a:rPr>
              <a:t>Division</a:t>
            </a:r>
            <a:r>
              <a:rPr spc="-80" dirty="0">
                <a:solidFill>
                  <a:srgbClr val="1F3863"/>
                </a:solidFill>
              </a:rPr>
              <a:t> </a:t>
            </a:r>
            <a:r>
              <a:rPr b="1" spc="-90" dirty="0">
                <a:solidFill>
                  <a:srgbClr val="1F3863"/>
                </a:solidFill>
                <a:latin typeface="Gill Sans MT"/>
                <a:cs typeface="Gill Sans MT"/>
              </a:rPr>
              <a:t>Example</a:t>
            </a:r>
          </a:p>
        </p:txBody>
      </p:sp>
      <p:sp>
        <p:nvSpPr>
          <p:cNvPr id="17" name="object 17"/>
          <p:cNvSpPr txBox="1"/>
          <p:nvPr/>
        </p:nvSpPr>
        <p:spPr>
          <a:xfrm>
            <a:off x="444500" y="1854149"/>
            <a:ext cx="3003550" cy="2219197"/>
          </a:xfrm>
          <a:prstGeom prst="rect">
            <a:avLst/>
          </a:prstGeom>
        </p:spPr>
        <p:txBody>
          <a:bodyPr vert="horz" wrap="square" lIns="0" tIns="13335" rIns="0" bIns="0" rtlCol="0">
            <a:spAutoFit/>
          </a:bodyPr>
          <a:lstStyle/>
          <a:p>
            <a:pPr marL="377825" indent="-365125">
              <a:lnSpc>
                <a:spcPct val="100000"/>
              </a:lnSpc>
              <a:spcBef>
                <a:spcPts val="105"/>
              </a:spcBef>
              <a:buSzPct val="80000"/>
              <a:buChar char="●"/>
              <a:tabLst>
                <a:tab pos="377825" algn="l"/>
              </a:tabLst>
            </a:pPr>
            <a:r>
              <a:rPr lang="es-MX" sz="2000" dirty="0">
                <a:latin typeface="Arial"/>
                <a:cs typeface="Arial"/>
              </a:rPr>
              <a:t>Orientación inicial del robot: Orientado al oeste</a:t>
            </a:r>
          </a:p>
          <a:p>
            <a:pPr marL="377825" indent="-365125">
              <a:lnSpc>
                <a:spcPct val="100000"/>
              </a:lnSpc>
              <a:spcBef>
                <a:spcPts val="105"/>
              </a:spcBef>
              <a:buSzPct val="80000"/>
              <a:buChar char="●"/>
              <a:tabLst>
                <a:tab pos="377825" algn="l"/>
              </a:tabLst>
            </a:pPr>
            <a:r>
              <a:rPr lang="es-MX" sz="2000" dirty="0">
                <a:latin typeface="Arial"/>
                <a:cs typeface="Arial"/>
              </a:rPr>
              <a:t>Ubicación del puente: Sur</a:t>
            </a:r>
          </a:p>
          <a:p>
            <a:pPr marL="377825" indent="-365125">
              <a:lnSpc>
                <a:spcPct val="100000"/>
              </a:lnSpc>
              <a:spcBef>
                <a:spcPts val="105"/>
              </a:spcBef>
              <a:buSzPct val="80000"/>
              <a:buChar char="●"/>
              <a:tabLst>
                <a:tab pos="377825" algn="l"/>
              </a:tabLst>
            </a:pPr>
            <a:r>
              <a:rPr lang="es-MX" sz="2000" dirty="0">
                <a:latin typeface="Arial"/>
                <a:cs typeface="Arial"/>
              </a:rPr>
              <a:t>X: 35 cm</a:t>
            </a:r>
          </a:p>
          <a:p>
            <a:pPr marL="377825" indent="-365125">
              <a:lnSpc>
                <a:spcPct val="100000"/>
              </a:lnSpc>
              <a:spcBef>
                <a:spcPts val="105"/>
              </a:spcBef>
              <a:buSzPct val="80000"/>
              <a:buChar char="●"/>
              <a:tabLst>
                <a:tab pos="377825" algn="l"/>
              </a:tabLst>
            </a:pPr>
            <a:r>
              <a:rPr lang="es-MX" sz="2000" dirty="0">
                <a:latin typeface="Arial"/>
                <a:cs typeface="Arial"/>
              </a:rPr>
              <a:t>Y: 20 cm</a:t>
            </a:r>
            <a:endParaRPr sz="2000" dirty="0">
              <a:latin typeface="Arial"/>
              <a:cs typeface="Arial"/>
            </a:endParaRPr>
          </a:p>
        </p:txBody>
      </p:sp>
      <p:sp>
        <p:nvSpPr>
          <p:cNvPr id="18" name="object 18"/>
          <p:cNvSpPr txBox="1"/>
          <p:nvPr/>
        </p:nvSpPr>
        <p:spPr>
          <a:xfrm>
            <a:off x="535940" y="932434"/>
            <a:ext cx="8154670" cy="843821"/>
          </a:xfrm>
          <a:prstGeom prst="rect">
            <a:avLst/>
          </a:prstGeom>
        </p:spPr>
        <p:txBody>
          <a:bodyPr vert="horz" wrap="square" lIns="0" tIns="12700" rIns="0" bIns="0" rtlCol="0">
            <a:spAutoFit/>
          </a:bodyPr>
          <a:lstStyle/>
          <a:p>
            <a:pPr marL="12700">
              <a:lnSpc>
                <a:spcPct val="100000"/>
              </a:lnSpc>
              <a:spcBef>
                <a:spcPts val="100"/>
              </a:spcBef>
            </a:pPr>
            <a:r>
              <a:rPr lang="es-MX" sz="1800" b="1" dirty="0">
                <a:solidFill>
                  <a:srgbClr val="FF0000"/>
                </a:solidFill>
                <a:latin typeface="Calibri"/>
                <a:cs typeface="Calibri"/>
              </a:rPr>
              <a:t>Nota: Los UTF reales serán diferentes en cada ronda. Los UTF pueden incluir ubicaciones/condiciones de parada y/o mediciones/cálculos diferentes a los de los ejemplos.</a:t>
            </a:r>
            <a:endParaRPr sz="1800" dirty="0">
              <a:latin typeface="Calibri"/>
              <a:cs typeface="Calibri"/>
            </a:endParaRPr>
          </a:p>
        </p:txBody>
      </p:sp>
      <p:pic>
        <p:nvPicPr>
          <p:cNvPr id="19" name="object 19"/>
          <p:cNvPicPr/>
          <p:nvPr/>
        </p:nvPicPr>
        <p:blipFill>
          <a:blip r:embed="rId2" cstate="print"/>
          <a:stretch>
            <a:fillRect/>
          </a:stretch>
        </p:blipFill>
        <p:spPr>
          <a:xfrm>
            <a:off x="9953625" y="189489"/>
            <a:ext cx="1561586" cy="1561586"/>
          </a:xfrm>
          <a:prstGeom prst="rect">
            <a:avLst/>
          </a:prstGeom>
        </p:spPr>
      </p:pic>
      <p:sp>
        <p:nvSpPr>
          <p:cNvPr id="20" name="object 20"/>
          <p:cNvSpPr txBox="1"/>
          <p:nvPr/>
        </p:nvSpPr>
        <p:spPr>
          <a:xfrm>
            <a:off x="466140" y="5135372"/>
            <a:ext cx="7373620" cy="1257935"/>
          </a:xfrm>
          <a:prstGeom prst="rect">
            <a:avLst/>
          </a:prstGeom>
        </p:spPr>
        <p:txBody>
          <a:bodyPr vert="horz" wrap="square" lIns="0" tIns="23495" rIns="0" bIns="0" rtlCol="0">
            <a:spAutoFit/>
          </a:bodyPr>
          <a:lstStyle/>
          <a:p>
            <a:pPr marL="12700" marR="5080" algn="just">
              <a:lnSpc>
                <a:spcPct val="96500"/>
              </a:lnSpc>
              <a:spcBef>
                <a:spcPts val="185"/>
              </a:spcBef>
            </a:pPr>
            <a:r>
              <a:rPr lang="es-MX" sz="2000" spc="-10" dirty="0">
                <a:latin typeface="Calibri"/>
                <a:cs typeface="Calibri"/>
              </a:rPr>
              <a:t>Tarea para finalizar el juego: el robot debe detenerse con alguna parte sobre la intersección de las líneas negras y mostrar la respuesta a: Si un robot con una circunferencia de rueda de 5 cm tarda 4 rotaciones para recorrer X, ¿cuál es la distancia de X en cm?</a:t>
            </a:r>
            <a:endParaRPr sz="2100" dirty="0">
              <a:latin typeface="Cambria Math"/>
              <a:cs typeface="Cambria Math"/>
            </a:endParaRPr>
          </a:p>
        </p:txBody>
      </p:sp>
      <p:sp>
        <p:nvSpPr>
          <p:cNvPr id="21" name="object 21"/>
          <p:cNvSpPr txBox="1"/>
          <p:nvPr/>
        </p:nvSpPr>
        <p:spPr>
          <a:xfrm>
            <a:off x="5648325" y="4147096"/>
            <a:ext cx="677545" cy="706120"/>
          </a:xfrm>
          <a:prstGeom prst="rect">
            <a:avLst/>
          </a:prstGeom>
          <a:ln w="12700">
            <a:solidFill>
              <a:srgbClr val="42709B"/>
            </a:solidFill>
          </a:ln>
        </p:spPr>
        <p:txBody>
          <a:bodyPr vert="horz" wrap="square" lIns="0" tIns="21590" rIns="0" bIns="0" rtlCol="0">
            <a:spAutoFit/>
          </a:bodyPr>
          <a:lstStyle/>
          <a:p>
            <a:pPr marL="144780">
              <a:lnSpc>
                <a:spcPct val="100000"/>
              </a:lnSpc>
              <a:spcBef>
                <a:spcPts val="170"/>
              </a:spcBef>
            </a:pPr>
            <a:r>
              <a:rPr sz="1000" spc="-10" dirty="0">
                <a:latin typeface="Calibri"/>
                <a:cs typeface="Calibri"/>
              </a:rPr>
              <a:t>Robot</a:t>
            </a:r>
            <a:endParaRPr sz="1000">
              <a:latin typeface="Calibri"/>
              <a:cs typeface="Calibri"/>
            </a:endParaRPr>
          </a:p>
        </p:txBody>
      </p:sp>
      <p:grpSp>
        <p:nvGrpSpPr>
          <p:cNvPr id="22" name="object 22"/>
          <p:cNvGrpSpPr/>
          <p:nvPr/>
        </p:nvGrpSpPr>
        <p:grpSpPr>
          <a:xfrm>
            <a:off x="8301228" y="4546980"/>
            <a:ext cx="1355090" cy="189230"/>
            <a:chOff x="8301228" y="4546980"/>
            <a:chExt cx="1355090" cy="189230"/>
          </a:xfrm>
        </p:grpSpPr>
        <p:sp>
          <p:nvSpPr>
            <p:cNvPr id="23" name="object 23"/>
            <p:cNvSpPr/>
            <p:nvPr/>
          </p:nvSpPr>
          <p:spPr>
            <a:xfrm>
              <a:off x="8307578" y="4567300"/>
              <a:ext cx="1342390" cy="162560"/>
            </a:xfrm>
            <a:custGeom>
              <a:avLst/>
              <a:gdLst/>
              <a:ahLst/>
              <a:cxnLst/>
              <a:rect l="l" t="t" r="r" b="b"/>
              <a:pathLst>
                <a:path w="1342390" h="162560">
                  <a:moveTo>
                    <a:pt x="1342135" y="0"/>
                  </a:moveTo>
                  <a:lnTo>
                    <a:pt x="0" y="0"/>
                  </a:lnTo>
                  <a:lnTo>
                    <a:pt x="0" y="162051"/>
                  </a:lnTo>
                  <a:lnTo>
                    <a:pt x="1342135" y="162051"/>
                  </a:lnTo>
                  <a:lnTo>
                    <a:pt x="1342135" y="0"/>
                  </a:lnTo>
                  <a:close/>
                </a:path>
              </a:pathLst>
            </a:custGeom>
            <a:solidFill>
              <a:srgbClr val="BE9000"/>
            </a:solidFill>
          </p:spPr>
          <p:txBody>
            <a:bodyPr wrap="square" lIns="0" tIns="0" rIns="0" bIns="0" rtlCol="0"/>
            <a:lstStyle/>
            <a:p>
              <a:endParaRPr/>
            </a:p>
          </p:txBody>
        </p:sp>
        <p:sp>
          <p:nvSpPr>
            <p:cNvPr id="24" name="object 24"/>
            <p:cNvSpPr/>
            <p:nvPr/>
          </p:nvSpPr>
          <p:spPr>
            <a:xfrm>
              <a:off x="8307578" y="4567300"/>
              <a:ext cx="1342390" cy="162560"/>
            </a:xfrm>
            <a:custGeom>
              <a:avLst/>
              <a:gdLst/>
              <a:ahLst/>
              <a:cxnLst/>
              <a:rect l="l" t="t" r="r" b="b"/>
              <a:pathLst>
                <a:path w="1342390" h="162560">
                  <a:moveTo>
                    <a:pt x="0" y="162051"/>
                  </a:moveTo>
                  <a:lnTo>
                    <a:pt x="1342135" y="162051"/>
                  </a:lnTo>
                  <a:lnTo>
                    <a:pt x="1342135" y="0"/>
                  </a:lnTo>
                  <a:lnTo>
                    <a:pt x="0" y="0"/>
                  </a:lnTo>
                  <a:lnTo>
                    <a:pt x="0" y="162051"/>
                  </a:lnTo>
                  <a:close/>
                </a:path>
              </a:pathLst>
            </a:custGeom>
            <a:ln w="12700">
              <a:solidFill>
                <a:srgbClr val="41709C"/>
              </a:solidFill>
            </a:ln>
          </p:spPr>
          <p:txBody>
            <a:bodyPr wrap="square" lIns="0" tIns="0" rIns="0" bIns="0" rtlCol="0"/>
            <a:lstStyle/>
            <a:p>
              <a:endParaRPr/>
            </a:p>
          </p:txBody>
        </p:sp>
        <p:sp>
          <p:nvSpPr>
            <p:cNvPr id="25" name="object 25"/>
            <p:cNvSpPr/>
            <p:nvPr/>
          </p:nvSpPr>
          <p:spPr>
            <a:xfrm>
              <a:off x="8901049" y="4546980"/>
              <a:ext cx="156210" cy="182880"/>
            </a:xfrm>
            <a:custGeom>
              <a:avLst/>
              <a:gdLst/>
              <a:ahLst/>
              <a:cxnLst/>
              <a:rect l="l" t="t" r="r" b="b"/>
              <a:pathLst>
                <a:path w="156209" h="182879">
                  <a:moveTo>
                    <a:pt x="0" y="0"/>
                  </a:moveTo>
                  <a:lnTo>
                    <a:pt x="0" y="182372"/>
                  </a:lnTo>
                </a:path>
                <a:path w="156209" h="182879">
                  <a:moveTo>
                    <a:pt x="156082" y="0"/>
                  </a:moveTo>
                  <a:lnTo>
                    <a:pt x="156082" y="182372"/>
                  </a:lnTo>
                </a:path>
              </a:pathLst>
            </a:custGeom>
            <a:ln w="38100">
              <a:solidFill>
                <a:srgbClr val="000000"/>
              </a:solidFill>
            </a:ln>
          </p:spPr>
          <p:txBody>
            <a:bodyPr wrap="square" lIns="0" tIns="0" rIns="0" bIns="0" rtlCol="0"/>
            <a:lstStyle/>
            <a:p>
              <a:endParaRPr/>
            </a:p>
          </p:txBody>
        </p:sp>
      </p:grpSp>
      <p:sp>
        <p:nvSpPr>
          <p:cNvPr id="26" name="object 26"/>
          <p:cNvSpPr txBox="1"/>
          <p:nvPr/>
        </p:nvSpPr>
        <p:spPr>
          <a:xfrm>
            <a:off x="4436109" y="2454909"/>
            <a:ext cx="13716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Y</a:t>
            </a:r>
            <a:endParaRPr sz="1800">
              <a:latin typeface="Calibri"/>
              <a:cs typeface="Calibri"/>
            </a:endParaRPr>
          </a:p>
        </p:txBody>
      </p:sp>
      <p:sp>
        <p:nvSpPr>
          <p:cNvPr id="28" name="object 28"/>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29" name="object 29"/>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30" name="object 30"/>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31" name="object 31"/>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26</a:t>
            </a:fld>
            <a:endParaRPr spc="-25" dirty="0"/>
          </a:p>
        </p:txBody>
      </p:sp>
      <p:sp>
        <p:nvSpPr>
          <p:cNvPr id="27" name="object 27"/>
          <p:cNvSpPr txBox="1"/>
          <p:nvPr/>
        </p:nvSpPr>
        <p:spPr>
          <a:xfrm>
            <a:off x="4588509" y="4032884"/>
            <a:ext cx="14414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X</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53765" y="1999678"/>
            <a:ext cx="6637655" cy="3022600"/>
            <a:chOff x="3453765" y="1999678"/>
            <a:chExt cx="6637655" cy="3022600"/>
          </a:xfrm>
        </p:grpSpPr>
        <p:sp>
          <p:nvSpPr>
            <p:cNvPr id="3" name="object 3"/>
            <p:cNvSpPr/>
            <p:nvPr/>
          </p:nvSpPr>
          <p:spPr>
            <a:xfrm>
              <a:off x="3463163" y="2043176"/>
              <a:ext cx="6607809" cy="2938145"/>
            </a:xfrm>
            <a:custGeom>
              <a:avLst/>
              <a:gdLst/>
              <a:ahLst/>
              <a:cxnLst/>
              <a:rect l="l" t="t" r="r" b="b"/>
              <a:pathLst>
                <a:path w="6607809" h="2938145">
                  <a:moveTo>
                    <a:pt x="6313932" y="0"/>
                  </a:moveTo>
                  <a:lnTo>
                    <a:pt x="293750" y="0"/>
                  </a:lnTo>
                  <a:lnTo>
                    <a:pt x="246116" y="3846"/>
                  </a:lnTo>
                  <a:lnTo>
                    <a:pt x="200924" y="14980"/>
                  </a:lnTo>
                  <a:lnTo>
                    <a:pt x="158779" y="32798"/>
                  </a:lnTo>
                  <a:lnTo>
                    <a:pt x="120289" y="56692"/>
                  </a:lnTo>
                  <a:lnTo>
                    <a:pt x="86058" y="86058"/>
                  </a:lnTo>
                  <a:lnTo>
                    <a:pt x="56692" y="120289"/>
                  </a:lnTo>
                  <a:lnTo>
                    <a:pt x="32798" y="158779"/>
                  </a:lnTo>
                  <a:lnTo>
                    <a:pt x="14980" y="200924"/>
                  </a:lnTo>
                  <a:lnTo>
                    <a:pt x="3846" y="246116"/>
                  </a:lnTo>
                  <a:lnTo>
                    <a:pt x="0" y="293750"/>
                  </a:lnTo>
                  <a:lnTo>
                    <a:pt x="0" y="2643886"/>
                  </a:lnTo>
                  <a:lnTo>
                    <a:pt x="3846" y="2691520"/>
                  </a:lnTo>
                  <a:lnTo>
                    <a:pt x="14980" y="2736712"/>
                  </a:lnTo>
                  <a:lnTo>
                    <a:pt x="32798" y="2778857"/>
                  </a:lnTo>
                  <a:lnTo>
                    <a:pt x="56692" y="2817347"/>
                  </a:lnTo>
                  <a:lnTo>
                    <a:pt x="86058" y="2851578"/>
                  </a:lnTo>
                  <a:lnTo>
                    <a:pt x="120289" y="2880944"/>
                  </a:lnTo>
                  <a:lnTo>
                    <a:pt x="158779" y="2904838"/>
                  </a:lnTo>
                  <a:lnTo>
                    <a:pt x="200924" y="2922656"/>
                  </a:lnTo>
                  <a:lnTo>
                    <a:pt x="246116" y="2933790"/>
                  </a:lnTo>
                  <a:lnTo>
                    <a:pt x="293750" y="2937637"/>
                  </a:lnTo>
                  <a:lnTo>
                    <a:pt x="6313932" y="2937637"/>
                  </a:lnTo>
                  <a:lnTo>
                    <a:pt x="6361597" y="2933790"/>
                  </a:lnTo>
                  <a:lnTo>
                    <a:pt x="6406807" y="2922656"/>
                  </a:lnTo>
                  <a:lnTo>
                    <a:pt x="6448959" y="2904838"/>
                  </a:lnTo>
                  <a:lnTo>
                    <a:pt x="6487448" y="2880944"/>
                  </a:lnTo>
                  <a:lnTo>
                    <a:pt x="6521672" y="2851578"/>
                  </a:lnTo>
                  <a:lnTo>
                    <a:pt x="6551026" y="2817347"/>
                  </a:lnTo>
                  <a:lnTo>
                    <a:pt x="6574908" y="2778857"/>
                  </a:lnTo>
                  <a:lnTo>
                    <a:pt x="6592714" y="2736712"/>
                  </a:lnTo>
                  <a:lnTo>
                    <a:pt x="6603840" y="2691520"/>
                  </a:lnTo>
                  <a:lnTo>
                    <a:pt x="6607683" y="2643886"/>
                  </a:lnTo>
                  <a:lnTo>
                    <a:pt x="6607683" y="293750"/>
                  </a:lnTo>
                  <a:lnTo>
                    <a:pt x="6603840" y="246116"/>
                  </a:lnTo>
                  <a:lnTo>
                    <a:pt x="6592714" y="200924"/>
                  </a:lnTo>
                  <a:lnTo>
                    <a:pt x="6574908" y="158779"/>
                  </a:lnTo>
                  <a:lnTo>
                    <a:pt x="6551026" y="120289"/>
                  </a:lnTo>
                  <a:lnTo>
                    <a:pt x="6521672" y="86058"/>
                  </a:lnTo>
                  <a:lnTo>
                    <a:pt x="6487448" y="56692"/>
                  </a:lnTo>
                  <a:lnTo>
                    <a:pt x="6448959" y="32798"/>
                  </a:lnTo>
                  <a:lnTo>
                    <a:pt x="6406807" y="14980"/>
                  </a:lnTo>
                  <a:lnTo>
                    <a:pt x="6361597" y="3846"/>
                  </a:lnTo>
                  <a:lnTo>
                    <a:pt x="6313932" y="0"/>
                  </a:lnTo>
                  <a:close/>
                </a:path>
              </a:pathLst>
            </a:custGeom>
            <a:solidFill>
              <a:srgbClr val="E7E6E6"/>
            </a:solidFill>
          </p:spPr>
          <p:txBody>
            <a:bodyPr wrap="square" lIns="0" tIns="0" rIns="0" bIns="0" rtlCol="0"/>
            <a:lstStyle/>
            <a:p>
              <a:endParaRPr/>
            </a:p>
          </p:txBody>
        </p:sp>
        <p:sp>
          <p:nvSpPr>
            <p:cNvPr id="4" name="object 4"/>
            <p:cNvSpPr/>
            <p:nvPr/>
          </p:nvSpPr>
          <p:spPr>
            <a:xfrm>
              <a:off x="3463163" y="2043176"/>
              <a:ext cx="6607809" cy="2938145"/>
            </a:xfrm>
            <a:custGeom>
              <a:avLst/>
              <a:gdLst/>
              <a:ahLst/>
              <a:cxnLst/>
              <a:rect l="l" t="t" r="r" b="b"/>
              <a:pathLst>
                <a:path w="6607809" h="2938145">
                  <a:moveTo>
                    <a:pt x="0" y="293750"/>
                  </a:moveTo>
                  <a:lnTo>
                    <a:pt x="3846" y="246116"/>
                  </a:lnTo>
                  <a:lnTo>
                    <a:pt x="14980" y="200924"/>
                  </a:lnTo>
                  <a:lnTo>
                    <a:pt x="32798" y="158779"/>
                  </a:lnTo>
                  <a:lnTo>
                    <a:pt x="56692" y="120289"/>
                  </a:lnTo>
                  <a:lnTo>
                    <a:pt x="86058" y="86058"/>
                  </a:lnTo>
                  <a:lnTo>
                    <a:pt x="120289" y="56692"/>
                  </a:lnTo>
                  <a:lnTo>
                    <a:pt x="158779" y="32798"/>
                  </a:lnTo>
                  <a:lnTo>
                    <a:pt x="200924" y="14980"/>
                  </a:lnTo>
                  <a:lnTo>
                    <a:pt x="246116" y="3846"/>
                  </a:lnTo>
                  <a:lnTo>
                    <a:pt x="293750" y="0"/>
                  </a:lnTo>
                  <a:lnTo>
                    <a:pt x="6313932" y="0"/>
                  </a:lnTo>
                  <a:lnTo>
                    <a:pt x="6361597" y="3846"/>
                  </a:lnTo>
                  <a:lnTo>
                    <a:pt x="6406807" y="14980"/>
                  </a:lnTo>
                  <a:lnTo>
                    <a:pt x="6448959" y="32798"/>
                  </a:lnTo>
                  <a:lnTo>
                    <a:pt x="6487448" y="56692"/>
                  </a:lnTo>
                  <a:lnTo>
                    <a:pt x="6521672" y="86058"/>
                  </a:lnTo>
                  <a:lnTo>
                    <a:pt x="6551026" y="120289"/>
                  </a:lnTo>
                  <a:lnTo>
                    <a:pt x="6574908" y="158779"/>
                  </a:lnTo>
                  <a:lnTo>
                    <a:pt x="6592714" y="200924"/>
                  </a:lnTo>
                  <a:lnTo>
                    <a:pt x="6603840" y="246116"/>
                  </a:lnTo>
                  <a:lnTo>
                    <a:pt x="6607683" y="293750"/>
                  </a:lnTo>
                  <a:lnTo>
                    <a:pt x="6607683" y="2643886"/>
                  </a:lnTo>
                  <a:lnTo>
                    <a:pt x="6603840" y="2691520"/>
                  </a:lnTo>
                  <a:lnTo>
                    <a:pt x="6592714" y="2736712"/>
                  </a:lnTo>
                  <a:lnTo>
                    <a:pt x="6574908" y="2778857"/>
                  </a:lnTo>
                  <a:lnTo>
                    <a:pt x="6551026" y="2817347"/>
                  </a:lnTo>
                  <a:lnTo>
                    <a:pt x="6521672" y="2851578"/>
                  </a:lnTo>
                  <a:lnTo>
                    <a:pt x="6487448" y="2880944"/>
                  </a:lnTo>
                  <a:lnTo>
                    <a:pt x="6448959" y="2904838"/>
                  </a:lnTo>
                  <a:lnTo>
                    <a:pt x="6406807" y="2922656"/>
                  </a:lnTo>
                  <a:lnTo>
                    <a:pt x="6361597" y="2933790"/>
                  </a:lnTo>
                  <a:lnTo>
                    <a:pt x="6313932" y="2937637"/>
                  </a:lnTo>
                  <a:lnTo>
                    <a:pt x="293750" y="2937637"/>
                  </a:lnTo>
                  <a:lnTo>
                    <a:pt x="246116" y="2933790"/>
                  </a:lnTo>
                  <a:lnTo>
                    <a:pt x="200924" y="2922656"/>
                  </a:lnTo>
                  <a:lnTo>
                    <a:pt x="158779" y="2904838"/>
                  </a:lnTo>
                  <a:lnTo>
                    <a:pt x="120289" y="2880944"/>
                  </a:lnTo>
                  <a:lnTo>
                    <a:pt x="86058" y="2851578"/>
                  </a:lnTo>
                  <a:lnTo>
                    <a:pt x="56692" y="2817347"/>
                  </a:lnTo>
                  <a:lnTo>
                    <a:pt x="32798" y="2778857"/>
                  </a:lnTo>
                  <a:lnTo>
                    <a:pt x="14980" y="2736712"/>
                  </a:lnTo>
                  <a:lnTo>
                    <a:pt x="3846" y="2691520"/>
                  </a:lnTo>
                  <a:lnTo>
                    <a:pt x="0" y="2643886"/>
                  </a:lnTo>
                  <a:lnTo>
                    <a:pt x="0" y="293750"/>
                  </a:lnTo>
                  <a:close/>
                </a:path>
              </a:pathLst>
            </a:custGeom>
            <a:ln w="9525">
              <a:solidFill>
                <a:srgbClr val="44536A"/>
              </a:solidFill>
            </a:ln>
          </p:spPr>
          <p:txBody>
            <a:bodyPr wrap="square" lIns="0" tIns="0" rIns="0" bIns="0" rtlCol="0"/>
            <a:lstStyle/>
            <a:p>
              <a:endParaRPr/>
            </a:p>
          </p:txBody>
        </p:sp>
        <p:sp>
          <p:nvSpPr>
            <p:cNvPr id="5" name="object 5"/>
            <p:cNvSpPr/>
            <p:nvPr/>
          </p:nvSpPr>
          <p:spPr>
            <a:xfrm>
              <a:off x="5364480" y="2024126"/>
              <a:ext cx="0" cy="2973705"/>
            </a:xfrm>
            <a:custGeom>
              <a:avLst/>
              <a:gdLst/>
              <a:ahLst/>
              <a:cxnLst/>
              <a:rect l="l" t="t" r="r" b="b"/>
              <a:pathLst>
                <a:path h="2973704">
                  <a:moveTo>
                    <a:pt x="0" y="2846832"/>
                  </a:moveTo>
                  <a:lnTo>
                    <a:pt x="0" y="2973324"/>
                  </a:lnTo>
                </a:path>
                <a:path h="2973704">
                  <a:moveTo>
                    <a:pt x="0" y="0"/>
                  </a:moveTo>
                  <a:lnTo>
                    <a:pt x="0" y="2170531"/>
                  </a:lnTo>
                </a:path>
              </a:pathLst>
            </a:custGeom>
            <a:ln w="48767">
              <a:solidFill>
                <a:srgbClr val="000000"/>
              </a:solidFill>
            </a:ln>
          </p:spPr>
          <p:txBody>
            <a:bodyPr wrap="square" lIns="0" tIns="0" rIns="0" bIns="0" rtlCol="0"/>
            <a:lstStyle/>
            <a:p>
              <a:endParaRPr/>
            </a:p>
          </p:txBody>
        </p:sp>
        <p:sp>
          <p:nvSpPr>
            <p:cNvPr id="6" name="object 6"/>
            <p:cNvSpPr/>
            <p:nvPr/>
          </p:nvSpPr>
          <p:spPr>
            <a:xfrm>
              <a:off x="4286250" y="2062619"/>
              <a:ext cx="113030" cy="1043305"/>
            </a:xfrm>
            <a:custGeom>
              <a:avLst/>
              <a:gdLst/>
              <a:ahLst/>
              <a:cxnLst/>
              <a:rect l="l" t="t" r="r" b="b"/>
              <a:pathLst>
                <a:path w="113029" h="1043305">
                  <a:moveTo>
                    <a:pt x="112866" y="0"/>
                  </a:moveTo>
                  <a:lnTo>
                    <a:pt x="0" y="0"/>
                  </a:lnTo>
                  <a:lnTo>
                    <a:pt x="0" y="1043165"/>
                  </a:lnTo>
                  <a:lnTo>
                    <a:pt x="112866" y="1043165"/>
                  </a:lnTo>
                  <a:lnTo>
                    <a:pt x="112866" y="0"/>
                  </a:lnTo>
                  <a:close/>
                </a:path>
              </a:pathLst>
            </a:custGeom>
            <a:solidFill>
              <a:srgbClr val="BE9000"/>
            </a:solidFill>
          </p:spPr>
          <p:txBody>
            <a:bodyPr wrap="square" lIns="0" tIns="0" rIns="0" bIns="0" rtlCol="0"/>
            <a:lstStyle/>
            <a:p>
              <a:endParaRPr/>
            </a:p>
          </p:txBody>
        </p:sp>
        <p:sp>
          <p:nvSpPr>
            <p:cNvPr id="7" name="object 7"/>
            <p:cNvSpPr/>
            <p:nvPr/>
          </p:nvSpPr>
          <p:spPr>
            <a:xfrm>
              <a:off x="4286250" y="2062619"/>
              <a:ext cx="113030" cy="1043305"/>
            </a:xfrm>
            <a:custGeom>
              <a:avLst/>
              <a:gdLst/>
              <a:ahLst/>
              <a:cxnLst/>
              <a:rect l="l" t="t" r="r" b="b"/>
              <a:pathLst>
                <a:path w="113029" h="1043305">
                  <a:moveTo>
                    <a:pt x="0" y="1043165"/>
                  </a:moveTo>
                  <a:lnTo>
                    <a:pt x="112866" y="1043165"/>
                  </a:lnTo>
                  <a:lnTo>
                    <a:pt x="112866" y="0"/>
                  </a:lnTo>
                  <a:lnTo>
                    <a:pt x="0" y="0"/>
                  </a:lnTo>
                  <a:lnTo>
                    <a:pt x="0" y="1043165"/>
                  </a:lnTo>
                  <a:close/>
                </a:path>
              </a:pathLst>
            </a:custGeom>
            <a:ln w="12699">
              <a:solidFill>
                <a:srgbClr val="41709C"/>
              </a:solidFill>
            </a:ln>
          </p:spPr>
          <p:txBody>
            <a:bodyPr wrap="square" lIns="0" tIns="0" rIns="0" bIns="0" rtlCol="0"/>
            <a:lstStyle/>
            <a:p>
              <a:endParaRPr/>
            </a:p>
          </p:txBody>
        </p:sp>
        <p:sp>
          <p:nvSpPr>
            <p:cNvPr id="8" name="object 8"/>
            <p:cNvSpPr/>
            <p:nvPr/>
          </p:nvSpPr>
          <p:spPr>
            <a:xfrm>
              <a:off x="7454900" y="2038096"/>
              <a:ext cx="2617470" cy="2935605"/>
            </a:xfrm>
            <a:custGeom>
              <a:avLst/>
              <a:gdLst/>
              <a:ahLst/>
              <a:cxnLst/>
              <a:rect l="l" t="t" r="r" b="b"/>
              <a:pathLst>
                <a:path w="2617470" h="2935604">
                  <a:moveTo>
                    <a:pt x="0" y="1372996"/>
                  </a:moveTo>
                  <a:lnTo>
                    <a:pt x="2220976" y="1372996"/>
                  </a:lnTo>
                </a:path>
                <a:path w="2617470" h="2935604">
                  <a:moveTo>
                    <a:pt x="2383028" y="1372996"/>
                  </a:moveTo>
                  <a:lnTo>
                    <a:pt x="2617470" y="1372996"/>
                  </a:lnTo>
                </a:path>
                <a:path w="2617470" h="2935604">
                  <a:moveTo>
                    <a:pt x="924686" y="0"/>
                  </a:moveTo>
                  <a:lnTo>
                    <a:pt x="924686" y="2935223"/>
                  </a:lnTo>
                </a:path>
              </a:pathLst>
            </a:custGeom>
            <a:ln w="38100">
              <a:solidFill>
                <a:srgbClr val="000000"/>
              </a:solidFill>
            </a:ln>
          </p:spPr>
          <p:txBody>
            <a:bodyPr wrap="square" lIns="0" tIns="0" rIns="0" bIns="0" rtlCol="0"/>
            <a:lstStyle/>
            <a:p>
              <a:endParaRPr/>
            </a:p>
          </p:txBody>
        </p:sp>
        <p:sp>
          <p:nvSpPr>
            <p:cNvPr id="9" name="object 9"/>
            <p:cNvSpPr/>
            <p:nvPr/>
          </p:nvSpPr>
          <p:spPr>
            <a:xfrm>
              <a:off x="3453765" y="2824860"/>
              <a:ext cx="1902460" cy="929640"/>
            </a:xfrm>
            <a:custGeom>
              <a:avLst/>
              <a:gdLst/>
              <a:ahLst/>
              <a:cxnLst/>
              <a:rect l="l" t="t" r="r" b="b"/>
              <a:pathLst>
                <a:path w="1902460" h="929639">
                  <a:moveTo>
                    <a:pt x="822960" y="38100"/>
                  </a:moveTo>
                  <a:lnTo>
                    <a:pt x="816610" y="34925"/>
                  </a:lnTo>
                  <a:lnTo>
                    <a:pt x="746760" y="0"/>
                  </a:lnTo>
                  <a:lnTo>
                    <a:pt x="746760" y="34925"/>
                  </a:lnTo>
                  <a:lnTo>
                    <a:pt x="76200" y="34925"/>
                  </a:lnTo>
                  <a:lnTo>
                    <a:pt x="76200" y="0"/>
                  </a:lnTo>
                  <a:lnTo>
                    <a:pt x="0" y="38100"/>
                  </a:lnTo>
                  <a:lnTo>
                    <a:pt x="76200" y="76200"/>
                  </a:lnTo>
                  <a:lnTo>
                    <a:pt x="76200" y="41275"/>
                  </a:lnTo>
                  <a:lnTo>
                    <a:pt x="746760" y="41275"/>
                  </a:lnTo>
                  <a:lnTo>
                    <a:pt x="746760" y="76200"/>
                  </a:lnTo>
                  <a:lnTo>
                    <a:pt x="816610" y="41275"/>
                  </a:lnTo>
                  <a:lnTo>
                    <a:pt x="822960" y="38100"/>
                  </a:lnTo>
                  <a:close/>
                </a:path>
                <a:path w="1902460" h="929639">
                  <a:moveTo>
                    <a:pt x="1902206" y="891540"/>
                  </a:moveTo>
                  <a:lnTo>
                    <a:pt x="1895856" y="888365"/>
                  </a:lnTo>
                  <a:lnTo>
                    <a:pt x="1826006" y="853440"/>
                  </a:lnTo>
                  <a:lnTo>
                    <a:pt x="1826006" y="888365"/>
                  </a:lnTo>
                  <a:lnTo>
                    <a:pt x="85598" y="888365"/>
                  </a:lnTo>
                  <a:lnTo>
                    <a:pt x="85598" y="853440"/>
                  </a:lnTo>
                  <a:lnTo>
                    <a:pt x="9398" y="891540"/>
                  </a:lnTo>
                  <a:lnTo>
                    <a:pt x="85598" y="929640"/>
                  </a:lnTo>
                  <a:lnTo>
                    <a:pt x="85598" y="894715"/>
                  </a:lnTo>
                  <a:lnTo>
                    <a:pt x="1826006" y="894715"/>
                  </a:lnTo>
                  <a:lnTo>
                    <a:pt x="1826006" y="929640"/>
                  </a:lnTo>
                  <a:lnTo>
                    <a:pt x="1895856" y="894715"/>
                  </a:lnTo>
                  <a:lnTo>
                    <a:pt x="1902206" y="891540"/>
                  </a:lnTo>
                  <a:close/>
                </a:path>
              </a:pathLst>
            </a:custGeom>
            <a:solidFill>
              <a:srgbClr val="5B9BD4"/>
            </a:solidFill>
          </p:spPr>
          <p:txBody>
            <a:bodyPr wrap="square" lIns="0" tIns="0" rIns="0" bIns="0" rtlCol="0"/>
            <a:lstStyle/>
            <a:p>
              <a:endParaRPr/>
            </a:p>
          </p:txBody>
        </p:sp>
        <p:sp>
          <p:nvSpPr>
            <p:cNvPr id="10" name="object 10"/>
            <p:cNvSpPr/>
            <p:nvPr/>
          </p:nvSpPr>
          <p:spPr>
            <a:xfrm>
              <a:off x="5048250" y="4194657"/>
              <a:ext cx="696595" cy="676910"/>
            </a:xfrm>
            <a:custGeom>
              <a:avLst/>
              <a:gdLst/>
              <a:ahLst/>
              <a:cxnLst/>
              <a:rect l="l" t="t" r="r" b="b"/>
              <a:pathLst>
                <a:path w="696595" h="676910">
                  <a:moveTo>
                    <a:pt x="696226" y="0"/>
                  </a:moveTo>
                  <a:lnTo>
                    <a:pt x="0" y="0"/>
                  </a:lnTo>
                  <a:lnTo>
                    <a:pt x="0" y="676300"/>
                  </a:lnTo>
                  <a:lnTo>
                    <a:pt x="696226" y="676300"/>
                  </a:lnTo>
                  <a:lnTo>
                    <a:pt x="696226" y="0"/>
                  </a:lnTo>
                  <a:close/>
                </a:path>
              </a:pathLst>
            </a:custGeom>
            <a:solidFill>
              <a:srgbClr val="92D050"/>
            </a:solidFill>
          </p:spPr>
          <p:txBody>
            <a:bodyPr wrap="square" lIns="0" tIns="0" rIns="0" bIns="0" rtlCol="0"/>
            <a:lstStyle/>
            <a:p>
              <a:endParaRPr/>
            </a:p>
          </p:txBody>
        </p:sp>
        <p:sp>
          <p:nvSpPr>
            <p:cNvPr id="11" name="object 11"/>
            <p:cNvSpPr/>
            <p:nvPr/>
          </p:nvSpPr>
          <p:spPr>
            <a:xfrm>
              <a:off x="5048250" y="4194657"/>
              <a:ext cx="696595" cy="676910"/>
            </a:xfrm>
            <a:custGeom>
              <a:avLst/>
              <a:gdLst/>
              <a:ahLst/>
              <a:cxnLst/>
              <a:rect l="l" t="t" r="r" b="b"/>
              <a:pathLst>
                <a:path w="696595" h="676910">
                  <a:moveTo>
                    <a:pt x="0" y="676300"/>
                  </a:moveTo>
                  <a:lnTo>
                    <a:pt x="696226" y="676300"/>
                  </a:lnTo>
                  <a:lnTo>
                    <a:pt x="696226" y="0"/>
                  </a:lnTo>
                  <a:lnTo>
                    <a:pt x="0" y="0"/>
                  </a:lnTo>
                  <a:lnTo>
                    <a:pt x="0" y="676300"/>
                  </a:lnTo>
                  <a:close/>
                </a:path>
              </a:pathLst>
            </a:custGeom>
            <a:ln w="12700">
              <a:solidFill>
                <a:srgbClr val="42709B"/>
              </a:solidFill>
            </a:ln>
          </p:spPr>
          <p:txBody>
            <a:bodyPr wrap="square" lIns="0" tIns="0" rIns="0" bIns="0" rtlCol="0"/>
            <a:lstStyle/>
            <a:p>
              <a:endParaRPr/>
            </a:p>
          </p:txBody>
        </p:sp>
        <p:sp>
          <p:nvSpPr>
            <p:cNvPr id="12" name="object 12"/>
            <p:cNvSpPr/>
            <p:nvPr/>
          </p:nvSpPr>
          <p:spPr>
            <a:xfrm>
              <a:off x="5221605" y="4242054"/>
              <a:ext cx="354330" cy="525780"/>
            </a:xfrm>
            <a:custGeom>
              <a:avLst/>
              <a:gdLst/>
              <a:ahLst/>
              <a:cxnLst/>
              <a:rect l="l" t="t" r="r" b="b"/>
              <a:pathLst>
                <a:path w="354329" h="525779">
                  <a:moveTo>
                    <a:pt x="177037" y="0"/>
                  </a:moveTo>
                  <a:lnTo>
                    <a:pt x="0" y="176911"/>
                  </a:lnTo>
                  <a:lnTo>
                    <a:pt x="88519" y="176911"/>
                  </a:lnTo>
                  <a:lnTo>
                    <a:pt x="88519" y="525526"/>
                  </a:lnTo>
                  <a:lnTo>
                    <a:pt x="265430" y="525526"/>
                  </a:lnTo>
                  <a:lnTo>
                    <a:pt x="265430" y="176911"/>
                  </a:lnTo>
                  <a:lnTo>
                    <a:pt x="353949" y="176911"/>
                  </a:lnTo>
                  <a:lnTo>
                    <a:pt x="177037" y="0"/>
                  </a:lnTo>
                  <a:close/>
                </a:path>
              </a:pathLst>
            </a:custGeom>
            <a:solidFill>
              <a:srgbClr val="5B9BD4"/>
            </a:solidFill>
          </p:spPr>
          <p:txBody>
            <a:bodyPr wrap="square" lIns="0" tIns="0" rIns="0" bIns="0" rtlCol="0"/>
            <a:lstStyle/>
            <a:p>
              <a:endParaRPr/>
            </a:p>
          </p:txBody>
        </p:sp>
        <p:sp>
          <p:nvSpPr>
            <p:cNvPr id="13" name="object 13"/>
            <p:cNvSpPr/>
            <p:nvPr/>
          </p:nvSpPr>
          <p:spPr>
            <a:xfrm>
              <a:off x="5221605" y="4242054"/>
              <a:ext cx="354330" cy="525780"/>
            </a:xfrm>
            <a:custGeom>
              <a:avLst/>
              <a:gdLst/>
              <a:ahLst/>
              <a:cxnLst/>
              <a:rect l="l" t="t" r="r" b="b"/>
              <a:pathLst>
                <a:path w="354329" h="525779">
                  <a:moveTo>
                    <a:pt x="353949" y="176911"/>
                  </a:moveTo>
                  <a:lnTo>
                    <a:pt x="265430" y="176911"/>
                  </a:lnTo>
                  <a:lnTo>
                    <a:pt x="265430" y="525526"/>
                  </a:lnTo>
                  <a:lnTo>
                    <a:pt x="88519" y="525526"/>
                  </a:lnTo>
                  <a:lnTo>
                    <a:pt x="88519" y="176911"/>
                  </a:lnTo>
                  <a:lnTo>
                    <a:pt x="0" y="176911"/>
                  </a:lnTo>
                  <a:lnTo>
                    <a:pt x="177037" y="0"/>
                  </a:lnTo>
                  <a:lnTo>
                    <a:pt x="353949" y="176911"/>
                  </a:lnTo>
                  <a:close/>
                </a:path>
              </a:pathLst>
            </a:custGeom>
            <a:ln w="12700">
              <a:solidFill>
                <a:srgbClr val="42709B"/>
              </a:solidFill>
            </a:ln>
          </p:spPr>
          <p:txBody>
            <a:bodyPr wrap="square" lIns="0" tIns="0" rIns="0" bIns="0" rtlCol="0"/>
            <a:lstStyle/>
            <a:p>
              <a:endParaRPr/>
            </a:p>
          </p:txBody>
        </p:sp>
      </p:grpSp>
      <p:sp>
        <p:nvSpPr>
          <p:cNvPr id="14" name="object 14" descr="$PPTXTitle"/>
          <p:cNvSpPr txBox="1">
            <a:spLocks noGrp="1"/>
          </p:cNvSpPr>
          <p:nvPr>
            <p:ph type="title"/>
          </p:nvPr>
        </p:nvSpPr>
        <p:spPr>
          <a:xfrm>
            <a:off x="535940" y="385317"/>
            <a:ext cx="5979795" cy="574040"/>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11.2</a:t>
            </a:r>
            <a:r>
              <a:rPr spc="-85" dirty="0">
                <a:solidFill>
                  <a:srgbClr val="1F3863"/>
                </a:solidFill>
              </a:rPr>
              <a:t> </a:t>
            </a:r>
            <a:r>
              <a:rPr dirty="0">
                <a:solidFill>
                  <a:srgbClr val="1F3863"/>
                </a:solidFill>
              </a:rPr>
              <a:t>UTF</a:t>
            </a:r>
            <a:r>
              <a:rPr spc="-95" dirty="0">
                <a:solidFill>
                  <a:srgbClr val="1F3863"/>
                </a:solidFill>
              </a:rPr>
              <a:t> </a:t>
            </a:r>
            <a:r>
              <a:rPr spc="135" dirty="0">
                <a:solidFill>
                  <a:srgbClr val="1F3863"/>
                </a:solidFill>
              </a:rPr>
              <a:t>Sr</a:t>
            </a:r>
            <a:r>
              <a:rPr spc="-100" dirty="0">
                <a:solidFill>
                  <a:srgbClr val="1F3863"/>
                </a:solidFill>
              </a:rPr>
              <a:t> </a:t>
            </a:r>
            <a:r>
              <a:rPr spc="85" dirty="0">
                <a:solidFill>
                  <a:srgbClr val="1F3863"/>
                </a:solidFill>
              </a:rPr>
              <a:t>Division</a:t>
            </a:r>
            <a:r>
              <a:rPr spc="-100" dirty="0">
                <a:solidFill>
                  <a:srgbClr val="1F3863"/>
                </a:solidFill>
              </a:rPr>
              <a:t> </a:t>
            </a:r>
            <a:r>
              <a:rPr b="1" spc="-90" dirty="0">
                <a:solidFill>
                  <a:srgbClr val="1F3863"/>
                </a:solidFill>
                <a:latin typeface="Gill Sans MT"/>
                <a:cs typeface="Gill Sans MT"/>
              </a:rPr>
              <a:t>Example</a:t>
            </a:r>
          </a:p>
        </p:txBody>
      </p:sp>
      <p:sp>
        <p:nvSpPr>
          <p:cNvPr id="15" name="object 15"/>
          <p:cNvSpPr txBox="1"/>
          <p:nvPr/>
        </p:nvSpPr>
        <p:spPr>
          <a:xfrm>
            <a:off x="444500" y="1854149"/>
            <a:ext cx="3003550" cy="2219197"/>
          </a:xfrm>
          <a:prstGeom prst="rect">
            <a:avLst/>
          </a:prstGeom>
        </p:spPr>
        <p:txBody>
          <a:bodyPr vert="horz" wrap="square" lIns="0" tIns="13335" rIns="0" bIns="0" rtlCol="0">
            <a:spAutoFit/>
          </a:bodyPr>
          <a:lstStyle/>
          <a:p>
            <a:pPr marL="377825" indent="-365125">
              <a:lnSpc>
                <a:spcPct val="100000"/>
              </a:lnSpc>
              <a:spcBef>
                <a:spcPts val="105"/>
              </a:spcBef>
              <a:buSzPct val="80000"/>
              <a:buChar char="●"/>
              <a:tabLst>
                <a:tab pos="377825" algn="l"/>
              </a:tabLst>
            </a:pPr>
            <a:r>
              <a:rPr lang="es-MX" sz="2000" dirty="0">
                <a:latin typeface="Arial"/>
                <a:cs typeface="Arial"/>
              </a:rPr>
              <a:t>Orientación inicial del robot: Orientado al norte</a:t>
            </a:r>
          </a:p>
          <a:p>
            <a:pPr marL="377825" indent="-365125">
              <a:lnSpc>
                <a:spcPct val="100000"/>
              </a:lnSpc>
              <a:spcBef>
                <a:spcPts val="105"/>
              </a:spcBef>
              <a:buSzPct val="80000"/>
              <a:buChar char="●"/>
              <a:tabLst>
                <a:tab pos="377825" algn="l"/>
              </a:tabLst>
            </a:pPr>
            <a:r>
              <a:rPr lang="es-MX" sz="2000" dirty="0">
                <a:latin typeface="Arial"/>
                <a:cs typeface="Arial"/>
              </a:rPr>
              <a:t>Ubicación del puente: Este</a:t>
            </a:r>
          </a:p>
          <a:p>
            <a:pPr marL="377825" indent="-365125">
              <a:lnSpc>
                <a:spcPct val="100000"/>
              </a:lnSpc>
              <a:spcBef>
                <a:spcPts val="105"/>
              </a:spcBef>
              <a:buSzPct val="80000"/>
              <a:buChar char="●"/>
              <a:tabLst>
                <a:tab pos="377825" algn="l"/>
              </a:tabLst>
            </a:pPr>
            <a:r>
              <a:rPr lang="es-MX" sz="2000" dirty="0">
                <a:latin typeface="Arial"/>
                <a:cs typeface="Arial"/>
              </a:rPr>
              <a:t>X: 50-90 cm</a:t>
            </a:r>
          </a:p>
          <a:p>
            <a:pPr marL="377825" indent="-365125">
              <a:lnSpc>
                <a:spcPct val="100000"/>
              </a:lnSpc>
              <a:spcBef>
                <a:spcPts val="105"/>
              </a:spcBef>
              <a:buSzPct val="80000"/>
              <a:buChar char="●"/>
              <a:tabLst>
                <a:tab pos="377825" algn="l"/>
              </a:tabLst>
            </a:pPr>
            <a:r>
              <a:rPr lang="es-MX" sz="2000" dirty="0">
                <a:latin typeface="Arial"/>
                <a:cs typeface="Arial"/>
              </a:rPr>
              <a:t>Y: X÷2</a:t>
            </a:r>
            <a:endParaRPr sz="2000" dirty="0">
              <a:latin typeface="Arial"/>
              <a:cs typeface="Arial"/>
            </a:endParaRPr>
          </a:p>
        </p:txBody>
      </p:sp>
      <p:sp>
        <p:nvSpPr>
          <p:cNvPr id="16" name="object 16"/>
          <p:cNvSpPr txBox="1"/>
          <p:nvPr/>
        </p:nvSpPr>
        <p:spPr>
          <a:xfrm>
            <a:off x="535940" y="932434"/>
            <a:ext cx="8154670" cy="843821"/>
          </a:xfrm>
          <a:prstGeom prst="rect">
            <a:avLst/>
          </a:prstGeom>
        </p:spPr>
        <p:txBody>
          <a:bodyPr vert="horz" wrap="square" lIns="0" tIns="12700" rIns="0" bIns="0" rtlCol="0">
            <a:spAutoFit/>
          </a:bodyPr>
          <a:lstStyle/>
          <a:p>
            <a:pPr marL="12700">
              <a:lnSpc>
                <a:spcPct val="100000"/>
              </a:lnSpc>
              <a:spcBef>
                <a:spcPts val="100"/>
              </a:spcBef>
            </a:pPr>
            <a:r>
              <a:rPr lang="es-MX" sz="1800" b="1" dirty="0">
                <a:solidFill>
                  <a:srgbClr val="FF0000"/>
                </a:solidFill>
                <a:latin typeface="Calibri"/>
                <a:cs typeface="Calibri"/>
              </a:rPr>
              <a:t>Nota: Los UTF reales serán diferentes en cada ronda. Los UTF pueden incluir ubicaciones/condiciones de parada y/o mediciones/cálculos diferentes a los de los ejemplos.</a:t>
            </a:r>
            <a:endParaRPr sz="1800" dirty="0">
              <a:latin typeface="Calibri"/>
              <a:cs typeface="Calibri"/>
            </a:endParaRPr>
          </a:p>
        </p:txBody>
      </p:sp>
      <p:pic>
        <p:nvPicPr>
          <p:cNvPr id="17" name="object 17"/>
          <p:cNvPicPr/>
          <p:nvPr/>
        </p:nvPicPr>
        <p:blipFill>
          <a:blip r:embed="rId2" cstate="print"/>
          <a:stretch>
            <a:fillRect/>
          </a:stretch>
        </p:blipFill>
        <p:spPr>
          <a:xfrm>
            <a:off x="9953625" y="189489"/>
            <a:ext cx="1561586" cy="1561586"/>
          </a:xfrm>
          <a:prstGeom prst="rect">
            <a:avLst/>
          </a:prstGeom>
        </p:spPr>
      </p:pic>
      <p:sp>
        <p:nvSpPr>
          <p:cNvPr id="18" name="object 18"/>
          <p:cNvSpPr txBox="1"/>
          <p:nvPr/>
        </p:nvSpPr>
        <p:spPr>
          <a:xfrm>
            <a:off x="452119" y="4953000"/>
            <a:ext cx="10255250" cy="629018"/>
          </a:xfrm>
          <a:prstGeom prst="rect">
            <a:avLst/>
          </a:prstGeom>
        </p:spPr>
        <p:txBody>
          <a:bodyPr vert="horz" wrap="square" lIns="0" tIns="13335" rIns="0" bIns="0" rtlCol="0">
            <a:spAutoFit/>
          </a:bodyPr>
          <a:lstStyle/>
          <a:p>
            <a:pPr marL="12700">
              <a:lnSpc>
                <a:spcPct val="100000"/>
              </a:lnSpc>
              <a:spcBef>
                <a:spcPts val="105"/>
              </a:spcBef>
            </a:pPr>
            <a:r>
              <a:rPr lang="es-MX" sz="2000" spc="-10" dirty="0">
                <a:latin typeface="Calibri"/>
                <a:cs typeface="Calibri"/>
              </a:rPr>
              <a:t>Tarea de finalización del juego: el robot debe detenerse con alguna parte sobre la línea de inicio y mostrando la</a:t>
            </a:r>
            <a:endParaRPr sz="2000" dirty="0">
              <a:latin typeface="Calibri"/>
              <a:cs typeface="Calibri"/>
            </a:endParaRPr>
          </a:p>
        </p:txBody>
      </p:sp>
      <p:sp>
        <p:nvSpPr>
          <p:cNvPr id="19" name="object 19"/>
          <p:cNvSpPr/>
          <p:nvPr/>
        </p:nvSpPr>
        <p:spPr>
          <a:xfrm flipH="1">
            <a:off x="3942715" y="5924562"/>
            <a:ext cx="127000" cy="45719"/>
          </a:xfrm>
          <a:custGeom>
            <a:avLst/>
            <a:gdLst/>
            <a:ahLst/>
            <a:cxnLst/>
            <a:rect l="l" t="t" r="r" b="b"/>
            <a:pathLst>
              <a:path w="779145" h="236220">
                <a:moveTo>
                  <a:pt x="703452" y="0"/>
                </a:moveTo>
                <a:lnTo>
                  <a:pt x="700151" y="9575"/>
                </a:lnTo>
                <a:lnTo>
                  <a:pt x="713773" y="15495"/>
                </a:lnTo>
                <a:lnTo>
                  <a:pt x="725503" y="23691"/>
                </a:lnTo>
                <a:lnTo>
                  <a:pt x="749405" y="61691"/>
                </a:lnTo>
                <a:lnTo>
                  <a:pt x="757174" y="116700"/>
                </a:lnTo>
                <a:lnTo>
                  <a:pt x="756294" y="137490"/>
                </a:lnTo>
                <a:lnTo>
                  <a:pt x="743203" y="188404"/>
                </a:lnTo>
                <a:lnTo>
                  <a:pt x="713986" y="220226"/>
                </a:lnTo>
                <a:lnTo>
                  <a:pt x="700531" y="226174"/>
                </a:lnTo>
                <a:lnTo>
                  <a:pt x="703452" y="235750"/>
                </a:lnTo>
                <a:lnTo>
                  <a:pt x="748565" y="208984"/>
                </a:lnTo>
                <a:lnTo>
                  <a:pt x="773842" y="159585"/>
                </a:lnTo>
                <a:lnTo>
                  <a:pt x="778637" y="117932"/>
                </a:lnTo>
                <a:lnTo>
                  <a:pt x="777437" y="96586"/>
                </a:lnTo>
                <a:lnTo>
                  <a:pt x="777422" y="96321"/>
                </a:lnTo>
                <a:lnTo>
                  <a:pt x="767707" y="58021"/>
                </a:lnTo>
                <a:lnTo>
                  <a:pt x="735568" y="15119"/>
                </a:lnTo>
                <a:lnTo>
                  <a:pt x="720576" y="6174"/>
                </a:lnTo>
                <a:lnTo>
                  <a:pt x="703452" y="0"/>
                </a:lnTo>
                <a:close/>
              </a:path>
              <a:path w="779145" h="236220">
                <a:moveTo>
                  <a:pt x="75183" y="0"/>
                </a:moveTo>
                <a:lnTo>
                  <a:pt x="30196" y="26835"/>
                </a:lnTo>
                <a:lnTo>
                  <a:pt x="4857" y="76352"/>
                </a:lnTo>
                <a:lnTo>
                  <a:pt x="69" y="116700"/>
                </a:lnTo>
                <a:lnTo>
                  <a:pt x="0" y="117932"/>
                </a:lnTo>
                <a:lnTo>
                  <a:pt x="4857" y="159585"/>
                </a:lnTo>
                <a:lnTo>
                  <a:pt x="30142" y="208984"/>
                </a:lnTo>
                <a:lnTo>
                  <a:pt x="75183" y="235750"/>
                </a:lnTo>
                <a:lnTo>
                  <a:pt x="78104" y="226174"/>
                </a:lnTo>
                <a:lnTo>
                  <a:pt x="64722" y="220226"/>
                </a:lnTo>
                <a:lnTo>
                  <a:pt x="53149" y="211947"/>
                </a:lnTo>
                <a:lnTo>
                  <a:pt x="29338" y="173343"/>
                </a:lnTo>
                <a:lnTo>
                  <a:pt x="21515" y="117932"/>
                </a:lnTo>
                <a:lnTo>
                  <a:pt x="21462" y="116700"/>
                </a:lnTo>
                <a:lnTo>
                  <a:pt x="24971" y="78249"/>
                </a:lnTo>
                <a:lnTo>
                  <a:pt x="43410" y="34164"/>
                </a:lnTo>
                <a:lnTo>
                  <a:pt x="78485" y="9575"/>
                </a:lnTo>
                <a:lnTo>
                  <a:pt x="75183" y="0"/>
                </a:lnTo>
                <a:close/>
              </a:path>
            </a:pathLst>
          </a:custGeom>
          <a:solidFill>
            <a:srgbClr val="000000"/>
          </a:solidFill>
        </p:spPr>
        <p:txBody>
          <a:bodyPr wrap="square" lIns="0" tIns="0" rIns="0" bIns="0" rtlCol="0"/>
          <a:lstStyle/>
          <a:p>
            <a:endParaRPr/>
          </a:p>
        </p:txBody>
      </p:sp>
      <p:sp>
        <p:nvSpPr>
          <p:cNvPr id="20" name="object 20"/>
          <p:cNvSpPr txBox="1"/>
          <p:nvPr/>
        </p:nvSpPr>
        <p:spPr>
          <a:xfrm>
            <a:off x="452119" y="5658408"/>
            <a:ext cx="3738881" cy="330835"/>
          </a:xfrm>
          <a:prstGeom prst="rect">
            <a:avLst/>
          </a:prstGeom>
        </p:spPr>
        <p:txBody>
          <a:bodyPr vert="horz" wrap="square" lIns="0" tIns="12700" rIns="0" bIns="0" rtlCol="0">
            <a:spAutoFit/>
          </a:bodyPr>
          <a:lstStyle/>
          <a:p>
            <a:pPr marL="12700">
              <a:lnSpc>
                <a:spcPct val="100000"/>
              </a:lnSpc>
              <a:spcBef>
                <a:spcPts val="100"/>
              </a:spcBef>
              <a:tabLst>
                <a:tab pos="2783205" algn="l"/>
              </a:tabLst>
            </a:pPr>
            <a:r>
              <a:rPr lang="es-MX" sz="2000" dirty="0">
                <a:latin typeface="Calibri"/>
                <a:cs typeface="Calibri"/>
              </a:rPr>
              <a:t>respuesta a la ecuación (𝑋 +3)</a:t>
            </a:r>
            <a:endParaRPr lang="en-US" sz="2000" dirty="0">
              <a:latin typeface="Cambria Math"/>
              <a:cs typeface="Cambria Math"/>
            </a:endParaRPr>
          </a:p>
        </p:txBody>
      </p:sp>
      <p:sp>
        <p:nvSpPr>
          <p:cNvPr id="21" name="object 21"/>
          <p:cNvSpPr txBox="1"/>
          <p:nvPr/>
        </p:nvSpPr>
        <p:spPr>
          <a:xfrm>
            <a:off x="3530600" y="5666943"/>
            <a:ext cx="127000" cy="229235"/>
          </a:xfrm>
          <a:prstGeom prst="rect">
            <a:avLst/>
          </a:prstGeom>
        </p:spPr>
        <p:txBody>
          <a:bodyPr vert="horz" wrap="square" lIns="0" tIns="17145" rIns="0" bIns="0" rtlCol="0">
            <a:spAutoFit/>
          </a:bodyPr>
          <a:lstStyle/>
          <a:p>
            <a:pPr marL="12700">
              <a:lnSpc>
                <a:spcPct val="100000"/>
              </a:lnSpc>
              <a:spcBef>
                <a:spcPts val="135"/>
              </a:spcBef>
            </a:pPr>
            <a:r>
              <a:rPr sz="1300" spc="-50" dirty="0">
                <a:latin typeface="Cambria Math"/>
                <a:cs typeface="Cambria Math"/>
              </a:rPr>
              <a:t>𝟐</a:t>
            </a:r>
            <a:endParaRPr sz="1300" dirty="0">
              <a:latin typeface="Cambria Math"/>
              <a:cs typeface="Cambria Math"/>
            </a:endParaRPr>
          </a:p>
        </p:txBody>
      </p:sp>
      <p:sp>
        <p:nvSpPr>
          <p:cNvPr id="22" name="object 22"/>
          <p:cNvSpPr txBox="1"/>
          <p:nvPr/>
        </p:nvSpPr>
        <p:spPr>
          <a:xfrm>
            <a:off x="5590413" y="4431965"/>
            <a:ext cx="152400" cy="337185"/>
          </a:xfrm>
          <a:prstGeom prst="rect">
            <a:avLst/>
          </a:prstGeom>
        </p:spPr>
        <p:txBody>
          <a:bodyPr vert="vert270" wrap="square" lIns="0" tIns="0" rIns="0" bIns="0" rtlCol="0">
            <a:spAutoFit/>
          </a:bodyPr>
          <a:lstStyle/>
          <a:p>
            <a:pPr marL="12700">
              <a:lnSpc>
                <a:spcPts val="1045"/>
              </a:lnSpc>
            </a:pPr>
            <a:r>
              <a:rPr sz="1000" spc="-10" dirty="0">
                <a:latin typeface="Calibri"/>
                <a:cs typeface="Calibri"/>
              </a:rPr>
              <a:t>Robot</a:t>
            </a:r>
            <a:endParaRPr sz="1000">
              <a:latin typeface="Calibri"/>
              <a:cs typeface="Calibri"/>
            </a:endParaRPr>
          </a:p>
        </p:txBody>
      </p:sp>
      <p:sp>
        <p:nvSpPr>
          <p:cNvPr id="23" name="object 23"/>
          <p:cNvSpPr txBox="1"/>
          <p:nvPr/>
        </p:nvSpPr>
        <p:spPr>
          <a:xfrm>
            <a:off x="4818379" y="3752215"/>
            <a:ext cx="14414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X</a:t>
            </a:r>
            <a:endParaRPr sz="1800">
              <a:latin typeface="Calibri"/>
              <a:cs typeface="Calibri"/>
            </a:endParaRPr>
          </a:p>
        </p:txBody>
      </p:sp>
      <p:sp>
        <p:nvSpPr>
          <p:cNvPr id="24" name="object 24"/>
          <p:cNvSpPr txBox="1"/>
          <p:nvPr/>
        </p:nvSpPr>
        <p:spPr>
          <a:xfrm>
            <a:off x="4421885" y="2870072"/>
            <a:ext cx="13716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Y</a:t>
            </a:r>
            <a:endParaRPr sz="1800">
              <a:latin typeface="Calibri"/>
              <a:cs typeface="Calibri"/>
            </a:endParaRPr>
          </a:p>
        </p:txBody>
      </p:sp>
      <p:grpSp>
        <p:nvGrpSpPr>
          <p:cNvPr id="25" name="object 25"/>
          <p:cNvGrpSpPr/>
          <p:nvPr/>
        </p:nvGrpSpPr>
        <p:grpSpPr>
          <a:xfrm>
            <a:off x="9669526" y="2751582"/>
            <a:ext cx="1437640" cy="1355090"/>
            <a:chOff x="9669526" y="2751582"/>
            <a:chExt cx="1437640" cy="1355090"/>
          </a:xfrm>
        </p:grpSpPr>
        <p:sp>
          <p:nvSpPr>
            <p:cNvPr id="26" name="object 26"/>
            <p:cNvSpPr/>
            <p:nvPr/>
          </p:nvSpPr>
          <p:spPr>
            <a:xfrm>
              <a:off x="9675876" y="2757932"/>
              <a:ext cx="162560" cy="1342390"/>
            </a:xfrm>
            <a:custGeom>
              <a:avLst/>
              <a:gdLst/>
              <a:ahLst/>
              <a:cxnLst/>
              <a:rect l="l" t="t" r="r" b="b"/>
              <a:pathLst>
                <a:path w="162559" h="1342389">
                  <a:moveTo>
                    <a:pt x="162051" y="0"/>
                  </a:moveTo>
                  <a:lnTo>
                    <a:pt x="0" y="0"/>
                  </a:lnTo>
                  <a:lnTo>
                    <a:pt x="0" y="1342136"/>
                  </a:lnTo>
                  <a:lnTo>
                    <a:pt x="162051" y="1342136"/>
                  </a:lnTo>
                  <a:lnTo>
                    <a:pt x="162051" y="0"/>
                  </a:lnTo>
                  <a:close/>
                </a:path>
              </a:pathLst>
            </a:custGeom>
            <a:solidFill>
              <a:srgbClr val="BE9000"/>
            </a:solidFill>
          </p:spPr>
          <p:txBody>
            <a:bodyPr wrap="square" lIns="0" tIns="0" rIns="0" bIns="0" rtlCol="0"/>
            <a:lstStyle/>
            <a:p>
              <a:endParaRPr/>
            </a:p>
          </p:txBody>
        </p:sp>
        <p:sp>
          <p:nvSpPr>
            <p:cNvPr id="27" name="object 27"/>
            <p:cNvSpPr/>
            <p:nvPr/>
          </p:nvSpPr>
          <p:spPr>
            <a:xfrm>
              <a:off x="9675876" y="2757932"/>
              <a:ext cx="162560" cy="1342390"/>
            </a:xfrm>
            <a:custGeom>
              <a:avLst/>
              <a:gdLst/>
              <a:ahLst/>
              <a:cxnLst/>
              <a:rect l="l" t="t" r="r" b="b"/>
              <a:pathLst>
                <a:path w="162559" h="1342389">
                  <a:moveTo>
                    <a:pt x="0" y="1342136"/>
                  </a:moveTo>
                  <a:lnTo>
                    <a:pt x="162051" y="1342136"/>
                  </a:lnTo>
                  <a:lnTo>
                    <a:pt x="162051" y="0"/>
                  </a:lnTo>
                  <a:lnTo>
                    <a:pt x="0" y="0"/>
                  </a:lnTo>
                  <a:lnTo>
                    <a:pt x="0" y="1342136"/>
                  </a:lnTo>
                  <a:close/>
                </a:path>
              </a:pathLst>
            </a:custGeom>
            <a:ln w="12700">
              <a:solidFill>
                <a:srgbClr val="41709C"/>
              </a:solidFill>
            </a:ln>
          </p:spPr>
          <p:txBody>
            <a:bodyPr wrap="square" lIns="0" tIns="0" rIns="0" bIns="0" rtlCol="0"/>
            <a:lstStyle/>
            <a:p>
              <a:endParaRPr/>
            </a:p>
          </p:txBody>
        </p:sp>
        <p:sp>
          <p:nvSpPr>
            <p:cNvPr id="28" name="object 28"/>
            <p:cNvSpPr/>
            <p:nvPr/>
          </p:nvSpPr>
          <p:spPr>
            <a:xfrm>
              <a:off x="9675876" y="3351530"/>
              <a:ext cx="182880" cy="156210"/>
            </a:xfrm>
            <a:custGeom>
              <a:avLst/>
              <a:gdLst/>
              <a:ahLst/>
              <a:cxnLst/>
              <a:rect l="l" t="t" r="r" b="b"/>
              <a:pathLst>
                <a:path w="182879" h="156210">
                  <a:moveTo>
                    <a:pt x="182499" y="0"/>
                  </a:moveTo>
                  <a:lnTo>
                    <a:pt x="0" y="0"/>
                  </a:lnTo>
                </a:path>
                <a:path w="182879" h="156210">
                  <a:moveTo>
                    <a:pt x="182499" y="155956"/>
                  </a:moveTo>
                  <a:lnTo>
                    <a:pt x="0" y="155956"/>
                  </a:lnTo>
                </a:path>
              </a:pathLst>
            </a:custGeom>
            <a:ln w="38100">
              <a:solidFill>
                <a:srgbClr val="000000"/>
              </a:solidFill>
            </a:ln>
          </p:spPr>
          <p:txBody>
            <a:bodyPr wrap="square" lIns="0" tIns="0" rIns="0" bIns="0" rtlCol="0"/>
            <a:lstStyle/>
            <a:p>
              <a:endParaRPr/>
            </a:p>
          </p:txBody>
        </p:sp>
        <p:sp>
          <p:nvSpPr>
            <p:cNvPr id="29" name="object 29"/>
            <p:cNvSpPr/>
            <p:nvPr/>
          </p:nvSpPr>
          <p:spPr>
            <a:xfrm>
              <a:off x="10072370" y="2999879"/>
              <a:ext cx="454659" cy="782320"/>
            </a:xfrm>
            <a:custGeom>
              <a:avLst/>
              <a:gdLst/>
              <a:ahLst/>
              <a:cxnLst/>
              <a:rect l="l" t="t" r="r" b="b"/>
              <a:pathLst>
                <a:path w="454659" h="782320">
                  <a:moveTo>
                    <a:pt x="454164" y="0"/>
                  </a:moveTo>
                  <a:lnTo>
                    <a:pt x="0" y="0"/>
                  </a:lnTo>
                  <a:lnTo>
                    <a:pt x="0" y="782307"/>
                  </a:lnTo>
                  <a:lnTo>
                    <a:pt x="454164" y="782307"/>
                  </a:lnTo>
                  <a:lnTo>
                    <a:pt x="454164" y="0"/>
                  </a:lnTo>
                  <a:close/>
                </a:path>
              </a:pathLst>
            </a:custGeom>
            <a:solidFill>
              <a:srgbClr val="44536A"/>
            </a:solidFill>
          </p:spPr>
          <p:txBody>
            <a:bodyPr wrap="square" lIns="0" tIns="0" rIns="0" bIns="0" rtlCol="0"/>
            <a:lstStyle/>
            <a:p>
              <a:endParaRPr/>
            </a:p>
          </p:txBody>
        </p:sp>
        <p:sp>
          <p:nvSpPr>
            <p:cNvPr id="30" name="object 30"/>
            <p:cNvSpPr/>
            <p:nvPr/>
          </p:nvSpPr>
          <p:spPr>
            <a:xfrm>
              <a:off x="10072370" y="2999879"/>
              <a:ext cx="454659" cy="782320"/>
            </a:xfrm>
            <a:custGeom>
              <a:avLst/>
              <a:gdLst/>
              <a:ahLst/>
              <a:cxnLst/>
              <a:rect l="l" t="t" r="r" b="b"/>
              <a:pathLst>
                <a:path w="454659" h="782320">
                  <a:moveTo>
                    <a:pt x="0" y="782307"/>
                  </a:moveTo>
                  <a:lnTo>
                    <a:pt x="454164" y="782307"/>
                  </a:lnTo>
                  <a:lnTo>
                    <a:pt x="454164" y="0"/>
                  </a:lnTo>
                  <a:lnTo>
                    <a:pt x="0" y="0"/>
                  </a:lnTo>
                  <a:lnTo>
                    <a:pt x="0" y="782307"/>
                  </a:lnTo>
                  <a:close/>
                </a:path>
              </a:pathLst>
            </a:custGeom>
            <a:ln w="12700">
              <a:solidFill>
                <a:srgbClr val="41709C"/>
              </a:solidFill>
            </a:ln>
          </p:spPr>
          <p:txBody>
            <a:bodyPr wrap="square" lIns="0" tIns="0" rIns="0" bIns="0" rtlCol="0"/>
            <a:lstStyle/>
            <a:p>
              <a:endParaRPr/>
            </a:p>
          </p:txBody>
        </p:sp>
        <p:sp>
          <p:nvSpPr>
            <p:cNvPr id="31" name="object 31"/>
            <p:cNvSpPr/>
            <p:nvPr/>
          </p:nvSpPr>
          <p:spPr>
            <a:xfrm>
              <a:off x="10537444" y="3074619"/>
              <a:ext cx="563245" cy="633095"/>
            </a:xfrm>
            <a:custGeom>
              <a:avLst/>
              <a:gdLst/>
              <a:ahLst/>
              <a:cxnLst/>
              <a:rect l="l" t="t" r="r" b="b"/>
              <a:pathLst>
                <a:path w="563245" h="633095">
                  <a:moveTo>
                    <a:pt x="0" y="632764"/>
                  </a:moveTo>
                  <a:lnTo>
                    <a:pt x="562991" y="632764"/>
                  </a:lnTo>
                  <a:lnTo>
                    <a:pt x="562991" y="0"/>
                  </a:lnTo>
                  <a:lnTo>
                    <a:pt x="0" y="0"/>
                  </a:lnTo>
                  <a:lnTo>
                    <a:pt x="0" y="632764"/>
                  </a:lnTo>
                  <a:close/>
                </a:path>
              </a:pathLst>
            </a:custGeom>
            <a:ln w="12700">
              <a:solidFill>
                <a:srgbClr val="000000"/>
              </a:solidFill>
            </a:ln>
          </p:spPr>
          <p:txBody>
            <a:bodyPr wrap="square" lIns="0" tIns="0" rIns="0" bIns="0" rtlCol="0"/>
            <a:lstStyle/>
            <a:p>
              <a:endParaRPr/>
            </a:p>
          </p:txBody>
        </p:sp>
      </p:grpSp>
      <p:sp>
        <p:nvSpPr>
          <p:cNvPr id="32" name="object 3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33" name="object 33"/>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34" name="object 3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35" name="object 35"/>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5" dirty="0">
                <a:solidFill>
                  <a:srgbClr val="1F3863"/>
                </a:solidFill>
              </a:rPr>
              <a:t>12</a:t>
            </a:r>
            <a:r>
              <a:rPr spc="-114" dirty="0">
                <a:solidFill>
                  <a:srgbClr val="1F3863"/>
                </a:solidFill>
              </a:rPr>
              <a:t> </a:t>
            </a:r>
            <a:r>
              <a:rPr spc="170" dirty="0">
                <a:solidFill>
                  <a:srgbClr val="1F3863"/>
                </a:solidFill>
              </a:rPr>
              <a:t>Game</a:t>
            </a:r>
            <a:r>
              <a:rPr spc="-85" dirty="0">
                <a:solidFill>
                  <a:srgbClr val="1F3863"/>
                </a:solidFill>
              </a:rPr>
              <a:t> </a:t>
            </a:r>
            <a:r>
              <a:rPr spc="114" dirty="0">
                <a:solidFill>
                  <a:srgbClr val="1F3863"/>
                </a:solidFill>
              </a:rPr>
              <a:t>Video</a:t>
            </a:r>
            <a:r>
              <a:rPr spc="-110" dirty="0">
                <a:solidFill>
                  <a:srgbClr val="1F3863"/>
                </a:solidFill>
              </a:rPr>
              <a:t> </a:t>
            </a:r>
            <a:r>
              <a:rPr spc="65" dirty="0">
                <a:solidFill>
                  <a:srgbClr val="1F3863"/>
                </a:solidFill>
              </a:rPr>
              <a:t>Qualifier</a:t>
            </a:r>
            <a:r>
              <a:rPr spc="-80" dirty="0">
                <a:solidFill>
                  <a:srgbClr val="1F3863"/>
                </a:solidFill>
              </a:rPr>
              <a:t> </a:t>
            </a:r>
            <a:r>
              <a:rPr spc="254" dirty="0">
                <a:solidFill>
                  <a:srgbClr val="1F3863"/>
                </a:solidFill>
              </a:rPr>
              <a:t>Submission</a:t>
            </a:r>
            <a:r>
              <a:rPr spc="-85" dirty="0">
                <a:solidFill>
                  <a:srgbClr val="1F3863"/>
                </a:solidFill>
              </a:rPr>
              <a:t> </a:t>
            </a:r>
            <a:r>
              <a:rPr spc="-10" dirty="0">
                <a:solidFill>
                  <a:srgbClr val="1F3863"/>
                </a:solidFill>
              </a:rPr>
              <a:t>Option</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28</a:t>
            </a:fld>
            <a:endParaRPr spc="-25" dirty="0"/>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378460" marR="728980" indent="-365760">
              <a:lnSpc>
                <a:spcPct val="100000"/>
              </a:lnSpc>
              <a:spcBef>
                <a:spcPts val="95"/>
              </a:spcBef>
              <a:buChar char="●"/>
              <a:tabLst>
                <a:tab pos="378460" algn="l"/>
              </a:tabLst>
            </a:pPr>
            <a:r>
              <a:rPr sz="2800" spc="-55" dirty="0"/>
              <a:t>Teams</a:t>
            </a:r>
            <a:r>
              <a:rPr sz="2800" spc="-50" dirty="0"/>
              <a:t> </a:t>
            </a:r>
            <a:r>
              <a:rPr sz="2800" dirty="0"/>
              <a:t>that</a:t>
            </a:r>
            <a:r>
              <a:rPr sz="2800" spc="-55" dirty="0"/>
              <a:t> </a:t>
            </a:r>
            <a:r>
              <a:rPr sz="2800" dirty="0"/>
              <a:t>cannot</a:t>
            </a:r>
            <a:r>
              <a:rPr sz="2800" spc="-55" dirty="0"/>
              <a:t> </a:t>
            </a:r>
            <a:r>
              <a:rPr sz="2800" dirty="0"/>
              <a:t>attend</a:t>
            </a:r>
            <a:r>
              <a:rPr sz="2800" spc="-50" dirty="0"/>
              <a:t> </a:t>
            </a:r>
            <a:r>
              <a:rPr sz="2800" dirty="0"/>
              <a:t>an</a:t>
            </a:r>
            <a:r>
              <a:rPr sz="2800" spc="-55" dirty="0"/>
              <a:t> </a:t>
            </a:r>
            <a:r>
              <a:rPr sz="2800" spc="-25" dirty="0"/>
              <a:t>in-</a:t>
            </a:r>
            <a:r>
              <a:rPr sz="2800" dirty="0"/>
              <a:t>person</a:t>
            </a:r>
            <a:r>
              <a:rPr sz="2800" spc="-55" dirty="0"/>
              <a:t> </a:t>
            </a:r>
            <a:r>
              <a:rPr sz="2800" dirty="0"/>
              <a:t>qualifier</a:t>
            </a:r>
            <a:r>
              <a:rPr sz="2800" spc="-50" dirty="0"/>
              <a:t> </a:t>
            </a:r>
            <a:r>
              <a:rPr sz="2800" dirty="0"/>
              <a:t>or</a:t>
            </a:r>
            <a:r>
              <a:rPr sz="2800" spc="-60" dirty="0"/>
              <a:t> </a:t>
            </a:r>
            <a:r>
              <a:rPr sz="2800" dirty="0"/>
              <a:t>would</a:t>
            </a:r>
            <a:r>
              <a:rPr sz="2800" spc="-45" dirty="0"/>
              <a:t> </a:t>
            </a:r>
            <a:r>
              <a:rPr sz="2800" dirty="0"/>
              <a:t>like</a:t>
            </a:r>
            <a:r>
              <a:rPr sz="2800" spc="-70" dirty="0"/>
              <a:t> </a:t>
            </a:r>
            <a:r>
              <a:rPr sz="2800" spc="-50" dirty="0"/>
              <a:t>a </a:t>
            </a:r>
            <a:r>
              <a:rPr sz="2800" dirty="0"/>
              <a:t>second</a:t>
            </a:r>
            <a:r>
              <a:rPr sz="2800" spc="-55" dirty="0"/>
              <a:t> </a:t>
            </a:r>
            <a:r>
              <a:rPr sz="2800" dirty="0"/>
              <a:t>chance</a:t>
            </a:r>
            <a:r>
              <a:rPr sz="2800" spc="-55" dirty="0"/>
              <a:t> </a:t>
            </a:r>
            <a:r>
              <a:rPr sz="2800" dirty="0"/>
              <a:t>to</a:t>
            </a:r>
            <a:r>
              <a:rPr sz="2800" spc="-55" dirty="0"/>
              <a:t> </a:t>
            </a:r>
            <a:r>
              <a:rPr sz="2800" dirty="0"/>
              <a:t>qualify</a:t>
            </a:r>
            <a:r>
              <a:rPr sz="2800" spc="-60" dirty="0"/>
              <a:t> </a:t>
            </a:r>
            <a:r>
              <a:rPr sz="2800" dirty="0"/>
              <a:t>may</a:t>
            </a:r>
            <a:r>
              <a:rPr sz="2800" spc="-55" dirty="0"/>
              <a:t> </a:t>
            </a:r>
            <a:r>
              <a:rPr sz="2800" dirty="0"/>
              <a:t>compete</a:t>
            </a:r>
            <a:r>
              <a:rPr sz="2800" spc="-55" dirty="0"/>
              <a:t> </a:t>
            </a:r>
            <a:r>
              <a:rPr sz="2800" dirty="0"/>
              <a:t>via</a:t>
            </a:r>
            <a:r>
              <a:rPr sz="2800" spc="-55" dirty="0"/>
              <a:t> </a:t>
            </a:r>
            <a:r>
              <a:rPr sz="2800" dirty="0"/>
              <a:t>Video</a:t>
            </a:r>
            <a:r>
              <a:rPr sz="2800" spc="-55" dirty="0"/>
              <a:t> </a:t>
            </a:r>
            <a:r>
              <a:rPr sz="2800" spc="-10" dirty="0"/>
              <a:t>Submission</a:t>
            </a:r>
            <a:endParaRPr sz="2800"/>
          </a:p>
          <a:p>
            <a:pPr marL="378460" marR="5080" indent="-365760">
              <a:lnSpc>
                <a:spcPct val="100000"/>
              </a:lnSpc>
              <a:spcBef>
                <a:spcPts val="600"/>
              </a:spcBef>
              <a:buChar char="●"/>
              <a:tabLst>
                <a:tab pos="378460" algn="l"/>
              </a:tabLst>
            </a:pPr>
            <a:r>
              <a:rPr sz="2800" dirty="0"/>
              <a:t>Specific</a:t>
            </a:r>
            <a:r>
              <a:rPr sz="2800" spc="-50" dirty="0"/>
              <a:t> </a:t>
            </a:r>
            <a:r>
              <a:rPr sz="2800" dirty="0"/>
              <a:t>requirements</a:t>
            </a:r>
            <a:r>
              <a:rPr sz="2800" spc="-25" dirty="0"/>
              <a:t> </a:t>
            </a:r>
            <a:r>
              <a:rPr sz="2800" dirty="0"/>
              <a:t>for</a:t>
            </a:r>
            <a:r>
              <a:rPr sz="2800" spc="-60" dirty="0"/>
              <a:t> </a:t>
            </a:r>
            <a:r>
              <a:rPr sz="2800" dirty="0"/>
              <a:t>this</a:t>
            </a:r>
            <a:r>
              <a:rPr sz="2800" spc="-45" dirty="0"/>
              <a:t> </a:t>
            </a:r>
            <a:r>
              <a:rPr sz="2800" dirty="0"/>
              <a:t>option</a:t>
            </a:r>
            <a:r>
              <a:rPr sz="2800" spc="-45" dirty="0"/>
              <a:t> </a:t>
            </a:r>
            <a:r>
              <a:rPr sz="2800" dirty="0"/>
              <a:t>are</a:t>
            </a:r>
            <a:r>
              <a:rPr sz="2800" spc="-45" dirty="0"/>
              <a:t> </a:t>
            </a:r>
            <a:r>
              <a:rPr sz="2800" dirty="0"/>
              <a:t>outlined</a:t>
            </a:r>
            <a:r>
              <a:rPr sz="2800" spc="-40" dirty="0"/>
              <a:t> </a:t>
            </a:r>
            <a:r>
              <a:rPr sz="2800" dirty="0"/>
              <a:t>in</a:t>
            </a:r>
            <a:r>
              <a:rPr sz="2800" spc="-45" dirty="0"/>
              <a:t> </a:t>
            </a:r>
            <a:r>
              <a:rPr sz="2800" dirty="0"/>
              <a:t>section</a:t>
            </a:r>
            <a:r>
              <a:rPr sz="2800" spc="-45" dirty="0"/>
              <a:t> </a:t>
            </a:r>
            <a:r>
              <a:rPr sz="2800" dirty="0"/>
              <a:t>6</a:t>
            </a:r>
            <a:r>
              <a:rPr sz="2800" spc="-60" dirty="0"/>
              <a:t> </a:t>
            </a:r>
            <a:r>
              <a:rPr sz="2800" dirty="0"/>
              <a:t>of</a:t>
            </a:r>
            <a:r>
              <a:rPr sz="2800" spc="-60" dirty="0"/>
              <a:t> </a:t>
            </a:r>
            <a:r>
              <a:rPr sz="2800" spc="-25" dirty="0"/>
              <a:t>the </a:t>
            </a:r>
            <a:r>
              <a:rPr sz="2800" dirty="0"/>
              <a:t>Robofest</a:t>
            </a:r>
            <a:r>
              <a:rPr sz="2800" spc="-95" dirty="0"/>
              <a:t> </a:t>
            </a:r>
            <a:r>
              <a:rPr sz="2800" u="sng" dirty="0">
                <a:solidFill>
                  <a:srgbClr val="0462C1"/>
                </a:solidFill>
                <a:uFill>
                  <a:solidFill>
                    <a:srgbClr val="0462C1"/>
                  </a:solidFill>
                </a:uFill>
                <a:hlinkClick r:id="rId2"/>
              </a:rPr>
              <a:t>2026</a:t>
            </a:r>
            <a:r>
              <a:rPr sz="2800" u="sng" spc="-85" dirty="0">
                <a:solidFill>
                  <a:srgbClr val="0462C1"/>
                </a:solidFill>
                <a:uFill>
                  <a:solidFill>
                    <a:srgbClr val="0462C1"/>
                  </a:solidFill>
                </a:uFill>
                <a:hlinkClick r:id="rId2"/>
              </a:rPr>
              <a:t> </a:t>
            </a:r>
            <a:r>
              <a:rPr sz="2800" u="sng" dirty="0">
                <a:solidFill>
                  <a:srgbClr val="0462C1"/>
                </a:solidFill>
                <a:uFill>
                  <a:solidFill>
                    <a:srgbClr val="0462C1"/>
                  </a:solidFill>
                </a:uFill>
                <a:hlinkClick r:id="rId2"/>
              </a:rPr>
              <a:t>General</a:t>
            </a:r>
            <a:r>
              <a:rPr sz="2800" u="sng" spc="-80" dirty="0">
                <a:solidFill>
                  <a:srgbClr val="0462C1"/>
                </a:solidFill>
                <a:uFill>
                  <a:solidFill>
                    <a:srgbClr val="0462C1"/>
                  </a:solidFill>
                </a:uFill>
                <a:hlinkClick r:id="rId2"/>
              </a:rPr>
              <a:t> </a:t>
            </a:r>
            <a:r>
              <a:rPr sz="2800" u="sng" spc="-10" dirty="0">
                <a:solidFill>
                  <a:srgbClr val="0462C1"/>
                </a:solidFill>
                <a:uFill>
                  <a:solidFill>
                    <a:srgbClr val="0462C1"/>
                  </a:solidFill>
                </a:uFill>
                <a:hlinkClick r:id="rId2"/>
              </a:rPr>
              <a:t>Rules</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5" dirty="0"/>
              <a:t>13</a:t>
            </a:r>
            <a:r>
              <a:rPr spc="-145" dirty="0"/>
              <a:t> </a:t>
            </a:r>
            <a:r>
              <a:rPr spc="-60" dirty="0"/>
              <a:t>FAQ</a:t>
            </a:r>
            <a:r>
              <a:rPr spc="-125" dirty="0"/>
              <a:t> </a:t>
            </a:r>
            <a:r>
              <a:rPr spc="215" dirty="0"/>
              <a:t>1</a:t>
            </a:r>
            <a:r>
              <a:rPr spc="-140" dirty="0"/>
              <a:t> </a:t>
            </a:r>
            <a:r>
              <a:rPr spc="195" dirty="0"/>
              <a:t>of</a:t>
            </a:r>
            <a:r>
              <a:rPr spc="-120" dirty="0"/>
              <a:t> </a:t>
            </a:r>
            <a:r>
              <a:rPr spc="165" dirty="0"/>
              <a:t>3</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29</a:t>
            </a:fld>
            <a:endParaRPr spc="-25" dirty="0"/>
          </a:p>
        </p:txBody>
      </p:sp>
      <p:sp>
        <p:nvSpPr>
          <p:cNvPr id="3" name="object 3"/>
          <p:cNvSpPr txBox="1"/>
          <p:nvPr/>
        </p:nvSpPr>
        <p:spPr>
          <a:xfrm>
            <a:off x="627380" y="1370557"/>
            <a:ext cx="10868025" cy="4410075"/>
          </a:xfrm>
          <a:prstGeom prst="rect">
            <a:avLst/>
          </a:prstGeom>
        </p:spPr>
        <p:txBody>
          <a:bodyPr vert="horz" wrap="square" lIns="0" tIns="40640" rIns="0" bIns="0" rtlCol="0">
            <a:spAutoFit/>
          </a:bodyPr>
          <a:lstStyle/>
          <a:p>
            <a:pPr marL="377825" indent="-365125">
              <a:lnSpc>
                <a:spcPct val="100000"/>
              </a:lnSpc>
              <a:spcBef>
                <a:spcPts val="320"/>
              </a:spcBef>
              <a:buSzPct val="83333"/>
              <a:buChar char="●"/>
              <a:tabLst>
                <a:tab pos="377825" algn="l"/>
              </a:tabLst>
            </a:pPr>
            <a:r>
              <a:rPr lang="es-MX" sz="1800" dirty="0">
                <a:latin typeface="Arial"/>
                <a:cs typeface="Arial"/>
              </a:rPr>
              <a:t>¿Hay algún límite en la cantidad de controladores en  Robot </a:t>
            </a:r>
            <a:r>
              <a:rPr lang="es-MX" sz="1800" dirty="0" err="1">
                <a:latin typeface="Arial"/>
                <a:cs typeface="Arial"/>
              </a:rPr>
              <a:t>Game</a:t>
            </a:r>
            <a:r>
              <a:rPr lang="es-MX" sz="1800" dirty="0">
                <a:latin typeface="Arial"/>
                <a:cs typeface="Arial"/>
              </a:rPr>
              <a:t>? Por ejemplo, ¿puedo usar dos </a:t>
            </a:r>
            <a:r>
              <a:rPr lang="es-MX" sz="1800" dirty="0" err="1">
                <a:latin typeface="Arial"/>
                <a:cs typeface="Arial"/>
              </a:rPr>
              <a:t>Spike</a:t>
            </a:r>
            <a:r>
              <a:rPr lang="es-MX" sz="1800" dirty="0">
                <a:latin typeface="Arial"/>
                <a:cs typeface="Arial"/>
              </a:rPr>
              <a:t> Prime </a:t>
            </a:r>
            <a:r>
              <a:rPr lang="es-MX" sz="1800" dirty="0" err="1">
                <a:latin typeface="Arial"/>
                <a:cs typeface="Arial"/>
              </a:rPr>
              <a:t>Hubs</a:t>
            </a:r>
            <a:r>
              <a:rPr lang="es-MX" sz="1800" dirty="0">
                <a:latin typeface="Arial"/>
                <a:cs typeface="Arial"/>
              </a:rPr>
              <a:t>? </a:t>
            </a:r>
            <a:r>
              <a:rPr lang="es-MX" sz="1800" dirty="0">
                <a:solidFill>
                  <a:srgbClr val="FF0000"/>
                </a:solidFill>
                <a:latin typeface="Arial"/>
                <a:cs typeface="Arial"/>
              </a:rPr>
              <a:t>La División Junior está limitada a un controlador. No hay límite para la División Sénior.</a:t>
            </a:r>
          </a:p>
          <a:p>
            <a:pPr marL="377825" indent="-365125">
              <a:lnSpc>
                <a:spcPct val="100000"/>
              </a:lnSpc>
              <a:spcBef>
                <a:spcPts val="320"/>
              </a:spcBef>
              <a:buSzPct val="83333"/>
              <a:buChar char="●"/>
              <a:tabLst>
                <a:tab pos="377825" algn="l"/>
              </a:tabLst>
            </a:pPr>
            <a:r>
              <a:rPr lang="es-MX" sz="1800" dirty="0">
                <a:latin typeface="Arial"/>
                <a:cs typeface="Arial"/>
              </a:rPr>
              <a:t>¿Es legal usar un motor alimentado por una batería externa? </a:t>
            </a:r>
            <a:r>
              <a:rPr lang="es-MX" sz="1800" dirty="0">
                <a:solidFill>
                  <a:srgbClr val="FF0000"/>
                </a:solidFill>
                <a:latin typeface="Arial"/>
                <a:cs typeface="Arial"/>
              </a:rPr>
              <a:t>Sí, si inicia la ronda (sin moverse) y se enciende de forma autónoma (por ejemplo, mediante un sensor o temporizador).</a:t>
            </a:r>
          </a:p>
          <a:p>
            <a:pPr marL="377825" indent="-365125">
              <a:lnSpc>
                <a:spcPct val="100000"/>
              </a:lnSpc>
              <a:spcBef>
                <a:spcPts val="320"/>
              </a:spcBef>
              <a:buSzPct val="83333"/>
              <a:buChar char="●"/>
              <a:tabLst>
                <a:tab pos="377825" algn="l"/>
              </a:tabLst>
            </a:pPr>
            <a:r>
              <a:rPr lang="es-MX" sz="1800" dirty="0">
                <a:latin typeface="Arial"/>
                <a:cs typeface="Arial"/>
              </a:rPr>
              <a:t>¿Con qué precisión deben colocarse los objetos en las mesas? </a:t>
            </a:r>
            <a:r>
              <a:rPr lang="es-MX" sz="1800" dirty="0">
                <a:solidFill>
                  <a:srgbClr val="FF0000"/>
                </a:solidFill>
                <a:latin typeface="Arial"/>
                <a:cs typeface="Arial"/>
              </a:rPr>
              <a:t>Los jueces deben asegurarse de que los objetos estén colocados en sus marcadores y alineados con una diferencia de aproximadamente +/- 1 cm.</a:t>
            </a:r>
          </a:p>
          <a:p>
            <a:pPr marL="377825" indent="-365125">
              <a:lnSpc>
                <a:spcPct val="100000"/>
              </a:lnSpc>
              <a:spcBef>
                <a:spcPts val="320"/>
              </a:spcBef>
              <a:buSzPct val="83333"/>
              <a:buChar char="●"/>
              <a:tabLst>
                <a:tab pos="377825" algn="l"/>
              </a:tabLst>
            </a:pPr>
            <a:r>
              <a:rPr lang="es-MX" sz="1800" dirty="0">
                <a:latin typeface="Arial"/>
                <a:cs typeface="Arial"/>
              </a:rPr>
              <a:t>Si los puntos medios de las vigas del puente son diferentes cuando se colocan en los pies de apoyo, ¿qué punto medio se utiliza para determinar la ubicación de la carga de prueba para la puntuación? </a:t>
            </a:r>
            <a:r>
              <a:rPr lang="es-MX" sz="1800" dirty="0">
                <a:solidFill>
                  <a:srgbClr val="FF0000"/>
                </a:solidFill>
                <a:latin typeface="Arial"/>
                <a:cs typeface="Arial"/>
              </a:rPr>
              <a:t>Se utilizará el punto medio más cercano al pie de apoyo 2 (el más alejado del robot).</a:t>
            </a:r>
          </a:p>
          <a:p>
            <a:pPr marL="377825" indent="-365125">
              <a:lnSpc>
                <a:spcPct val="100000"/>
              </a:lnSpc>
              <a:spcBef>
                <a:spcPts val="320"/>
              </a:spcBef>
              <a:buSzPct val="83333"/>
              <a:buChar char="●"/>
              <a:tabLst>
                <a:tab pos="377825" algn="l"/>
              </a:tabLst>
            </a:pPr>
            <a:r>
              <a:rPr lang="es-MX" sz="1800" dirty="0">
                <a:latin typeface="Arial"/>
                <a:cs typeface="Arial"/>
              </a:rPr>
              <a:t>¿Cuáles son las opciones para el inicio de la Viga 1? </a:t>
            </a:r>
            <a:r>
              <a:rPr lang="es-MX" sz="1800" dirty="0">
                <a:solidFill>
                  <a:srgbClr val="FF0000"/>
                </a:solidFill>
                <a:latin typeface="Arial"/>
                <a:cs typeface="Arial"/>
              </a:rPr>
              <a:t>La Viga 1 debe tocar al robot. Puede estar en la pinza, a bordo del robot o tocando la mesa y el robot.</a:t>
            </a:r>
          </a:p>
          <a:p>
            <a:pPr marL="377825" indent="-365125">
              <a:lnSpc>
                <a:spcPct val="100000"/>
              </a:lnSpc>
              <a:spcBef>
                <a:spcPts val="320"/>
              </a:spcBef>
              <a:buSzPct val="83333"/>
              <a:buChar char="●"/>
              <a:tabLst>
                <a:tab pos="377825" algn="l"/>
              </a:tabLst>
            </a:pPr>
            <a:r>
              <a:rPr lang="es-MX" sz="1800" dirty="0">
                <a:latin typeface="Arial"/>
                <a:cs typeface="Arial"/>
              </a:rPr>
              <a:t>¿Cuáles son las dimensiones específicas de un 1x2? </a:t>
            </a:r>
            <a:r>
              <a:rPr lang="es-MX" sz="1800" dirty="0">
                <a:solidFill>
                  <a:srgbClr val="FF0000"/>
                </a:solidFill>
                <a:latin typeface="Arial"/>
                <a:cs typeface="Arial"/>
              </a:rPr>
              <a:t>Un “1x2” tiene una sección transversal de aproximadamente 2.5cm x 5 cm </a:t>
            </a:r>
            <a:endParaRPr lang="en-US" sz="1800" dirty="0">
              <a:solidFill>
                <a:srgbClr val="FF0000"/>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4610" y="1101978"/>
            <a:ext cx="5469890" cy="2093341"/>
          </a:xfrm>
          <a:prstGeom prst="rect">
            <a:avLst/>
          </a:prstGeom>
        </p:spPr>
      </p:pic>
      <p:sp>
        <p:nvSpPr>
          <p:cNvPr id="3" name="object 3" descr="$PPTXTitle"/>
          <p:cNvSpPr txBox="1">
            <a:spLocks noGrp="1"/>
          </p:cNvSpPr>
          <p:nvPr>
            <p:ph type="title"/>
          </p:nvPr>
        </p:nvSpPr>
        <p:spPr>
          <a:xfrm>
            <a:off x="535940" y="385317"/>
            <a:ext cx="3931285" cy="574040"/>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1.2</a:t>
            </a:r>
            <a:r>
              <a:rPr spc="-105" dirty="0">
                <a:solidFill>
                  <a:srgbClr val="1F3863"/>
                </a:solidFill>
              </a:rPr>
              <a:t> </a:t>
            </a:r>
            <a:r>
              <a:rPr spc="170" dirty="0">
                <a:solidFill>
                  <a:srgbClr val="1F3863"/>
                </a:solidFill>
              </a:rPr>
              <a:t>Game</a:t>
            </a:r>
            <a:r>
              <a:rPr spc="-100" dirty="0">
                <a:solidFill>
                  <a:srgbClr val="1F3863"/>
                </a:solidFill>
              </a:rPr>
              <a:t> </a:t>
            </a:r>
            <a:r>
              <a:rPr spc="250" dirty="0">
                <a:solidFill>
                  <a:srgbClr val="1F3863"/>
                </a:solidFill>
              </a:rPr>
              <a:t>Synopsis</a:t>
            </a:r>
          </a:p>
        </p:txBody>
      </p:sp>
      <p:sp>
        <p:nvSpPr>
          <p:cNvPr id="4" name="object 4"/>
          <p:cNvSpPr txBox="1"/>
          <p:nvPr/>
        </p:nvSpPr>
        <p:spPr>
          <a:xfrm>
            <a:off x="6711442" y="55814"/>
            <a:ext cx="4758690" cy="4668586"/>
          </a:xfrm>
          <a:prstGeom prst="rect">
            <a:avLst/>
          </a:prstGeom>
        </p:spPr>
        <p:txBody>
          <a:bodyPr vert="horz" wrap="square" lIns="0" tIns="13335" rIns="0" bIns="0" rtlCol="0">
            <a:spAutoFit/>
          </a:bodyPr>
          <a:lstStyle/>
          <a:p>
            <a:pPr marL="286385" marR="201295" indent="-274320">
              <a:lnSpc>
                <a:spcPct val="100000"/>
              </a:lnSpc>
              <a:spcBef>
                <a:spcPts val="105"/>
              </a:spcBef>
              <a:buSzPct val="110000"/>
              <a:buChar char="●"/>
              <a:tabLst>
                <a:tab pos="286385" algn="l"/>
              </a:tabLst>
            </a:pPr>
            <a:r>
              <a:rPr lang="es-MX" sz="2000" dirty="0">
                <a:latin typeface="Arial"/>
                <a:cs typeface="Arial"/>
              </a:rPr>
              <a:t>Construye un puente hacia una de las tres ubicaciones posibles. Coloca la zapata 1 en su lugar. Cruza el río con 2 vigas de puente. Rueda la carga de prueba por el puente.</a:t>
            </a:r>
          </a:p>
          <a:p>
            <a:pPr marL="286385" marR="201295" indent="-274320">
              <a:lnSpc>
                <a:spcPct val="100000"/>
              </a:lnSpc>
              <a:spcBef>
                <a:spcPts val="105"/>
              </a:spcBef>
              <a:buSzPct val="110000"/>
              <a:buChar char="●"/>
              <a:tabLst>
                <a:tab pos="286385" algn="l"/>
              </a:tabLst>
            </a:pPr>
            <a:r>
              <a:rPr lang="es-MX" sz="2000" dirty="0">
                <a:latin typeface="Arial"/>
                <a:cs typeface="Arial"/>
              </a:rPr>
              <a:t>Para una partida, se dan un máximo de 2 minutos y se permite un reinicio completo.</a:t>
            </a:r>
          </a:p>
          <a:p>
            <a:pPr marL="286385" marR="201295" indent="-274320">
              <a:lnSpc>
                <a:spcPct val="100000"/>
              </a:lnSpc>
              <a:spcBef>
                <a:spcPts val="105"/>
              </a:spcBef>
              <a:buSzPct val="110000"/>
              <a:buChar char="●"/>
              <a:tabLst>
                <a:tab pos="286385" algn="l"/>
              </a:tabLst>
            </a:pPr>
            <a:r>
              <a:rPr lang="es-MX" sz="2000" dirty="0">
                <a:latin typeface="Arial"/>
                <a:cs typeface="Arial"/>
              </a:rPr>
              <a:t>Todas las tareas deben realizarse de forma autónoma sin ayuda externa.</a:t>
            </a:r>
          </a:p>
          <a:p>
            <a:pPr marL="286385" marR="201295" indent="-274320">
              <a:lnSpc>
                <a:spcPct val="100000"/>
              </a:lnSpc>
              <a:spcBef>
                <a:spcPts val="105"/>
              </a:spcBef>
              <a:buSzPct val="110000"/>
              <a:buChar char="●"/>
              <a:tabLst>
                <a:tab pos="286385" algn="l"/>
              </a:tabLst>
            </a:pPr>
            <a:r>
              <a:rPr lang="es-MX" sz="2000" dirty="0">
                <a:latin typeface="Arial"/>
                <a:cs typeface="Arial"/>
              </a:rPr>
              <a:t>Las tareas y factores desconocidos (UTF) se revelarán justo antes de un tiempo de trabajo de 30 minutos para cada una de las 2 rondas, que incluye:</a:t>
            </a:r>
            <a:endParaRPr sz="2000" dirty="0">
              <a:latin typeface="Arial"/>
              <a:cs typeface="Arial"/>
            </a:endParaRPr>
          </a:p>
        </p:txBody>
      </p:sp>
      <p:sp>
        <p:nvSpPr>
          <p:cNvPr id="5" name="object 5"/>
          <p:cNvSpPr txBox="1"/>
          <p:nvPr/>
        </p:nvSpPr>
        <p:spPr>
          <a:xfrm>
            <a:off x="7168642" y="4800600"/>
            <a:ext cx="4271645" cy="2015936"/>
          </a:xfrm>
          <a:prstGeom prst="rect">
            <a:avLst/>
          </a:prstGeom>
        </p:spPr>
        <p:txBody>
          <a:bodyPr vert="horz" wrap="square" lIns="0" tIns="12700" rIns="0" bIns="0" rtlCol="0">
            <a:spAutoFit/>
          </a:bodyPr>
          <a:lstStyle/>
          <a:p>
            <a:pPr marL="286385" indent="-273685">
              <a:lnSpc>
                <a:spcPct val="100000"/>
              </a:lnSpc>
              <a:spcBef>
                <a:spcPts val="100"/>
              </a:spcBef>
              <a:buSzPct val="108333"/>
              <a:buFont typeface="Wingdings"/>
              <a:buChar char=""/>
              <a:tabLst>
                <a:tab pos="286385" algn="l"/>
              </a:tabLst>
            </a:pPr>
            <a:r>
              <a:rPr lang="es-MX" sz="1800" spc="-25" dirty="0">
                <a:latin typeface="Arial"/>
                <a:cs typeface="Arial"/>
              </a:rPr>
              <a:t>Ubicación del puente objetivo</a:t>
            </a:r>
          </a:p>
          <a:p>
            <a:pPr marL="286385" indent="-273685">
              <a:lnSpc>
                <a:spcPct val="100000"/>
              </a:lnSpc>
              <a:spcBef>
                <a:spcPts val="100"/>
              </a:spcBef>
              <a:buSzPct val="108333"/>
              <a:buFont typeface="Wingdings"/>
              <a:buChar char=""/>
              <a:tabLst>
                <a:tab pos="286385" algn="l"/>
              </a:tabLst>
            </a:pPr>
            <a:r>
              <a:rPr lang="es-MX" sz="1800" spc="-25" dirty="0">
                <a:latin typeface="Arial"/>
                <a:cs typeface="Arial"/>
              </a:rPr>
              <a:t>Orientación inicial del robot</a:t>
            </a:r>
          </a:p>
          <a:p>
            <a:pPr marL="286385" indent="-273685">
              <a:lnSpc>
                <a:spcPct val="100000"/>
              </a:lnSpc>
              <a:spcBef>
                <a:spcPts val="100"/>
              </a:spcBef>
              <a:buSzPct val="108333"/>
              <a:buFont typeface="Wingdings"/>
              <a:buChar char=""/>
              <a:tabLst>
                <a:tab pos="286385" algn="l"/>
              </a:tabLst>
            </a:pPr>
            <a:r>
              <a:rPr lang="es-MX" sz="1800" spc="-25" dirty="0">
                <a:latin typeface="Arial"/>
                <a:cs typeface="Arial"/>
              </a:rPr>
              <a:t>Ubicación de la línea de salida</a:t>
            </a:r>
          </a:p>
          <a:p>
            <a:pPr marL="286385" indent="-273685">
              <a:lnSpc>
                <a:spcPct val="100000"/>
              </a:lnSpc>
              <a:spcBef>
                <a:spcPts val="100"/>
              </a:spcBef>
              <a:buSzPct val="108333"/>
              <a:buFont typeface="Wingdings"/>
              <a:buChar char=""/>
              <a:tabLst>
                <a:tab pos="286385" algn="l"/>
              </a:tabLst>
            </a:pPr>
            <a:r>
              <a:rPr lang="es-MX" sz="1800" spc="-25" dirty="0">
                <a:latin typeface="Arial"/>
                <a:cs typeface="Arial"/>
              </a:rPr>
              <a:t>Ubicación de la viga del puente 2</a:t>
            </a:r>
          </a:p>
          <a:p>
            <a:pPr marL="286385" indent="-273685">
              <a:lnSpc>
                <a:spcPct val="100000"/>
              </a:lnSpc>
              <a:spcBef>
                <a:spcPts val="100"/>
              </a:spcBef>
              <a:buSzPct val="108333"/>
              <a:buFont typeface="Wingdings"/>
              <a:buChar char=""/>
              <a:tabLst>
                <a:tab pos="286385" algn="l"/>
              </a:tabLst>
            </a:pPr>
            <a:r>
              <a:rPr lang="es-MX" sz="1800" spc="-25" dirty="0">
                <a:latin typeface="Arial"/>
                <a:cs typeface="Arial"/>
              </a:rPr>
              <a:t>Ubicación de la carga de prueba</a:t>
            </a:r>
          </a:p>
          <a:p>
            <a:pPr marL="286385" indent="-273685">
              <a:lnSpc>
                <a:spcPct val="100000"/>
              </a:lnSpc>
              <a:spcBef>
                <a:spcPts val="100"/>
              </a:spcBef>
              <a:buSzPct val="108333"/>
              <a:buFont typeface="Wingdings"/>
              <a:buChar char=""/>
              <a:tabLst>
                <a:tab pos="286385" algn="l"/>
              </a:tabLst>
            </a:pPr>
            <a:r>
              <a:rPr lang="es-MX" sz="1800" spc="-25" dirty="0">
                <a:latin typeface="Arial"/>
                <a:cs typeface="Arial"/>
              </a:rPr>
              <a:t>Ubicación y tarea del robot al final del juego</a:t>
            </a:r>
            <a:endParaRPr sz="1800" dirty="0">
              <a:latin typeface="Arial"/>
              <a:cs typeface="Arial"/>
            </a:endParaRPr>
          </a:p>
        </p:txBody>
      </p:sp>
      <p:sp>
        <p:nvSpPr>
          <p:cNvPr id="6" name="object 6"/>
          <p:cNvSpPr txBox="1"/>
          <p:nvPr/>
        </p:nvSpPr>
        <p:spPr>
          <a:xfrm>
            <a:off x="3561334" y="2239517"/>
            <a:ext cx="491490"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Bridge </a:t>
            </a:r>
            <a:r>
              <a:rPr sz="1200" dirty="0">
                <a:latin typeface="Calibri"/>
                <a:cs typeface="Calibri"/>
              </a:rPr>
              <a:t>Beam</a:t>
            </a:r>
            <a:r>
              <a:rPr sz="1200" spc="-30" dirty="0">
                <a:latin typeface="Calibri"/>
                <a:cs typeface="Calibri"/>
              </a:rPr>
              <a:t> </a:t>
            </a:r>
            <a:r>
              <a:rPr sz="1200" spc="-50" dirty="0">
                <a:latin typeface="Calibri"/>
                <a:cs typeface="Calibri"/>
              </a:rPr>
              <a:t>1</a:t>
            </a:r>
            <a:endParaRPr sz="1200">
              <a:latin typeface="Calibri"/>
              <a:cs typeface="Calibri"/>
            </a:endParaRPr>
          </a:p>
        </p:txBody>
      </p:sp>
      <p:sp>
        <p:nvSpPr>
          <p:cNvPr id="7" name="object 7"/>
          <p:cNvSpPr txBox="1"/>
          <p:nvPr/>
        </p:nvSpPr>
        <p:spPr>
          <a:xfrm>
            <a:off x="1472946" y="1672209"/>
            <a:ext cx="491490"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Bridge </a:t>
            </a:r>
            <a:r>
              <a:rPr sz="1200" dirty="0">
                <a:latin typeface="Calibri"/>
                <a:cs typeface="Calibri"/>
              </a:rPr>
              <a:t>Beam</a:t>
            </a:r>
            <a:r>
              <a:rPr sz="1200" spc="-30" dirty="0">
                <a:latin typeface="Calibri"/>
                <a:cs typeface="Calibri"/>
              </a:rPr>
              <a:t> </a:t>
            </a:r>
            <a:r>
              <a:rPr sz="1200" spc="-50" dirty="0">
                <a:latin typeface="Calibri"/>
                <a:cs typeface="Calibri"/>
              </a:rPr>
              <a:t>2</a:t>
            </a:r>
            <a:endParaRPr sz="1200">
              <a:latin typeface="Calibri"/>
              <a:cs typeface="Calibri"/>
            </a:endParaRPr>
          </a:p>
        </p:txBody>
      </p:sp>
      <p:sp>
        <p:nvSpPr>
          <p:cNvPr id="8" name="object 8"/>
          <p:cNvSpPr txBox="1"/>
          <p:nvPr/>
        </p:nvSpPr>
        <p:spPr>
          <a:xfrm>
            <a:off x="2758185" y="1451609"/>
            <a:ext cx="57594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Calibri"/>
                <a:cs typeface="Calibri"/>
              </a:rPr>
              <a:t>Test</a:t>
            </a:r>
            <a:r>
              <a:rPr sz="1200" spc="-45" dirty="0">
                <a:latin typeface="Calibri"/>
                <a:cs typeface="Calibri"/>
              </a:rPr>
              <a:t> </a:t>
            </a:r>
            <a:r>
              <a:rPr sz="1200" spc="-20" dirty="0">
                <a:latin typeface="Calibri"/>
                <a:cs typeface="Calibri"/>
              </a:rPr>
              <a:t>load</a:t>
            </a:r>
            <a:endParaRPr sz="1200">
              <a:latin typeface="Calibri"/>
              <a:cs typeface="Calibri"/>
            </a:endParaRPr>
          </a:p>
        </p:txBody>
      </p:sp>
      <p:sp>
        <p:nvSpPr>
          <p:cNvPr id="9" name="object 9"/>
          <p:cNvSpPr txBox="1"/>
          <p:nvPr/>
        </p:nvSpPr>
        <p:spPr>
          <a:xfrm>
            <a:off x="5040884" y="1897507"/>
            <a:ext cx="603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Footing</a:t>
            </a:r>
            <a:r>
              <a:rPr sz="1200" spc="-60" dirty="0">
                <a:latin typeface="Calibri"/>
                <a:cs typeface="Calibri"/>
              </a:rPr>
              <a:t> </a:t>
            </a:r>
            <a:r>
              <a:rPr sz="1200" spc="-50" dirty="0">
                <a:latin typeface="Calibri"/>
                <a:cs typeface="Calibri"/>
              </a:rPr>
              <a:t>1</a:t>
            </a:r>
            <a:endParaRPr sz="1200">
              <a:latin typeface="Calibri"/>
              <a:cs typeface="Calibri"/>
            </a:endParaRPr>
          </a:p>
        </p:txBody>
      </p:sp>
      <p:sp>
        <p:nvSpPr>
          <p:cNvPr id="10" name="object 10"/>
          <p:cNvSpPr/>
          <p:nvPr/>
        </p:nvSpPr>
        <p:spPr>
          <a:xfrm>
            <a:off x="5936615" y="1777364"/>
            <a:ext cx="579120" cy="187960"/>
          </a:xfrm>
          <a:custGeom>
            <a:avLst/>
            <a:gdLst/>
            <a:ahLst/>
            <a:cxnLst/>
            <a:rect l="l" t="t" r="r" b="b"/>
            <a:pathLst>
              <a:path w="579120" h="187960">
                <a:moveTo>
                  <a:pt x="579119" y="0"/>
                </a:moveTo>
                <a:lnTo>
                  <a:pt x="0" y="0"/>
                </a:lnTo>
                <a:lnTo>
                  <a:pt x="0" y="187451"/>
                </a:lnTo>
                <a:lnTo>
                  <a:pt x="579119" y="187451"/>
                </a:lnTo>
                <a:lnTo>
                  <a:pt x="579119" y="0"/>
                </a:lnTo>
                <a:close/>
              </a:path>
            </a:pathLst>
          </a:custGeom>
          <a:solidFill>
            <a:srgbClr val="FFFFFF"/>
          </a:solidFill>
        </p:spPr>
        <p:txBody>
          <a:bodyPr wrap="square" lIns="0" tIns="0" rIns="0" bIns="0" rtlCol="0"/>
          <a:lstStyle/>
          <a:p>
            <a:endParaRPr/>
          </a:p>
        </p:txBody>
      </p:sp>
      <p:sp>
        <p:nvSpPr>
          <p:cNvPr id="11" name="object 11"/>
          <p:cNvSpPr txBox="1"/>
          <p:nvPr/>
        </p:nvSpPr>
        <p:spPr>
          <a:xfrm>
            <a:off x="5924550" y="1758822"/>
            <a:ext cx="60452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Footing</a:t>
            </a:r>
            <a:r>
              <a:rPr sz="1200" spc="-55" dirty="0">
                <a:latin typeface="Calibri"/>
                <a:cs typeface="Calibri"/>
              </a:rPr>
              <a:t> </a:t>
            </a:r>
            <a:r>
              <a:rPr sz="1200" spc="-50" dirty="0">
                <a:latin typeface="Calibri"/>
                <a:cs typeface="Calibri"/>
              </a:rPr>
              <a:t>2</a:t>
            </a:r>
            <a:endParaRPr sz="1200">
              <a:latin typeface="Calibri"/>
              <a:cs typeface="Calibri"/>
            </a:endParaRPr>
          </a:p>
        </p:txBody>
      </p:sp>
      <p:sp>
        <p:nvSpPr>
          <p:cNvPr id="12" name="object 12"/>
          <p:cNvSpPr txBox="1"/>
          <p:nvPr/>
        </p:nvSpPr>
        <p:spPr>
          <a:xfrm>
            <a:off x="5432552" y="1299336"/>
            <a:ext cx="327025" cy="187960"/>
          </a:xfrm>
          <a:prstGeom prst="rect">
            <a:avLst/>
          </a:prstGeom>
          <a:solidFill>
            <a:srgbClr val="FFFFFF"/>
          </a:solidFill>
        </p:spPr>
        <p:txBody>
          <a:bodyPr vert="horz" wrap="square" lIns="0" tIns="0" rIns="0" bIns="0" rtlCol="0">
            <a:spAutoFit/>
          </a:bodyPr>
          <a:lstStyle/>
          <a:p>
            <a:pPr marL="635">
              <a:lnSpc>
                <a:spcPts val="1395"/>
              </a:lnSpc>
            </a:pPr>
            <a:r>
              <a:rPr sz="1200" spc="-10" dirty="0">
                <a:latin typeface="Calibri"/>
                <a:cs typeface="Calibri"/>
              </a:rPr>
              <a:t>River</a:t>
            </a:r>
            <a:endParaRPr sz="1200">
              <a:latin typeface="Calibri"/>
              <a:cs typeface="Calibri"/>
            </a:endParaRPr>
          </a:p>
        </p:txBody>
      </p:sp>
      <p:pic>
        <p:nvPicPr>
          <p:cNvPr id="13" name="object 13"/>
          <p:cNvPicPr/>
          <p:nvPr/>
        </p:nvPicPr>
        <p:blipFill>
          <a:blip r:embed="rId3" cstate="print"/>
          <a:stretch>
            <a:fillRect/>
          </a:stretch>
        </p:blipFill>
        <p:spPr>
          <a:xfrm>
            <a:off x="968832" y="3836670"/>
            <a:ext cx="5442839" cy="2258441"/>
          </a:xfrm>
          <a:prstGeom prst="rect">
            <a:avLst/>
          </a:prstGeom>
        </p:spPr>
      </p:pic>
      <p:sp>
        <p:nvSpPr>
          <p:cNvPr id="14" name="object 14"/>
          <p:cNvSpPr txBox="1"/>
          <p:nvPr/>
        </p:nvSpPr>
        <p:spPr>
          <a:xfrm>
            <a:off x="4233545" y="5429681"/>
            <a:ext cx="2526030" cy="1016000"/>
          </a:xfrm>
          <a:prstGeom prst="rect">
            <a:avLst/>
          </a:prstGeom>
          <a:solidFill>
            <a:srgbClr val="D9D9D9"/>
          </a:solidFill>
        </p:spPr>
        <p:txBody>
          <a:bodyPr vert="horz" wrap="square" lIns="0" tIns="37465" rIns="0" bIns="0" rtlCol="0">
            <a:spAutoFit/>
          </a:bodyPr>
          <a:lstStyle/>
          <a:p>
            <a:pPr marL="92075" marR="231140">
              <a:lnSpc>
                <a:spcPct val="100000"/>
              </a:lnSpc>
              <a:spcBef>
                <a:spcPts val="295"/>
              </a:spcBef>
            </a:pPr>
            <a:r>
              <a:rPr sz="1200" dirty="0">
                <a:latin typeface="Calibri"/>
                <a:cs typeface="Calibri"/>
              </a:rPr>
              <a:t>Footing</a:t>
            </a:r>
            <a:r>
              <a:rPr sz="1200" spc="-40" dirty="0">
                <a:latin typeface="Calibri"/>
                <a:cs typeface="Calibri"/>
              </a:rPr>
              <a:t> </a:t>
            </a:r>
            <a:r>
              <a:rPr sz="1200" dirty="0">
                <a:latin typeface="Calibri"/>
                <a:cs typeface="Calibri"/>
              </a:rPr>
              <a:t>1</a:t>
            </a:r>
            <a:r>
              <a:rPr sz="1200" spc="-10" dirty="0">
                <a:latin typeface="Calibri"/>
                <a:cs typeface="Calibri"/>
              </a:rPr>
              <a:t> </a:t>
            </a:r>
            <a:r>
              <a:rPr sz="1200" dirty="0">
                <a:latin typeface="Calibri"/>
                <a:cs typeface="Calibri"/>
              </a:rPr>
              <a:t>moved</a:t>
            </a:r>
            <a:r>
              <a:rPr sz="1200" spc="-30" dirty="0">
                <a:latin typeface="Calibri"/>
                <a:cs typeface="Calibri"/>
              </a:rPr>
              <a:t> </a:t>
            </a:r>
            <a:r>
              <a:rPr sz="1200" dirty="0">
                <a:latin typeface="Calibri"/>
                <a:cs typeface="Calibri"/>
              </a:rPr>
              <a:t>closer to</a:t>
            </a:r>
            <a:r>
              <a:rPr sz="1200" spc="-10" dirty="0">
                <a:latin typeface="Calibri"/>
                <a:cs typeface="Calibri"/>
              </a:rPr>
              <a:t> footing</a:t>
            </a:r>
            <a:r>
              <a:rPr sz="1200" spc="-50" dirty="0">
                <a:latin typeface="Calibri"/>
                <a:cs typeface="Calibri"/>
              </a:rPr>
              <a:t> 2 </a:t>
            </a:r>
            <a:r>
              <a:rPr sz="1200" dirty="0">
                <a:latin typeface="Calibri"/>
                <a:cs typeface="Calibri"/>
              </a:rPr>
              <a:t>Bridge</a:t>
            </a:r>
            <a:r>
              <a:rPr sz="1200" spc="-40" dirty="0">
                <a:latin typeface="Calibri"/>
                <a:cs typeface="Calibri"/>
              </a:rPr>
              <a:t> </a:t>
            </a:r>
            <a:r>
              <a:rPr sz="1200" dirty="0">
                <a:latin typeface="Calibri"/>
                <a:cs typeface="Calibri"/>
              </a:rPr>
              <a:t>Beams 1</a:t>
            </a:r>
            <a:r>
              <a:rPr sz="1200" spc="-15" dirty="0">
                <a:latin typeface="Calibri"/>
                <a:cs typeface="Calibri"/>
              </a:rPr>
              <a:t> </a:t>
            </a:r>
            <a:r>
              <a:rPr sz="1200" dirty="0">
                <a:latin typeface="Calibri"/>
                <a:cs typeface="Calibri"/>
              </a:rPr>
              <a:t>&amp;</a:t>
            </a:r>
            <a:r>
              <a:rPr sz="1200" spc="-20" dirty="0">
                <a:latin typeface="Calibri"/>
                <a:cs typeface="Calibri"/>
              </a:rPr>
              <a:t> </a:t>
            </a:r>
            <a:r>
              <a:rPr sz="1200" dirty="0">
                <a:latin typeface="Calibri"/>
                <a:cs typeface="Calibri"/>
              </a:rPr>
              <a:t>2</a:t>
            </a:r>
            <a:r>
              <a:rPr sz="1200" spc="-10" dirty="0">
                <a:latin typeface="Calibri"/>
                <a:cs typeface="Calibri"/>
              </a:rPr>
              <a:t> </a:t>
            </a:r>
            <a:r>
              <a:rPr sz="1200" dirty="0">
                <a:latin typeface="Calibri"/>
                <a:cs typeface="Calibri"/>
              </a:rPr>
              <a:t>span</a:t>
            </a:r>
            <a:r>
              <a:rPr sz="1200" spc="-35" dirty="0">
                <a:latin typeface="Calibri"/>
                <a:cs typeface="Calibri"/>
              </a:rPr>
              <a:t> </a:t>
            </a:r>
            <a:r>
              <a:rPr sz="1200" spc="-10" dirty="0">
                <a:latin typeface="Calibri"/>
                <a:cs typeface="Calibri"/>
              </a:rPr>
              <a:t>river</a:t>
            </a:r>
            <a:endParaRPr sz="1200">
              <a:latin typeface="Calibri"/>
              <a:cs typeface="Calibri"/>
            </a:endParaRPr>
          </a:p>
          <a:p>
            <a:pPr marL="92075" marR="138430">
              <a:lnSpc>
                <a:spcPct val="100000"/>
              </a:lnSpc>
            </a:pPr>
            <a:r>
              <a:rPr sz="1200" spc="-25" dirty="0">
                <a:latin typeface="Calibri"/>
                <a:cs typeface="Calibri"/>
              </a:rPr>
              <a:t>Test </a:t>
            </a:r>
            <a:r>
              <a:rPr sz="1200" dirty="0">
                <a:latin typeface="Calibri"/>
                <a:cs typeface="Calibri"/>
              </a:rPr>
              <a:t>Load</a:t>
            </a:r>
            <a:r>
              <a:rPr sz="1200" spc="-35" dirty="0">
                <a:latin typeface="Calibri"/>
                <a:cs typeface="Calibri"/>
              </a:rPr>
              <a:t> </a:t>
            </a:r>
            <a:r>
              <a:rPr sz="1200" dirty="0">
                <a:latin typeface="Calibri"/>
                <a:cs typeface="Calibri"/>
              </a:rPr>
              <a:t>moved</a:t>
            </a:r>
            <a:r>
              <a:rPr sz="1200" spc="-30" dirty="0">
                <a:latin typeface="Calibri"/>
                <a:cs typeface="Calibri"/>
              </a:rPr>
              <a:t> </a:t>
            </a:r>
            <a:r>
              <a:rPr sz="1200" dirty="0">
                <a:latin typeface="Calibri"/>
                <a:cs typeface="Calibri"/>
              </a:rPr>
              <a:t>to</a:t>
            </a:r>
            <a:r>
              <a:rPr sz="1200" spc="-25" dirty="0">
                <a:latin typeface="Calibri"/>
                <a:cs typeface="Calibri"/>
              </a:rPr>
              <a:t> </a:t>
            </a:r>
            <a:r>
              <a:rPr sz="1200" dirty="0">
                <a:latin typeface="Calibri"/>
                <a:cs typeface="Calibri"/>
              </a:rPr>
              <a:t>bridge</a:t>
            </a:r>
            <a:r>
              <a:rPr sz="1200" spc="-50" dirty="0">
                <a:latin typeface="Calibri"/>
                <a:cs typeface="Calibri"/>
              </a:rPr>
              <a:t> </a:t>
            </a:r>
            <a:r>
              <a:rPr sz="1200" dirty="0">
                <a:latin typeface="Calibri"/>
                <a:cs typeface="Calibri"/>
              </a:rPr>
              <a:t>and</a:t>
            </a:r>
            <a:r>
              <a:rPr sz="1200" spc="-40" dirty="0">
                <a:latin typeface="Calibri"/>
                <a:cs typeface="Calibri"/>
              </a:rPr>
              <a:t> </a:t>
            </a:r>
            <a:r>
              <a:rPr sz="1200" spc="-10" dirty="0">
                <a:latin typeface="Calibri"/>
                <a:cs typeface="Calibri"/>
              </a:rPr>
              <a:t>rolled </a:t>
            </a:r>
            <a:r>
              <a:rPr sz="1200" dirty="0">
                <a:latin typeface="Calibri"/>
                <a:cs typeface="Calibri"/>
              </a:rPr>
              <a:t>into</a:t>
            </a:r>
            <a:r>
              <a:rPr sz="1200" spc="-45" dirty="0">
                <a:latin typeface="Calibri"/>
                <a:cs typeface="Calibri"/>
              </a:rPr>
              <a:t> </a:t>
            </a:r>
            <a:r>
              <a:rPr sz="1200" dirty="0">
                <a:latin typeface="Calibri"/>
                <a:cs typeface="Calibri"/>
              </a:rPr>
              <a:t>Footing</a:t>
            </a:r>
            <a:r>
              <a:rPr sz="1200" spc="-50" dirty="0">
                <a:latin typeface="Calibri"/>
                <a:cs typeface="Calibri"/>
              </a:rPr>
              <a:t> </a:t>
            </a:r>
            <a:r>
              <a:rPr sz="1200" dirty="0">
                <a:latin typeface="Calibri"/>
                <a:cs typeface="Calibri"/>
              </a:rPr>
              <a:t>2</a:t>
            </a:r>
            <a:r>
              <a:rPr sz="1200" spc="-20" dirty="0">
                <a:latin typeface="Calibri"/>
                <a:cs typeface="Calibri"/>
              </a:rPr>
              <a:t> </a:t>
            </a:r>
            <a:r>
              <a:rPr sz="1200" spc="-25" dirty="0">
                <a:latin typeface="Calibri"/>
                <a:cs typeface="Calibri"/>
              </a:rPr>
              <a:t>Bin</a:t>
            </a:r>
            <a:endParaRPr sz="1200">
              <a:latin typeface="Calibri"/>
              <a:cs typeface="Calibri"/>
            </a:endParaRPr>
          </a:p>
          <a:p>
            <a:pPr marL="92075">
              <a:lnSpc>
                <a:spcPct val="100000"/>
              </a:lnSpc>
            </a:pPr>
            <a:r>
              <a:rPr sz="1200" dirty="0">
                <a:latin typeface="Calibri"/>
                <a:cs typeface="Calibri"/>
              </a:rPr>
              <a:t>Robot</a:t>
            </a:r>
            <a:r>
              <a:rPr sz="1200" spc="-45" dirty="0">
                <a:latin typeface="Calibri"/>
                <a:cs typeface="Calibri"/>
              </a:rPr>
              <a:t> </a:t>
            </a:r>
            <a:r>
              <a:rPr sz="1200" spc="-10" dirty="0">
                <a:latin typeface="Calibri"/>
                <a:cs typeface="Calibri"/>
              </a:rPr>
              <a:t>stopped</a:t>
            </a:r>
            <a:endParaRPr sz="1200">
              <a:latin typeface="Calibri"/>
              <a:cs typeface="Calibri"/>
            </a:endParaRPr>
          </a:p>
        </p:txBody>
      </p:sp>
      <p:sp>
        <p:nvSpPr>
          <p:cNvPr id="15" name="object 1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16" name="object 16"/>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17" name="object 1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18" name="object 18"/>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3</a:t>
            </a:fld>
            <a:endParaRPr spc="-2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5" dirty="0"/>
              <a:t>13</a:t>
            </a:r>
            <a:r>
              <a:rPr spc="-145" dirty="0"/>
              <a:t> </a:t>
            </a:r>
            <a:r>
              <a:rPr spc="-60" dirty="0"/>
              <a:t>FAQ</a:t>
            </a:r>
            <a:r>
              <a:rPr spc="-125" dirty="0"/>
              <a:t> </a:t>
            </a:r>
            <a:r>
              <a:rPr spc="215" dirty="0"/>
              <a:t>2</a:t>
            </a:r>
            <a:r>
              <a:rPr spc="-140" dirty="0"/>
              <a:t> </a:t>
            </a:r>
            <a:r>
              <a:rPr spc="195" dirty="0"/>
              <a:t>of</a:t>
            </a:r>
            <a:r>
              <a:rPr spc="-120" dirty="0"/>
              <a:t> </a:t>
            </a:r>
            <a:r>
              <a:rPr spc="165" dirty="0"/>
              <a:t>3</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30</a:t>
            </a:fld>
            <a:endParaRPr spc="-25" dirty="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78460" marR="88265" indent="-365760">
              <a:lnSpc>
                <a:spcPct val="100000"/>
              </a:lnSpc>
              <a:spcBef>
                <a:spcPts val="100"/>
              </a:spcBef>
              <a:buSzPct val="83333"/>
              <a:buChar char="●"/>
              <a:tabLst>
                <a:tab pos="378460" algn="l"/>
                <a:tab pos="6482715" algn="l"/>
              </a:tabLst>
            </a:pPr>
            <a:r>
              <a:rPr lang="es-MX" dirty="0"/>
              <a:t>¿Cuál es el resultado de "mantenerse intacto" si un robot se desarma durante la partida, un equipo solicita un reinicio, lo reconstruye y el robot permanece intacto? ¿Se le da crédito al equipo? </a:t>
            </a:r>
            <a:r>
              <a:rPr lang="es-MX" dirty="0">
                <a:solidFill>
                  <a:srgbClr val="FF0000"/>
                </a:solidFill>
              </a:rPr>
              <a:t>Sí, la partida se juzga al final, así que el equipo recibe crédito por "mantenerse intacto", pero pierde 3 puntos por un reinicio.</a:t>
            </a:r>
          </a:p>
          <a:p>
            <a:pPr marL="378460" marR="88265" indent="-365760">
              <a:lnSpc>
                <a:spcPct val="100000"/>
              </a:lnSpc>
              <a:spcBef>
                <a:spcPts val="100"/>
              </a:spcBef>
              <a:buSzPct val="83333"/>
              <a:buChar char="●"/>
              <a:tabLst>
                <a:tab pos="378460" algn="l"/>
                <a:tab pos="6482715" algn="l"/>
              </a:tabLst>
            </a:pPr>
            <a:r>
              <a:rPr lang="es-MX" dirty="0"/>
              <a:t>¿Los cálculos UTF deben ser realizados por el robot o pueden calcularse manualmente y el robot simplemente mostrar la respuesta? </a:t>
            </a:r>
            <a:r>
              <a:rPr lang="es-MX" dirty="0">
                <a:solidFill>
                  <a:srgbClr val="FF0000"/>
                </a:solidFill>
              </a:rPr>
              <a:t>Los cálculos UTF (algunos o todos) pueden realizarse manualmente, aunque alguna parte del cálculo puede requerir la entrada del robot, como en el ejemplo de Sr UTF.</a:t>
            </a:r>
          </a:p>
          <a:p>
            <a:pPr marL="378460" marR="88265" indent="-365760">
              <a:lnSpc>
                <a:spcPct val="100000"/>
              </a:lnSpc>
              <a:spcBef>
                <a:spcPts val="100"/>
              </a:spcBef>
              <a:buSzPct val="83333"/>
              <a:buChar char="●"/>
              <a:tabLst>
                <a:tab pos="378460" algn="l"/>
                <a:tab pos="6482715" algn="l"/>
              </a:tabLst>
            </a:pPr>
            <a:r>
              <a:rPr lang="es-MX" dirty="0"/>
              <a:t>Si una de las bases o zapatas termina encima de la otra, ¿cómo se puntúa? </a:t>
            </a:r>
            <a:r>
              <a:rPr lang="es-MX" dirty="0">
                <a:solidFill>
                  <a:srgbClr val="FF0000"/>
                </a:solidFill>
              </a:rPr>
              <a:t>Se puntúa como en la ubicación correcta, pero no como una colocación perfecta.</a:t>
            </a:r>
          </a:p>
          <a:p>
            <a:pPr marL="378460" marR="88265" indent="-365760">
              <a:lnSpc>
                <a:spcPct val="100000"/>
              </a:lnSpc>
              <a:spcBef>
                <a:spcPts val="100"/>
              </a:spcBef>
              <a:buSzPct val="83333"/>
              <a:buChar char="●"/>
              <a:tabLst>
                <a:tab pos="378460" algn="l"/>
                <a:tab pos="6482715" algn="l"/>
              </a:tabLst>
            </a:pPr>
            <a:r>
              <a:rPr lang="es-MX" dirty="0"/>
              <a:t>Si un extremo de la viga de un puente descansa sobre la zapata 2 y el otro extremo cruza el río, pero toca la mesa porque la zapata 1 no está en la ubicación correcta, ¿cómo se puntúa? </a:t>
            </a:r>
            <a:r>
              <a:rPr lang="es-MX" dirty="0">
                <a:solidFill>
                  <a:srgbClr val="FF0000"/>
                </a:solidFill>
              </a:rPr>
              <a:t>Se puntuará si un extremo está en la Base 1 o en la Base 2.</a:t>
            </a:r>
          </a:p>
          <a:p>
            <a:pPr marL="378460" marR="88265" indent="-365760">
              <a:lnSpc>
                <a:spcPct val="100000"/>
              </a:lnSpc>
              <a:spcBef>
                <a:spcPts val="100"/>
              </a:spcBef>
              <a:buSzPct val="83333"/>
              <a:buChar char="●"/>
              <a:tabLst>
                <a:tab pos="378460" algn="l"/>
                <a:tab pos="6482715" algn="l"/>
              </a:tabLst>
            </a:pPr>
            <a:r>
              <a:rPr lang="es-MX" dirty="0"/>
              <a:t>Si una parte de la Base 1 sobresale del borde de la mesa, ¿cómo se puntuará? </a:t>
            </a:r>
            <a:r>
              <a:rPr lang="es-MX" dirty="0">
                <a:solidFill>
                  <a:srgbClr val="FF0000"/>
                </a:solidFill>
              </a:rPr>
              <a:t>Se puntuará como desplazada a la posición correcta siempre que una parte esté sobre la mesa y entre la marca de inicio y el borde de la mesa.</a:t>
            </a:r>
            <a:endParaRPr b="1" spc="-10" dirty="0">
              <a:solidFill>
                <a:srgbClr val="FF0000"/>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5" dirty="0"/>
              <a:t>13</a:t>
            </a:r>
            <a:r>
              <a:rPr spc="-145" dirty="0"/>
              <a:t> </a:t>
            </a:r>
            <a:r>
              <a:rPr spc="-60" dirty="0"/>
              <a:t>FAQ</a:t>
            </a:r>
            <a:r>
              <a:rPr spc="-125" dirty="0"/>
              <a:t> </a:t>
            </a:r>
            <a:r>
              <a:rPr spc="215" dirty="0"/>
              <a:t>3</a:t>
            </a:r>
            <a:r>
              <a:rPr spc="-125" dirty="0"/>
              <a:t> </a:t>
            </a:r>
            <a:r>
              <a:rPr spc="195" dirty="0"/>
              <a:t>of</a:t>
            </a:r>
            <a:r>
              <a:rPr spc="-135" dirty="0"/>
              <a:t> </a:t>
            </a:r>
            <a:r>
              <a:rPr spc="165" dirty="0"/>
              <a:t>3</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31</a:t>
            </a:fld>
            <a:endParaRPr spc="-25" dirty="0"/>
          </a:p>
        </p:txBody>
      </p:sp>
      <p:sp>
        <p:nvSpPr>
          <p:cNvPr id="3" name="object 3"/>
          <p:cNvSpPr txBox="1"/>
          <p:nvPr/>
        </p:nvSpPr>
        <p:spPr>
          <a:xfrm>
            <a:off x="627380" y="1393647"/>
            <a:ext cx="10869930" cy="4324350"/>
          </a:xfrm>
          <a:prstGeom prst="rect">
            <a:avLst/>
          </a:prstGeom>
        </p:spPr>
        <p:txBody>
          <a:bodyPr vert="horz" wrap="square" lIns="0" tIns="12700" rIns="0" bIns="0" rtlCol="0">
            <a:spAutoFit/>
          </a:bodyPr>
          <a:lstStyle/>
          <a:p>
            <a:pPr marL="378460" marR="153670" indent="-365760">
              <a:lnSpc>
                <a:spcPct val="100000"/>
              </a:lnSpc>
              <a:spcBef>
                <a:spcPts val="100"/>
              </a:spcBef>
              <a:buSzPct val="83333"/>
              <a:buChar char="●"/>
              <a:tabLst>
                <a:tab pos="378460" algn="l"/>
              </a:tabLst>
            </a:pPr>
            <a:r>
              <a:rPr lang="es-MX" sz="1800" dirty="0">
                <a:latin typeface="Arial"/>
                <a:cs typeface="Arial"/>
              </a:rPr>
              <a:t>¿Los jueces deben controlar la Viga de Puente 1 y la Viga de Puente 2 para la puntuación</a:t>
            </a:r>
            <a:r>
              <a:rPr lang="es-MX" sz="1800" dirty="0">
                <a:solidFill>
                  <a:srgbClr val="FF0000"/>
                </a:solidFill>
                <a:latin typeface="Arial"/>
                <a:cs typeface="Arial"/>
              </a:rPr>
              <a:t>? No, no importa qué viga se puntúe como "Viga de Puente 1" y "Viga de Puente 2", siempre que las puntuaciones combinadas sean correctas.</a:t>
            </a:r>
          </a:p>
          <a:p>
            <a:pPr marL="378460" marR="153670" indent="-365760">
              <a:lnSpc>
                <a:spcPct val="100000"/>
              </a:lnSpc>
              <a:spcBef>
                <a:spcPts val="100"/>
              </a:spcBef>
              <a:buSzPct val="83333"/>
              <a:buChar char="●"/>
              <a:tabLst>
                <a:tab pos="378460" algn="l"/>
              </a:tabLst>
            </a:pPr>
            <a:r>
              <a:rPr lang="es-MX" sz="1800" dirty="0">
                <a:latin typeface="Arial"/>
                <a:cs typeface="Arial"/>
              </a:rPr>
              <a:t>Al inicio de una carrera, ¿puede la Viga de Puente 1 colgar del borde de la mesa? </a:t>
            </a:r>
            <a:r>
              <a:rPr lang="es-MX" sz="1800" dirty="0">
                <a:solidFill>
                  <a:srgbClr val="FF0000"/>
                </a:solidFill>
                <a:latin typeface="Arial"/>
                <a:cs typeface="Arial"/>
              </a:rPr>
              <a:t>Sí, es legal comenzar siempre que la Viga de Puente 1 toque al robot y no el suelo.</a:t>
            </a:r>
          </a:p>
          <a:p>
            <a:pPr marL="378460" marR="153670" indent="-365760">
              <a:lnSpc>
                <a:spcPct val="100000"/>
              </a:lnSpc>
              <a:spcBef>
                <a:spcPts val="100"/>
              </a:spcBef>
              <a:buSzPct val="83333"/>
              <a:buChar char="●"/>
              <a:tabLst>
                <a:tab pos="378460" algn="l"/>
              </a:tabLst>
            </a:pPr>
            <a:r>
              <a:rPr lang="es-MX" sz="1800" dirty="0">
                <a:latin typeface="Arial"/>
                <a:cs typeface="Arial"/>
              </a:rPr>
              <a:t>Dado que la ubicación de la línea de salida se revela después del depósito para la División Senior, ¿pueden los estudiantes ingresar la ubicación de la línea de salida (por ejemplo, usando botones) en su robot antes de comenzar su carrera? </a:t>
            </a:r>
            <a:r>
              <a:rPr lang="es-MX" sz="1800" dirty="0">
                <a:solidFill>
                  <a:srgbClr val="FF0000"/>
                </a:solidFill>
                <a:latin typeface="Arial"/>
                <a:cs typeface="Arial"/>
              </a:rPr>
              <a:t>El objetivo del juego Senior es que el robot realice una medición para resolver el UTF. Los equipos pueden seleccionar entre diferentes programas, que pueden tener diferentes rutas, por ejemplo, pero no deben ingresar datos como distancias en el programa después del depósito. Tampoco pueden tomar mediciones en la mesa durante las rondas oficiales.</a:t>
            </a:r>
          </a:p>
          <a:p>
            <a:pPr marL="378460" marR="153670" indent="-365760">
              <a:lnSpc>
                <a:spcPct val="100000"/>
              </a:lnSpc>
              <a:spcBef>
                <a:spcPts val="100"/>
              </a:spcBef>
              <a:buSzPct val="83333"/>
              <a:buChar char="●"/>
              <a:tabLst>
                <a:tab pos="378460" algn="l"/>
              </a:tabLst>
            </a:pPr>
            <a:r>
              <a:rPr lang="es-MX" sz="1800" dirty="0">
                <a:latin typeface="Arial"/>
                <a:cs typeface="Arial"/>
              </a:rPr>
              <a:t>¿El robot debe comenzar en el lado sur de la línea de salida, como se muestra en la foto y los diagramas? </a:t>
            </a:r>
            <a:r>
              <a:rPr lang="es-MX" sz="1800" dirty="0">
                <a:solidFill>
                  <a:srgbClr val="FF0000"/>
                </a:solidFill>
                <a:latin typeface="Arial"/>
                <a:cs typeface="Arial"/>
              </a:rPr>
              <a:t>No, puede estar en cualquier lugar de la línea siempre que cumpla con los requisitos (una rueda sobre la línea y tocando la Viga 1).</a:t>
            </a:r>
            <a:endParaRPr sz="1800" dirty="0">
              <a:solidFill>
                <a:srgbClr val="FF0000"/>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48709" y="5790996"/>
            <a:ext cx="35286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Send</a:t>
            </a:r>
            <a:r>
              <a:rPr sz="1800" spc="-25" dirty="0">
                <a:latin typeface="Calibri"/>
                <a:cs typeface="Calibri"/>
              </a:rPr>
              <a:t> </a:t>
            </a:r>
            <a:r>
              <a:rPr sz="1800" spc="-10" dirty="0">
                <a:latin typeface="Calibri"/>
                <a:cs typeface="Calibri"/>
              </a:rPr>
              <a:t>questions</a:t>
            </a:r>
            <a:r>
              <a:rPr sz="1800" spc="-25" dirty="0">
                <a:latin typeface="Calibri"/>
                <a:cs typeface="Calibri"/>
              </a:rPr>
              <a:t> </a:t>
            </a:r>
            <a:r>
              <a:rPr sz="1800" dirty="0">
                <a:latin typeface="Calibri"/>
                <a:cs typeface="Calibri"/>
              </a:rPr>
              <a:t>to:</a:t>
            </a:r>
            <a:r>
              <a:rPr sz="1800" spc="-10" dirty="0">
                <a:latin typeface="Calibri"/>
                <a:cs typeface="Calibri"/>
              </a:rPr>
              <a:t> </a:t>
            </a:r>
            <a:r>
              <a:rPr sz="1800" spc="-10" dirty="0">
                <a:latin typeface="Calibri"/>
                <a:cs typeface="Calibri"/>
                <a:hlinkClick r:id="rId2"/>
              </a:rPr>
              <a:t>robofest@LTU.edu</a:t>
            </a:r>
            <a:endParaRPr sz="1800">
              <a:latin typeface="Calibri"/>
              <a:cs typeface="Calibri"/>
            </a:endParaRPr>
          </a:p>
        </p:txBody>
      </p:sp>
      <p:sp>
        <p:nvSpPr>
          <p:cNvPr id="3" name="object 3" descr="$PPTXTitle"/>
          <p:cNvSpPr txBox="1">
            <a:spLocks noGrp="1"/>
          </p:cNvSpPr>
          <p:nvPr>
            <p:ph type="title"/>
          </p:nvPr>
        </p:nvSpPr>
        <p:spPr>
          <a:xfrm>
            <a:off x="3093466" y="1582292"/>
            <a:ext cx="6002655" cy="635000"/>
          </a:xfrm>
          <a:prstGeom prst="rect">
            <a:avLst/>
          </a:prstGeom>
        </p:spPr>
        <p:txBody>
          <a:bodyPr vert="horz" wrap="square" lIns="0" tIns="12065" rIns="0" bIns="0" rtlCol="0">
            <a:spAutoFit/>
          </a:bodyPr>
          <a:lstStyle/>
          <a:p>
            <a:pPr marL="12700">
              <a:lnSpc>
                <a:spcPct val="100000"/>
              </a:lnSpc>
              <a:spcBef>
                <a:spcPts val="95"/>
              </a:spcBef>
            </a:pPr>
            <a:r>
              <a:rPr sz="4000" spc="80" dirty="0">
                <a:solidFill>
                  <a:srgbClr val="1F3863"/>
                </a:solidFill>
              </a:rPr>
              <a:t>Little</a:t>
            </a:r>
            <a:r>
              <a:rPr sz="4000" spc="-85" dirty="0">
                <a:solidFill>
                  <a:srgbClr val="1F3863"/>
                </a:solidFill>
              </a:rPr>
              <a:t> </a:t>
            </a:r>
            <a:r>
              <a:rPr sz="4000" spc="100" dirty="0">
                <a:solidFill>
                  <a:srgbClr val="1F3863"/>
                </a:solidFill>
              </a:rPr>
              <a:t>Robots,</a:t>
            </a:r>
            <a:r>
              <a:rPr sz="4000" spc="-75" dirty="0">
                <a:solidFill>
                  <a:srgbClr val="1F3863"/>
                </a:solidFill>
              </a:rPr>
              <a:t> </a:t>
            </a:r>
            <a:r>
              <a:rPr sz="4000" spc="270" dirty="0">
                <a:solidFill>
                  <a:srgbClr val="1F3863"/>
                </a:solidFill>
              </a:rPr>
              <a:t>Big</a:t>
            </a:r>
            <a:r>
              <a:rPr sz="4000" spc="-110" dirty="0">
                <a:solidFill>
                  <a:srgbClr val="1F3863"/>
                </a:solidFill>
              </a:rPr>
              <a:t> </a:t>
            </a:r>
            <a:r>
              <a:rPr sz="4000" spc="280" dirty="0">
                <a:solidFill>
                  <a:srgbClr val="1F3863"/>
                </a:solidFill>
              </a:rPr>
              <a:t>Missions</a:t>
            </a:r>
            <a:endParaRPr sz="4000"/>
          </a:p>
        </p:txBody>
      </p:sp>
      <p:grpSp>
        <p:nvGrpSpPr>
          <p:cNvPr id="4" name="object 4"/>
          <p:cNvGrpSpPr/>
          <p:nvPr/>
        </p:nvGrpSpPr>
        <p:grpSpPr>
          <a:xfrm>
            <a:off x="2914014" y="2450464"/>
            <a:ext cx="3282950" cy="2673350"/>
            <a:chOff x="2914014" y="2450464"/>
            <a:chExt cx="3282950" cy="2673350"/>
          </a:xfrm>
        </p:grpSpPr>
        <p:pic>
          <p:nvPicPr>
            <p:cNvPr id="5" name="object 5"/>
            <p:cNvPicPr/>
            <p:nvPr/>
          </p:nvPicPr>
          <p:blipFill>
            <a:blip r:embed="rId3" cstate="print"/>
            <a:stretch>
              <a:fillRect/>
            </a:stretch>
          </p:blipFill>
          <p:spPr>
            <a:xfrm>
              <a:off x="2914014" y="2682112"/>
              <a:ext cx="2277744" cy="2441702"/>
            </a:xfrm>
            <a:prstGeom prst="rect">
              <a:avLst/>
            </a:prstGeom>
          </p:spPr>
        </p:pic>
        <p:sp>
          <p:nvSpPr>
            <p:cNvPr id="6" name="object 6"/>
            <p:cNvSpPr/>
            <p:nvPr/>
          </p:nvSpPr>
          <p:spPr>
            <a:xfrm>
              <a:off x="4133214" y="2456814"/>
              <a:ext cx="2057400" cy="1094105"/>
            </a:xfrm>
            <a:custGeom>
              <a:avLst/>
              <a:gdLst/>
              <a:ahLst/>
              <a:cxnLst/>
              <a:rect l="l" t="t" r="r" b="b"/>
              <a:pathLst>
                <a:path w="2057400" h="1094104">
                  <a:moveTo>
                    <a:pt x="1086231" y="0"/>
                  </a:moveTo>
                  <a:lnTo>
                    <a:pt x="986536" y="1650"/>
                  </a:lnTo>
                  <a:lnTo>
                    <a:pt x="938402" y="4825"/>
                  </a:lnTo>
                  <a:lnTo>
                    <a:pt x="890143" y="9651"/>
                  </a:lnTo>
                  <a:lnTo>
                    <a:pt x="842772" y="15367"/>
                  </a:lnTo>
                  <a:lnTo>
                    <a:pt x="796925" y="20193"/>
                  </a:lnTo>
                  <a:lnTo>
                    <a:pt x="708660" y="37084"/>
                  </a:lnTo>
                  <a:lnTo>
                    <a:pt x="664463" y="46609"/>
                  </a:lnTo>
                  <a:lnTo>
                    <a:pt x="623443" y="56261"/>
                  </a:lnTo>
                  <a:lnTo>
                    <a:pt x="582549" y="67563"/>
                  </a:lnTo>
                  <a:lnTo>
                    <a:pt x="543179" y="80390"/>
                  </a:lnTo>
                  <a:lnTo>
                    <a:pt x="505333" y="93345"/>
                  </a:lnTo>
                  <a:lnTo>
                    <a:pt x="467613" y="107696"/>
                  </a:lnTo>
                  <a:lnTo>
                    <a:pt x="399288" y="136651"/>
                  </a:lnTo>
                  <a:lnTo>
                    <a:pt x="336676" y="170434"/>
                  </a:lnTo>
                  <a:lnTo>
                    <a:pt x="281177" y="206629"/>
                  </a:lnTo>
                  <a:lnTo>
                    <a:pt x="231394" y="245999"/>
                  </a:lnTo>
                  <a:lnTo>
                    <a:pt x="191262" y="287782"/>
                  </a:lnTo>
                  <a:lnTo>
                    <a:pt x="158369" y="329564"/>
                  </a:lnTo>
                  <a:lnTo>
                    <a:pt x="134238" y="375412"/>
                  </a:lnTo>
                  <a:lnTo>
                    <a:pt x="119761" y="422783"/>
                  </a:lnTo>
                  <a:lnTo>
                    <a:pt x="114935" y="470154"/>
                  </a:lnTo>
                  <a:lnTo>
                    <a:pt x="115697" y="490347"/>
                  </a:lnTo>
                  <a:lnTo>
                    <a:pt x="122174" y="530479"/>
                  </a:lnTo>
                  <a:lnTo>
                    <a:pt x="136651" y="569849"/>
                  </a:lnTo>
                  <a:lnTo>
                    <a:pt x="157480" y="607568"/>
                  </a:lnTo>
                  <a:lnTo>
                    <a:pt x="200151" y="663067"/>
                  </a:lnTo>
                  <a:lnTo>
                    <a:pt x="237109" y="699262"/>
                  </a:lnTo>
                  <a:lnTo>
                    <a:pt x="279654" y="733044"/>
                  </a:lnTo>
                  <a:lnTo>
                    <a:pt x="303784" y="749046"/>
                  </a:lnTo>
                  <a:lnTo>
                    <a:pt x="328675" y="765937"/>
                  </a:lnTo>
                  <a:lnTo>
                    <a:pt x="0" y="1093851"/>
                  </a:lnTo>
                  <a:lnTo>
                    <a:pt x="612267" y="880872"/>
                  </a:lnTo>
                  <a:lnTo>
                    <a:pt x="666876" y="895350"/>
                  </a:lnTo>
                  <a:lnTo>
                    <a:pt x="723900" y="907414"/>
                  </a:lnTo>
                  <a:lnTo>
                    <a:pt x="781685" y="917067"/>
                  </a:lnTo>
                  <a:lnTo>
                    <a:pt x="841121" y="925830"/>
                  </a:lnTo>
                  <a:lnTo>
                    <a:pt x="901446" y="932307"/>
                  </a:lnTo>
                  <a:lnTo>
                    <a:pt x="962533" y="937895"/>
                  </a:lnTo>
                  <a:lnTo>
                    <a:pt x="1023493" y="940308"/>
                  </a:lnTo>
                  <a:lnTo>
                    <a:pt x="1086231" y="941197"/>
                  </a:lnTo>
                  <a:lnTo>
                    <a:pt x="1136014" y="940308"/>
                  </a:lnTo>
                  <a:lnTo>
                    <a:pt x="1185799" y="938784"/>
                  </a:lnTo>
                  <a:lnTo>
                    <a:pt x="1233170" y="935482"/>
                  </a:lnTo>
                  <a:lnTo>
                    <a:pt x="1281430" y="931545"/>
                  </a:lnTo>
                  <a:lnTo>
                    <a:pt x="1374648" y="920242"/>
                  </a:lnTo>
                  <a:lnTo>
                    <a:pt x="1464564" y="904239"/>
                  </a:lnTo>
                  <a:lnTo>
                    <a:pt x="1507109" y="895350"/>
                  </a:lnTo>
                  <a:lnTo>
                    <a:pt x="1548892" y="884936"/>
                  </a:lnTo>
                  <a:lnTo>
                    <a:pt x="1589151" y="873633"/>
                  </a:lnTo>
                  <a:lnTo>
                    <a:pt x="1628521" y="860806"/>
                  </a:lnTo>
                  <a:lnTo>
                    <a:pt x="1667002" y="847089"/>
                  </a:lnTo>
                  <a:lnTo>
                    <a:pt x="1703959" y="834263"/>
                  </a:lnTo>
                  <a:lnTo>
                    <a:pt x="1739264" y="819023"/>
                  </a:lnTo>
                  <a:lnTo>
                    <a:pt x="1804415" y="787654"/>
                  </a:lnTo>
                  <a:lnTo>
                    <a:pt x="1863852" y="752348"/>
                  </a:lnTo>
                  <a:lnTo>
                    <a:pt x="1916049" y="714501"/>
                  </a:lnTo>
                  <a:lnTo>
                    <a:pt x="1961007" y="675132"/>
                  </a:lnTo>
                  <a:lnTo>
                    <a:pt x="1997964" y="632587"/>
                  </a:lnTo>
                  <a:lnTo>
                    <a:pt x="2026920" y="588390"/>
                  </a:lnTo>
                  <a:lnTo>
                    <a:pt x="2046224" y="542544"/>
                  </a:lnTo>
                  <a:lnTo>
                    <a:pt x="2055876" y="494284"/>
                  </a:lnTo>
                  <a:lnTo>
                    <a:pt x="2057400" y="470154"/>
                  </a:lnTo>
                  <a:lnTo>
                    <a:pt x="2055876" y="446150"/>
                  </a:lnTo>
                  <a:lnTo>
                    <a:pt x="2046224" y="398652"/>
                  </a:lnTo>
                  <a:lnTo>
                    <a:pt x="2026920" y="352806"/>
                  </a:lnTo>
                  <a:lnTo>
                    <a:pt x="1997964" y="307848"/>
                  </a:lnTo>
                  <a:lnTo>
                    <a:pt x="1961007" y="266826"/>
                  </a:lnTo>
                  <a:lnTo>
                    <a:pt x="1891157" y="206629"/>
                  </a:lnTo>
                  <a:lnTo>
                    <a:pt x="1834896" y="170434"/>
                  </a:lnTo>
                  <a:lnTo>
                    <a:pt x="1773047" y="136651"/>
                  </a:lnTo>
                  <a:lnTo>
                    <a:pt x="1667002" y="93345"/>
                  </a:lnTo>
                  <a:lnTo>
                    <a:pt x="1628521" y="80390"/>
                  </a:lnTo>
                  <a:lnTo>
                    <a:pt x="1589151" y="67563"/>
                  </a:lnTo>
                  <a:lnTo>
                    <a:pt x="1548892" y="56261"/>
                  </a:lnTo>
                  <a:lnTo>
                    <a:pt x="1507109" y="46609"/>
                  </a:lnTo>
                  <a:lnTo>
                    <a:pt x="1464564" y="37084"/>
                  </a:lnTo>
                  <a:lnTo>
                    <a:pt x="1374648" y="20193"/>
                  </a:lnTo>
                  <a:lnTo>
                    <a:pt x="1328801" y="15367"/>
                  </a:lnTo>
                  <a:lnTo>
                    <a:pt x="1281430" y="9651"/>
                  </a:lnTo>
                  <a:lnTo>
                    <a:pt x="1233170" y="4825"/>
                  </a:lnTo>
                  <a:lnTo>
                    <a:pt x="1185799" y="1650"/>
                  </a:lnTo>
                  <a:lnTo>
                    <a:pt x="1086231" y="0"/>
                  </a:lnTo>
                  <a:close/>
                </a:path>
              </a:pathLst>
            </a:custGeom>
            <a:solidFill>
              <a:srgbClr val="FFFFFF"/>
            </a:solidFill>
          </p:spPr>
          <p:txBody>
            <a:bodyPr wrap="square" lIns="0" tIns="0" rIns="0" bIns="0" rtlCol="0"/>
            <a:lstStyle/>
            <a:p>
              <a:endParaRPr/>
            </a:p>
          </p:txBody>
        </p:sp>
        <p:sp>
          <p:nvSpPr>
            <p:cNvPr id="7" name="object 7"/>
            <p:cNvSpPr/>
            <p:nvPr/>
          </p:nvSpPr>
          <p:spPr>
            <a:xfrm>
              <a:off x="4133214" y="2456814"/>
              <a:ext cx="2057400" cy="1094105"/>
            </a:xfrm>
            <a:custGeom>
              <a:avLst/>
              <a:gdLst/>
              <a:ahLst/>
              <a:cxnLst/>
              <a:rect l="l" t="t" r="r" b="b"/>
              <a:pathLst>
                <a:path w="2057400" h="1094104">
                  <a:moveTo>
                    <a:pt x="328675" y="765937"/>
                  </a:moveTo>
                  <a:lnTo>
                    <a:pt x="303784" y="749046"/>
                  </a:lnTo>
                  <a:lnTo>
                    <a:pt x="279654" y="733044"/>
                  </a:lnTo>
                  <a:lnTo>
                    <a:pt x="257937" y="716914"/>
                  </a:lnTo>
                  <a:lnTo>
                    <a:pt x="217805" y="681609"/>
                  </a:lnTo>
                  <a:lnTo>
                    <a:pt x="184785" y="644651"/>
                  </a:lnTo>
                  <a:lnTo>
                    <a:pt x="157480" y="607568"/>
                  </a:lnTo>
                  <a:lnTo>
                    <a:pt x="136651" y="569849"/>
                  </a:lnTo>
                  <a:lnTo>
                    <a:pt x="122174" y="530479"/>
                  </a:lnTo>
                  <a:lnTo>
                    <a:pt x="115697" y="490347"/>
                  </a:lnTo>
                  <a:lnTo>
                    <a:pt x="114935" y="470154"/>
                  </a:lnTo>
                  <a:lnTo>
                    <a:pt x="115697" y="446150"/>
                  </a:lnTo>
                  <a:lnTo>
                    <a:pt x="125349" y="398652"/>
                  </a:lnTo>
                  <a:lnTo>
                    <a:pt x="145414" y="352806"/>
                  </a:lnTo>
                  <a:lnTo>
                    <a:pt x="173609" y="307848"/>
                  </a:lnTo>
                  <a:lnTo>
                    <a:pt x="210565" y="266826"/>
                  </a:lnTo>
                  <a:lnTo>
                    <a:pt x="255524" y="226695"/>
                  </a:lnTo>
                  <a:lnTo>
                    <a:pt x="308483" y="188087"/>
                  </a:lnTo>
                  <a:lnTo>
                    <a:pt x="367157" y="153543"/>
                  </a:lnTo>
                  <a:lnTo>
                    <a:pt x="433070" y="121412"/>
                  </a:lnTo>
                  <a:lnTo>
                    <a:pt x="505333" y="93345"/>
                  </a:lnTo>
                  <a:lnTo>
                    <a:pt x="543179" y="80390"/>
                  </a:lnTo>
                  <a:lnTo>
                    <a:pt x="582549" y="67563"/>
                  </a:lnTo>
                  <a:lnTo>
                    <a:pt x="623443" y="56261"/>
                  </a:lnTo>
                  <a:lnTo>
                    <a:pt x="664463" y="46609"/>
                  </a:lnTo>
                  <a:lnTo>
                    <a:pt x="708660" y="37084"/>
                  </a:lnTo>
                  <a:lnTo>
                    <a:pt x="796925" y="20193"/>
                  </a:lnTo>
                  <a:lnTo>
                    <a:pt x="842772" y="15367"/>
                  </a:lnTo>
                  <a:lnTo>
                    <a:pt x="890143" y="9651"/>
                  </a:lnTo>
                  <a:lnTo>
                    <a:pt x="938402" y="4825"/>
                  </a:lnTo>
                  <a:lnTo>
                    <a:pt x="986536" y="1650"/>
                  </a:lnTo>
                  <a:lnTo>
                    <a:pt x="1035558" y="888"/>
                  </a:lnTo>
                  <a:lnTo>
                    <a:pt x="1086231" y="0"/>
                  </a:lnTo>
                  <a:lnTo>
                    <a:pt x="1136014" y="888"/>
                  </a:lnTo>
                  <a:lnTo>
                    <a:pt x="1185799" y="1650"/>
                  </a:lnTo>
                  <a:lnTo>
                    <a:pt x="1233170" y="4825"/>
                  </a:lnTo>
                  <a:lnTo>
                    <a:pt x="1281430" y="9651"/>
                  </a:lnTo>
                  <a:lnTo>
                    <a:pt x="1328801" y="15367"/>
                  </a:lnTo>
                  <a:lnTo>
                    <a:pt x="1374648" y="20193"/>
                  </a:lnTo>
                  <a:lnTo>
                    <a:pt x="1464564" y="37084"/>
                  </a:lnTo>
                  <a:lnTo>
                    <a:pt x="1507109" y="46609"/>
                  </a:lnTo>
                  <a:lnTo>
                    <a:pt x="1548892" y="56261"/>
                  </a:lnTo>
                  <a:lnTo>
                    <a:pt x="1589151" y="67563"/>
                  </a:lnTo>
                  <a:lnTo>
                    <a:pt x="1628521" y="80390"/>
                  </a:lnTo>
                  <a:lnTo>
                    <a:pt x="1667002" y="93345"/>
                  </a:lnTo>
                  <a:lnTo>
                    <a:pt x="1703959" y="107696"/>
                  </a:lnTo>
                  <a:lnTo>
                    <a:pt x="1773047" y="136651"/>
                  </a:lnTo>
                  <a:lnTo>
                    <a:pt x="1834896" y="170434"/>
                  </a:lnTo>
                  <a:lnTo>
                    <a:pt x="1891157" y="206629"/>
                  </a:lnTo>
                  <a:lnTo>
                    <a:pt x="1916049" y="226695"/>
                  </a:lnTo>
                  <a:lnTo>
                    <a:pt x="1940179" y="245999"/>
                  </a:lnTo>
                  <a:lnTo>
                    <a:pt x="1980311" y="287782"/>
                  </a:lnTo>
                  <a:lnTo>
                    <a:pt x="2013204" y="329564"/>
                  </a:lnTo>
                  <a:lnTo>
                    <a:pt x="2037334" y="375412"/>
                  </a:lnTo>
                  <a:lnTo>
                    <a:pt x="2051812" y="422783"/>
                  </a:lnTo>
                  <a:lnTo>
                    <a:pt x="2057400" y="470154"/>
                  </a:lnTo>
                  <a:lnTo>
                    <a:pt x="2055876" y="494284"/>
                  </a:lnTo>
                  <a:lnTo>
                    <a:pt x="2046224" y="542544"/>
                  </a:lnTo>
                  <a:lnTo>
                    <a:pt x="2026920" y="588390"/>
                  </a:lnTo>
                  <a:lnTo>
                    <a:pt x="1997964" y="632587"/>
                  </a:lnTo>
                  <a:lnTo>
                    <a:pt x="1961007" y="675132"/>
                  </a:lnTo>
                  <a:lnTo>
                    <a:pt x="1916049" y="714501"/>
                  </a:lnTo>
                  <a:lnTo>
                    <a:pt x="1863852" y="752348"/>
                  </a:lnTo>
                  <a:lnTo>
                    <a:pt x="1804415" y="787654"/>
                  </a:lnTo>
                  <a:lnTo>
                    <a:pt x="1739264" y="819023"/>
                  </a:lnTo>
                  <a:lnTo>
                    <a:pt x="1703959" y="834263"/>
                  </a:lnTo>
                  <a:lnTo>
                    <a:pt x="1667002" y="847089"/>
                  </a:lnTo>
                  <a:lnTo>
                    <a:pt x="1628521" y="860806"/>
                  </a:lnTo>
                  <a:lnTo>
                    <a:pt x="1589151" y="873633"/>
                  </a:lnTo>
                  <a:lnTo>
                    <a:pt x="1548892" y="884936"/>
                  </a:lnTo>
                  <a:lnTo>
                    <a:pt x="1507109" y="895350"/>
                  </a:lnTo>
                  <a:lnTo>
                    <a:pt x="1464564" y="904239"/>
                  </a:lnTo>
                  <a:lnTo>
                    <a:pt x="1374648" y="920242"/>
                  </a:lnTo>
                  <a:lnTo>
                    <a:pt x="1328801" y="925830"/>
                  </a:lnTo>
                  <a:lnTo>
                    <a:pt x="1281430" y="931545"/>
                  </a:lnTo>
                  <a:lnTo>
                    <a:pt x="1233170" y="935482"/>
                  </a:lnTo>
                  <a:lnTo>
                    <a:pt x="1185799" y="938784"/>
                  </a:lnTo>
                  <a:lnTo>
                    <a:pt x="1136014" y="940308"/>
                  </a:lnTo>
                  <a:lnTo>
                    <a:pt x="1086231" y="941197"/>
                  </a:lnTo>
                  <a:lnTo>
                    <a:pt x="1023493" y="940308"/>
                  </a:lnTo>
                  <a:lnTo>
                    <a:pt x="962533" y="937895"/>
                  </a:lnTo>
                  <a:lnTo>
                    <a:pt x="901446" y="932307"/>
                  </a:lnTo>
                  <a:lnTo>
                    <a:pt x="841121" y="925830"/>
                  </a:lnTo>
                  <a:lnTo>
                    <a:pt x="781685" y="917067"/>
                  </a:lnTo>
                  <a:lnTo>
                    <a:pt x="723900" y="907414"/>
                  </a:lnTo>
                  <a:lnTo>
                    <a:pt x="666876" y="895350"/>
                  </a:lnTo>
                  <a:lnTo>
                    <a:pt x="612267" y="880872"/>
                  </a:lnTo>
                  <a:lnTo>
                    <a:pt x="0" y="1093851"/>
                  </a:lnTo>
                  <a:lnTo>
                    <a:pt x="328675" y="765937"/>
                  </a:lnTo>
                  <a:close/>
                </a:path>
              </a:pathLst>
            </a:custGeom>
            <a:ln w="12699">
              <a:solidFill>
                <a:srgbClr val="000000"/>
              </a:solidFill>
            </a:ln>
          </p:spPr>
          <p:txBody>
            <a:bodyPr wrap="square" lIns="0" tIns="0" rIns="0" bIns="0" rtlCol="0"/>
            <a:lstStyle/>
            <a:p>
              <a:endParaRPr/>
            </a:p>
          </p:txBody>
        </p:sp>
      </p:grpSp>
      <p:sp>
        <p:nvSpPr>
          <p:cNvPr id="8" name="object 8"/>
          <p:cNvSpPr txBox="1"/>
          <p:nvPr/>
        </p:nvSpPr>
        <p:spPr>
          <a:xfrm>
            <a:off x="4609591" y="2708275"/>
            <a:ext cx="133286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Georgia"/>
                <a:cs typeface="Georgia"/>
              </a:rPr>
              <a:t>Questions?</a:t>
            </a:r>
            <a:endParaRPr sz="1800">
              <a:latin typeface="Georgia"/>
              <a:cs typeface="Georgia"/>
            </a:endParaRPr>
          </a:p>
        </p:txBody>
      </p:sp>
      <p:pic>
        <p:nvPicPr>
          <p:cNvPr id="9" name="object 9"/>
          <p:cNvPicPr/>
          <p:nvPr/>
        </p:nvPicPr>
        <p:blipFill>
          <a:blip r:embed="rId4" cstate="print"/>
          <a:stretch>
            <a:fillRect/>
          </a:stretch>
        </p:blipFill>
        <p:spPr>
          <a:xfrm>
            <a:off x="3741420" y="455574"/>
            <a:ext cx="4709160" cy="917676"/>
          </a:xfrm>
          <a:prstGeom prst="rect">
            <a:avLst/>
          </a:prstGeom>
        </p:spPr>
      </p:pic>
      <p:sp>
        <p:nvSpPr>
          <p:cNvPr id="10" name="object 10"/>
          <p:cNvSpPr txBox="1"/>
          <p:nvPr/>
        </p:nvSpPr>
        <p:spPr>
          <a:xfrm>
            <a:off x="6742556" y="2469642"/>
            <a:ext cx="2896235" cy="330835"/>
          </a:xfrm>
          <a:prstGeom prst="rect">
            <a:avLst/>
          </a:prstGeom>
        </p:spPr>
        <p:txBody>
          <a:bodyPr vert="horz" wrap="square" lIns="0" tIns="13335" rIns="0" bIns="0" rtlCol="0">
            <a:spAutoFit/>
          </a:bodyPr>
          <a:lstStyle/>
          <a:p>
            <a:pPr marL="12700">
              <a:lnSpc>
                <a:spcPct val="100000"/>
              </a:lnSpc>
              <a:spcBef>
                <a:spcPts val="105"/>
              </a:spcBef>
            </a:pPr>
            <a:r>
              <a:rPr sz="2000" u="sng" dirty="0">
                <a:uFill>
                  <a:solidFill>
                    <a:srgbClr val="000000"/>
                  </a:solidFill>
                </a:uFill>
                <a:latin typeface="Calibri"/>
                <a:cs typeface="Calibri"/>
              </a:rPr>
              <a:t>Game</a:t>
            </a:r>
            <a:r>
              <a:rPr sz="2000" u="sng" spc="-55" dirty="0">
                <a:uFill>
                  <a:solidFill>
                    <a:srgbClr val="000000"/>
                  </a:solidFill>
                </a:uFill>
                <a:latin typeface="Calibri"/>
                <a:cs typeface="Calibri"/>
              </a:rPr>
              <a:t> </a:t>
            </a:r>
            <a:r>
              <a:rPr sz="2000" u="sng" dirty="0">
                <a:uFill>
                  <a:solidFill>
                    <a:srgbClr val="000000"/>
                  </a:solidFill>
                </a:uFill>
                <a:latin typeface="Calibri"/>
                <a:cs typeface="Calibri"/>
              </a:rPr>
              <a:t>Committee</a:t>
            </a:r>
            <a:r>
              <a:rPr sz="2000" u="sng" spc="-60" dirty="0">
                <a:uFill>
                  <a:solidFill>
                    <a:srgbClr val="000000"/>
                  </a:solidFill>
                </a:uFill>
                <a:latin typeface="Calibri"/>
                <a:cs typeface="Calibri"/>
              </a:rPr>
              <a:t> </a:t>
            </a:r>
            <a:r>
              <a:rPr sz="2000" u="sng" spc="-10" dirty="0">
                <a:uFill>
                  <a:solidFill>
                    <a:srgbClr val="000000"/>
                  </a:solidFill>
                </a:uFill>
                <a:latin typeface="Calibri"/>
                <a:cs typeface="Calibri"/>
              </a:rPr>
              <a:t>Members</a:t>
            </a:r>
            <a:endParaRPr sz="2000">
              <a:latin typeface="Calibri"/>
              <a:cs typeface="Calibri"/>
            </a:endParaRPr>
          </a:p>
        </p:txBody>
      </p:sp>
      <p:sp>
        <p:nvSpPr>
          <p:cNvPr id="12" name="object 1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13" name="object 13"/>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15" name="object 15"/>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32</a:t>
            </a:fld>
            <a:endParaRPr spc="-25" dirty="0"/>
          </a:p>
        </p:txBody>
      </p:sp>
      <p:sp>
        <p:nvSpPr>
          <p:cNvPr id="11" name="object 11"/>
          <p:cNvSpPr txBox="1"/>
          <p:nvPr/>
        </p:nvSpPr>
        <p:spPr>
          <a:xfrm>
            <a:off x="6742556" y="2774442"/>
            <a:ext cx="2730500" cy="1882139"/>
          </a:xfrm>
          <a:prstGeom prst="rect">
            <a:avLst/>
          </a:prstGeom>
        </p:spPr>
        <p:txBody>
          <a:bodyPr vert="horz" wrap="square" lIns="0" tIns="13335" rIns="0" bIns="0" rtlCol="0">
            <a:spAutoFit/>
          </a:bodyPr>
          <a:lstStyle/>
          <a:p>
            <a:pPr marL="12700" marR="646430">
              <a:lnSpc>
                <a:spcPct val="100000"/>
              </a:lnSpc>
              <a:spcBef>
                <a:spcPts val="105"/>
              </a:spcBef>
            </a:pPr>
            <a:r>
              <a:rPr sz="2000" spc="-25" dirty="0">
                <a:latin typeface="Calibri"/>
                <a:cs typeface="Calibri"/>
              </a:rPr>
              <a:t>Prof.</a:t>
            </a:r>
            <a:r>
              <a:rPr sz="2000" spc="-80" dirty="0">
                <a:latin typeface="Calibri"/>
                <a:cs typeface="Calibri"/>
              </a:rPr>
              <a:t> </a:t>
            </a:r>
            <a:r>
              <a:rPr sz="2000" dirty="0">
                <a:latin typeface="Calibri"/>
                <a:cs typeface="Calibri"/>
              </a:rPr>
              <a:t>Elmer</a:t>
            </a:r>
            <a:r>
              <a:rPr sz="2000" spc="-70" dirty="0">
                <a:latin typeface="Calibri"/>
                <a:cs typeface="Calibri"/>
              </a:rPr>
              <a:t> </a:t>
            </a:r>
            <a:r>
              <a:rPr sz="2000" dirty="0">
                <a:latin typeface="Calibri"/>
                <a:cs typeface="Calibri"/>
              </a:rPr>
              <a:t>Santos</a:t>
            </a:r>
            <a:r>
              <a:rPr sz="2000" spc="-60" dirty="0">
                <a:latin typeface="Calibri"/>
                <a:cs typeface="Calibri"/>
              </a:rPr>
              <a:t> </a:t>
            </a:r>
            <a:r>
              <a:rPr sz="2000" spc="-50" dirty="0">
                <a:latin typeface="Calibri"/>
                <a:cs typeface="Calibri"/>
              </a:rPr>
              <a:t>* </a:t>
            </a:r>
            <a:r>
              <a:rPr sz="2000" spc="-55" dirty="0">
                <a:latin typeface="Calibri"/>
                <a:cs typeface="Calibri"/>
              </a:rPr>
              <a:t>Mr.</a:t>
            </a:r>
            <a:r>
              <a:rPr sz="2000" spc="-45" dirty="0">
                <a:latin typeface="Calibri"/>
                <a:cs typeface="Calibri"/>
              </a:rPr>
              <a:t> </a:t>
            </a:r>
            <a:r>
              <a:rPr sz="2000" dirty="0">
                <a:latin typeface="Calibri"/>
                <a:cs typeface="Calibri"/>
              </a:rPr>
              <a:t>John</a:t>
            </a:r>
            <a:r>
              <a:rPr sz="2000" spc="-30" dirty="0">
                <a:latin typeface="Calibri"/>
                <a:cs typeface="Calibri"/>
              </a:rPr>
              <a:t> </a:t>
            </a:r>
            <a:r>
              <a:rPr sz="2000" spc="-10" dirty="0">
                <a:latin typeface="Calibri"/>
                <a:cs typeface="Calibri"/>
              </a:rPr>
              <a:t>Arnold</a:t>
            </a:r>
            <a:endParaRPr sz="2000">
              <a:latin typeface="Calibri"/>
              <a:cs typeface="Calibri"/>
            </a:endParaRPr>
          </a:p>
          <a:p>
            <a:pPr marL="12700" marR="5080">
              <a:lnSpc>
                <a:spcPct val="100000"/>
              </a:lnSpc>
            </a:pPr>
            <a:r>
              <a:rPr sz="2000" spc="-55" dirty="0">
                <a:latin typeface="Calibri"/>
                <a:cs typeface="Calibri"/>
              </a:rPr>
              <a:t>Dr.</a:t>
            </a:r>
            <a:r>
              <a:rPr sz="2000" spc="-60" dirty="0">
                <a:latin typeface="Calibri"/>
                <a:cs typeface="Calibri"/>
              </a:rPr>
              <a:t> </a:t>
            </a:r>
            <a:r>
              <a:rPr sz="2000" dirty="0">
                <a:latin typeface="Calibri"/>
                <a:cs typeface="Calibri"/>
              </a:rPr>
              <a:t>Christopher</a:t>
            </a:r>
            <a:r>
              <a:rPr sz="2000" spc="-110" dirty="0">
                <a:latin typeface="Calibri"/>
                <a:cs typeface="Calibri"/>
              </a:rPr>
              <a:t> </a:t>
            </a:r>
            <a:r>
              <a:rPr sz="2000" spc="-10" dirty="0">
                <a:latin typeface="Calibri"/>
                <a:cs typeface="Calibri"/>
              </a:rPr>
              <a:t>Cartwright </a:t>
            </a:r>
            <a:r>
              <a:rPr sz="2000" spc="-25" dirty="0">
                <a:latin typeface="Calibri"/>
                <a:cs typeface="Calibri"/>
              </a:rPr>
              <a:t>Prof.</a:t>
            </a:r>
            <a:r>
              <a:rPr sz="2000" spc="-85" dirty="0">
                <a:latin typeface="Calibri"/>
                <a:cs typeface="Calibri"/>
              </a:rPr>
              <a:t> </a:t>
            </a:r>
            <a:r>
              <a:rPr sz="2000" spc="-10" dirty="0">
                <a:latin typeface="Calibri"/>
                <a:cs typeface="Calibri"/>
              </a:rPr>
              <a:t>Peter</a:t>
            </a:r>
            <a:r>
              <a:rPr sz="2000" spc="-70" dirty="0">
                <a:latin typeface="Calibri"/>
                <a:cs typeface="Calibri"/>
              </a:rPr>
              <a:t> </a:t>
            </a:r>
            <a:r>
              <a:rPr sz="2000" spc="-10" dirty="0">
                <a:latin typeface="Calibri"/>
                <a:cs typeface="Calibri"/>
              </a:rPr>
              <a:t>Guenther</a:t>
            </a:r>
            <a:endParaRPr sz="2000">
              <a:latin typeface="Calibri"/>
              <a:cs typeface="Calibri"/>
            </a:endParaRPr>
          </a:p>
          <a:p>
            <a:pPr marL="12700">
              <a:lnSpc>
                <a:spcPct val="100000"/>
              </a:lnSpc>
            </a:pPr>
            <a:r>
              <a:rPr sz="2000" spc="-65" dirty="0">
                <a:latin typeface="Calibri"/>
                <a:cs typeface="Calibri"/>
              </a:rPr>
              <a:t>Mr.</a:t>
            </a:r>
            <a:r>
              <a:rPr sz="2000" spc="-50" dirty="0">
                <a:latin typeface="Calibri"/>
                <a:cs typeface="Calibri"/>
              </a:rPr>
              <a:t> </a:t>
            </a:r>
            <a:r>
              <a:rPr sz="2000" dirty="0">
                <a:latin typeface="Calibri"/>
                <a:cs typeface="Calibri"/>
              </a:rPr>
              <a:t>Steven</a:t>
            </a:r>
            <a:r>
              <a:rPr sz="2000" spc="-80" dirty="0">
                <a:latin typeface="Calibri"/>
                <a:cs typeface="Calibri"/>
              </a:rPr>
              <a:t> </a:t>
            </a:r>
            <a:r>
              <a:rPr sz="2000" spc="-10" dirty="0">
                <a:latin typeface="Calibri"/>
                <a:cs typeface="Calibri"/>
              </a:rPr>
              <a:t>Kryskalla</a:t>
            </a:r>
            <a:endParaRPr sz="2000">
              <a:latin typeface="Calibri"/>
              <a:cs typeface="Calibri"/>
            </a:endParaRPr>
          </a:p>
          <a:p>
            <a:pPr marL="80645">
              <a:lnSpc>
                <a:spcPct val="100000"/>
              </a:lnSpc>
              <a:spcBef>
                <a:spcPts val="1170"/>
              </a:spcBef>
            </a:pPr>
            <a:r>
              <a:rPr sz="1200" dirty="0">
                <a:latin typeface="Calibri"/>
                <a:cs typeface="Calibri"/>
              </a:rPr>
              <a:t>*</a:t>
            </a:r>
            <a:r>
              <a:rPr sz="1200" spc="15" dirty="0">
                <a:latin typeface="Calibri"/>
                <a:cs typeface="Calibri"/>
              </a:rPr>
              <a:t> </a:t>
            </a:r>
            <a:r>
              <a:rPr sz="1200" spc="-10" dirty="0">
                <a:latin typeface="Calibri"/>
                <a:cs typeface="Calibri"/>
              </a:rPr>
              <a:t>Committee</a:t>
            </a:r>
            <a:r>
              <a:rPr sz="1200" spc="-15" dirty="0">
                <a:latin typeface="Calibri"/>
                <a:cs typeface="Calibri"/>
              </a:rPr>
              <a:t> </a:t>
            </a:r>
            <a:r>
              <a:rPr sz="1200" spc="-20" dirty="0">
                <a:latin typeface="Calibri"/>
                <a:cs typeface="Calibri"/>
              </a:rPr>
              <a:t>Chair</a:t>
            </a:r>
            <a:endParaRPr sz="1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5" dirty="0"/>
              <a:t>2</a:t>
            </a:r>
            <a:r>
              <a:rPr spc="-100" dirty="0"/>
              <a:t> </a:t>
            </a:r>
            <a:r>
              <a:rPr spc="185" dirty="0"/>
              <a:t>Age</a:t>
            </a:r>
            <a:r>
              <a:rPr spc="-95" dirty="0"/>
              <a:t> </a:t>
            </a:r>
            <a:r>
              <a:rPr spc="105" dirty="0"/>
              <a:t>Divisions,</a:t>
            </a:r>
            <a:r>
              <a:rPr spc="-85" dirty="0"/>
              <a:t> </a:t>
            </a:r>
            <a:r>
              <a:rPr spc="220" dirty="0"/>
              <a:t>Team</a:t>
            </a:r>
            <a:r>
              <a:rPr spc="-95" dirty="0"/>
              <a:t> </a:t>
            </a:r>
            <a:r>
              <a:rPr spc="250" dirty="0"/>
              <a:t>Size</a:t>
            </a:r>
            <a:r>
              <a:rPr spc="-100" dirty="0"/>
              <a:t> </a:t>
            </a:r>
            <a:r>
              <a:rPr spc="254" dirty="0"/>
              <a:t>and</a:t>
            </a:r>
            <a:r>
              <a:rPr spc="-95" dirty="0"/>
              <a:t> </a:t>
            </a:r>
            <a:r>
              <a:rPr spc="254" dirty="0"/>
              <a:t>Fees</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4</a:t>
            </a:fld>
            <a:endParaRPr spc="-25" dirty="0"/>
          </a:p>
        </p:txBody>
      </p:sp>
      <p:sp>
        <p:nvSpPr>
          <p:cNvPr id="3" name="object 3"/>
          <p:cNvSpPr txBox="1"/>
          <p:nvPr/>
        </p:nvSpPr>
        <p:spPr>
          <a:xfrm>
            <a:off x="627380" y="1316482"/>
            <a:ext cx="10373360" cy="4244752"/>
          </a:xfrm>
          <a:prstGeom prst="rect">
            <a:avLst/>
          </a:prstGeom>
        </p:spPr>
        <p:txBody>
          <a:bodyPr vert="horz" wrap="square" lIns="0" tIns="88900" rIns="0" bIns="0" rtlCol="0">
            <a:spAutoFit/>
          </a:bodyPr>
          <a:lstStyle/>
          <a:p>
            <a:pPr marL="377825" indent="-365125">
              <a:lnSpc>
                <a:spcPct val="100000"/>
              </a:lnSpc>
              <a:spcBef>
                <a:spcPts val="700"/>
              </a:spcBef>
              <a:buChar char="●"/>
              <a:tabLst>
                <a:tab pos="377825" algn="l"/>
              </a:tabLst>
            </a:pPr>
            <a:r>
              <a:rPr sz="2400" dirty="0">
                <a:latin typeface="Arial"/>
                <a:cs typeface="Arial"/>
              </a:rPr>
              <a:t>Age</a:t>
            </a:r>
            <a:r>
              <a:rPr sz="2400" spc="-55" dirty="0">
                <a:latin typeface="Arial"/>
                <a:cs typeface="Arial"/>
              </a:rPr>
              <a:t> </a:t>
            </a:r>
            <a:r>
              <a:rPr sz="2400" spc="-10" dirty="0">
                <a:latin typeface="Arial"/>
                <a:cs typeface="Arial"/>
              </a:rPr>
              <a:t>Divisions:</a:t>
            </a:r>
            <a:endParaRPr sz="2400" dirty="0">
              <a:latin typeface="Arial"/>
              <a:cs typeface="Arial"/>
            </a:endParaRPr>
          </a:p>
          <a:p>
            <a:pPr marL="744220" lvl="1" indent="-365760">
              <a:lnSpc>
                <a:spcPct val="100000"/>
              </a:lnSpc>
              <a:spcBef>
                <a:spcPts val="600"/>
              </a:spcBef>
              <a:buFont typeface="Wingdings"/>
              <a:buChar char=""/>
              <a:tabLst>
                <a:tab pos="744220" algn="l"/>
              </a:tabLst>
            </a:pPr>
            <a:r>
              <a:rPr sz="2400" dirty="0">
                <a:latin typeface="Arial"/>
                <a:cs typeface="Arial"/>
              </a:rPr>
              <a:t>Junior</a:t>
            </a:r>
            <a:r>
              <a:rPr sz="2400" spc="-80" dirty="0">
                <a:latin typeface="Arial"/>
                <a:cs typeface="Arial"/>
              </a:rPr>
              <a:t> </a:t>
            </a:r>
            <a:r>
              <a:rPr sz="2400" dirty="0">
                <a:latin typeface="Arial"/>
                <a:cs typeface="Arial"/>
              </a:rPr>
              <a:t>Division</a:t>
            </a:r>
            <a:r>
              <a:rPr sz="2400" spc="-60" dirty="0">
                <a:latin typeface="Arial"/>
                <a:cs typeface="Arial"/>
              </a:rPr>
              <a:t> </a:t>
            </a:r>
            <a:r>
              <a:rPr sz="2400" dirty="0">
                <a:latin typeface="Arial"/>
                <a:cs typeface="Arial"/>
              </a:rPr>
              <a:t>(</a:t>
            </a:r>
            <a:r>
              <a:rPr lang="es-MX" sz="2400" dirty="0">
                <a:latin typeface="Arial"/>
                <a:cs typeface="Arial"/>
              </a:rPr>
              <a:t>6 A 14 AÑOS</a:t>
            </a:r>
            <a:r>
              <a:rPr sz="2400" spc="-25" dirty="0">
                <a:latin typeface="Arial"/>
                <a:cs typeface="Arial"/>
              </a:rPr>
              <a:t>)</a:t>
            </a:r>
            <a:endParaRPr sz="2400" dirty="0">
              <a:latin typeface="Arial"/>
              <a:cs typeface="Arial"/>
            </a:endParaRPr>
          </a:p>
          <a:p>
            <a:pPr marL="744220" lvl="1" indent="-365760">
              <a:lnSpc>
                <a:spcPct val="100000"/>
              </a:lnSpc>
              <a:spcBef>
                <a:spcPts val="600"/>
              </a:spcBef>
              <a:buFont typeface="Wingdings"/>
              <a:buChar char=""/>
              <a:tabLst>
                <a:tab pos="744220" algn="l"/>
              </a:tabLst>
            </a:pPr>
            <a:r>
              <a:rPr sz="2400" dirty="0">
                <a:latin typeface="Arial"/>
                <a:cs typeface="Arial"/>
              </a:rPr>
              <a:t>Senior</a:t>
            </a:r>
            <a:r>
              <a:rPr sz="2400" spc="-80" dirty="0">
                <a:latin typeface="Arial"/>
                <a:cs typeface="Arial"/>
              </a:rPr>
              <a:t> </a:t>
            </a:r>
            <a:r>
              <a:rPr sz="2400" dirty="0">
                <a:latin typeface="Arial"/>
                <a:cs typeface="Arial"/>
              </a:rPr>
              <a:t>Division</a:t>
            </a:r>
            <a:r>
              <a:rPr sz="2400" spc="-55" dirty="0">
                <a:latin typeface="Arial"/>
                <a:cs typeface="Arial"/>
              </a:rPr>
              <a:t> </a:t>
            </a:r>
            <a:r>
              <a:rPr sz="2400" dirty="0">
                <a:latin typeface="Arial"/>
                <a:cs typeface="Arial"/>
              </a:rPr>
              <a:t>(</a:t>
            </a:r>
            <a:r>
              <a:rPr lang="es-MX" sz="2400" dirty="0">
                <a:latin typeface="Arial"/>
                <a:cs typeface="Arial"/>
              </a:rPr>
              <a:t>15 -19 AÑOS</a:t>
            </a:r>
            <a:r>
              <a:rPr sz="2400" spc="-25" dirty="0">
                <a:latin typeface="Arial"/>
                <a:cs typeface="Arial"/>
              </a:rPr>
              <a:t>)</a:t>
            </a:r>
            <a:endParaRPr sz="2400" dirty="0">
              <a:latin typeface="Arial"/>
              <a:cs typeface="Arial"/>
            </a:endParaRPr>
          </a:p>
          <a:p>
            <a:pPr marL="377825" indent="-365125">
              <a:lnSpc>
                <a:spcPct val="100000"/>
              </a:lnSpc>
              <a:spcBef>
                <a:spcPts val="600"/>
              </a:spcBef>
              <a:buSzPct val="85416"/>
              <a:buChar char="●"/>
              <a:tabLst>
                <a:tab pos="377825" algn="l"/>
              </a:tabLst>
            </a:pPr>
            <a:r>
              <a:rPr sz="2400" spc="-55" dirty="0">
                <a:latin typeface="Arial"/>
                <a:cs typeface="Arial"/>
              </a:rPr>
              <a:t>T</a:t>
            </a:r>
            <a:r>
              <a:rPr lang="es-MX" sz="2400" spc="-55" dirty="0">
                <a:latin typeface="Arial"/>
                <a:cs typeface="Arial"/>
              </a:rPr>
              <a:t>AMAÑO DEL EQUIPO </a:t>
            </a:r>
            <a:r>
              <a:rPr sz="2400" dirty="0">
                <a:latin typeface="Arial"/>
                <a:cs typeface="Arial"/>
              </a:rPr>
              <a:t>:</a:t>
            </a:r>
            <a:r>
              <a:rPr sz="2400" spc="-40" dirty="0">
                <a:latin typeface="Arial"/>
                <a:cs typeface="Arial"/>
              </a:rPr>
              <a:t> </a:t>
            </a:r>
            <a:r>
              <a:rPr sz="2400" dirty="0">
                <a:latin typeface="Arial"/>
                <a:cs typeface="Arial"/>
              </a:rPr>
              <a:t>Maxi</a:t>
            </a:r>
            <a:r>
              <a:rPr lang="es-MX" sz="2400" dirty="0" err="1">
                <a:latin typeface="Arial"/>
                <a:cs typeface="Arial"/>
              </a:rPr>
              <a:t>mo</a:t>
            </a:r>
            <a:r>
              <a:rPr sz="2400" spc="-55" dirty="0">
                <a:latin typeface="Arial"/>
                <a:cs typeface="Arial"/>
              </a:rPr>
              <a:t> </a:t>
            </a:r>
            <a:r>
              <a:rPr lang="es-MX" sz="2400" dirty="0">
                <a:latin typeface="Arial"/>
                <a:cs typeface="Arial"/>
              </a:rPr>
              <a:t>CINCO</a:t>
            </a:r>
            <a:r>
              <a:rPr sz="2400" spc="-65" dirty="0">
                <a:latin typeface="Arial"/>
                <a:cs typeface="Arial"/>
              </a:rPr>
              <a:t> </a:t>
            </a:r>
            <a:r>
              <a:rPr sz="2400" spc="-25" dirty="0">
                <a:latin typeface="Arial"/>
                <a:cs typeface="Arial"/>
              </a:rPr>
              <a:t>(5)</a:t>
            </a:r>
            <a:endParaRPr sz="2400" dirty="0">
              <a:latin typeface="Arial"/>
              <a:cs typeface="Arial"/>
            </a:endParaRPr>
          </a:p>
          <a:p>
            <a:pPr marL="12700">
              <a:lnSpc>
                <a:spcPct val="100000"/>
              </a:lnSpc>
              <a:spcBef>
                <a:spcPts val="600"/>
              </a:spcBef>
              <a:tabLst>
                <a:tab pos="377825" algn="l"/>
              </a:tabLst>
            </a:pPr>
            <a:endParaRPr sz="2400" dirty="0">
              <a:latin typeface="Arial"/>
              <a:cs typeface="Arial"/>
            </a:endParaRPr>
          </a:p>
          <a:p>
            <a:pPr marL="377825" indent="-365125">
              <a:lnSpc>
                <a:spcPct val="100000"/>
              </a:lnSpc>
              <a:spcBef>
                <a:spcPts val="600"/>
              </a:spcBef>
              <a:buChar char="●"/>
              <a:tabLst>
                <a:tab pos="377825" algn="l"/>
              </a:tabLst>
            </a:pPr>
            <a:r>
              <a:rPr lang="es-MX" sz="2400" spc="-30" dirty="0">
                <a:latin typeface="Arial"/>
                <a:cs typeface="Arial"/>
              </a:rPr>
              <a:t>Los equipos deben revisar y cumplir las Reglas Generales de </a:t>
            </a:r>
            <a:r>
              <a:rPr lang="es-MX" sz="2400" spc="-30" dirty="0" err="1">
                <a:latin typeface="Arial"/>
                <a:cs typeface="Arial"/>
              </a:rPr>
              <a:t>Robofest</a:t>
            </a:r>
            <a:r>
              <a:rPr lang="es-MX" sz="2400" spc="-30" dirty="0">
                <a:latin typeface="Arial"/>
                <a:cs typeface="Arial"/>
              </a:rPr>
              <a:t> México 2026.</a:t>
            </a:r>
          </a:p>
          <a:p>
            <a:pPr marL="377825" indent="-365125">
              <a:lnSpc>
                <a:spcPct val="100000"/>
              </a:lnSpc>
              <a:spcBef>
                <a:spcPts val="600"/>
              </a:spcBef>
              <a:buChar char="●"/>
              <a:tabLst>
                <a:tab pos="377825" algn="l"/>
              </a:tabLst>
            </a:pPr>
            <a:r>
              <a:rPr lang="es-MX" sz="2400" spc="-30" dirty="0">
                <a:latin typeface="Arial"/>
                <a:cs typeface="Arial"/>
              </a:rPr>
              <a:t>Cada miembro del equipo debe traer el Formulario de Consentimiento y Autorización de </a:t>
            </a:r>
            <a:r>
              <a:rPr lang="es-MX" sz="2400" spc="-30" dirty="0" err="1">
                <a:latin typeface="Arial"/>
                <a:cs typeface="Arial"/>
              </a:rPr>
              <a:t>Robofest</a:t>
            </a:r>
            <a:r>
              <a:rPr lang="es-MX" sz="2400" spc="-30" dirty="0">
                <a:latin typeface="Arial"/>
                <a:cs typeface="Arial"/>
              </a:rPr>
              <a:t> firmado el día del evento, si no se completa en línea.</a:t>
            </a:r>
            <a:endParaRPr sz="2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4668" y="2194369"/>
            <a:ext cx="6617334" cy="2947670"/>
            <a:chOff x="2554668" y="2194369"/>
            <a:chExt cx="6617334" cy="2947670"/>
          </a:xfrm>
        </p:grpSpPr>
        <p:sp>
          <p:nvSpPr>
            <p:cNvPr id="3" name="object 3"/>
            <p:cNvSpPr/>
            <p:nvPr/>
          </p:nvSpPr>
          <p:spPr>
            <a:xfrm>
              <a:off x="2559430" y="2199132"/>
              <a:ext cx="6607809" cy="2938145"/>
            </a:xfrm>
            <a:custGeom>
              <a:avLst/>
              <a:gdLst/>
              <a:ahLst/>
              <a:cxnLst/>
              <a:rect l="l" t="t" r="r" b="b"/>
              <a:pathLst>
                <a:path w="6607809" h="2938145">
                  <a:moveTo>
                    <a:pt x="6313932" y="0"/>
                  </a:moveTo>
                  <a:lnTo>
                    <a:pt x="293750" y="0"/>
                  </a:lnTo>
                  <a:lnTo>
                    <a:pt x="246116" y="3846"/>
                  </a:lnTo>
                  <a:lnTo>
                    <a:pt x="200924" y="14980"/>
                  </a:lnTo>
                  <a:lnTo>
                    <a:pt x="158779" y="32798"/>
                  </a:lnTo>
                  <a:lnTo>
                    <a:pt x="120289" y="56692"/>
                  </a:lnTo>
                  <a:lnTo>
                    <a:pt x="86058" y="86058"/>
                  </a:lnTo>
                  <a:lnTo>
                    <a:pt x="56692" y="120289"/>
                  </a:lnTo>
                  <a:lnTo>
                    <a:pt x="32798" y="158779"/>
                  </a:lnTo>
                  <a:lnTo>
                    <a:pt x="14980" y="200924"/>
                  </a:lnTo>
                  <a:lnTo>
                    <a:pt x="3846" y="246116"/>
                  </a:lnTo>
                  <a:lnTo>
                    <a:pt x="0" y="293750"/>
                  </a:lnTo>
                  <a:lnTo>
                    <a:pt x="0" y="2643885"/>
                  </a:lnTo>
                  <a:lnTo>
                    <a:pt x="3846" y="2691520"/>
                  </a:lnTo>
                  <a:lnTo>
                    <a:pt x="14980" y="2736712"/>
                  </a:lnTo>
                  <a:lnTo>
                    <a:pt x="32798" y="2778857"/>
                  </a:lnTo>
                  <a:lnTo>
                    <a:pt x="56692" y="2817347"/>
                  </a:lnTo>
                  <a:lnTo>
                    <a:pt x="86058" y="2851578"/>
                  </a:lnTo>
                  <a:lnTo>
                    <a:pt x="120289" y="2880944"/>
                  </a:lnTo>
                  <a:lnTo>
                    <a:pt x="158779" y="2904838"/>
                  </a:lnTo>
                  <a:lnTo>
                    <a:pt x="200924" y="2922656"/>
                  </a:lnTo>
                  <a:lnTo>
                    <a:pt x="246116" y="2933790"/>
                  </a:lnTo>
                  <a:lnTo>
                    <a:pt x="293750" y="2937636"/>
                  </a:lnTo>
                  <a:lnTo>
                    <a:pt x="6313932" y="2937636"/>
                  </a:lnTo>
                  <a:lnTo>
                    <a:pt x="6361597" y="2933790"/>
                  </a:lnTo>
                  <a:lnTo>
                    <a:pt x="6406807" y="2922656"/>
                  </a:lnTo>
                  <a:lnTo>
                    <a:pt x="6448959" y="2904838"/>
                  </a:lnTo>
                  <a:lnTo>
                    <a:pt x="6487448" y="2880944"/>
                  </a:lnTo>
                  <a:lnTo>
                    <a:pt x="6521672" y="2851578"/>
                  </a:lnTo>
                  <a:lnTo>
                    <a:pt x="6551026" y="2817347"/>
                  </a:lnTo>
                  <a:lnTo>
                    <a:pt x="6574908" y="2778857"/>
                  </a:lnTo>
                  <a:lnTo>
                    <a:pt x="6592714" y="2736712"/>
                  </a:lnTo>
                  <a:lnTo>
                    <a:pt x="6603840" y="2691520"/>
                  </a:lnTo>
                  <a:lnTo>
                    <a:pt x="6607683" y="2643885"/>
                  </a:lnTo>
                  <a:lnTo>
                    <a:pt x="6607683" y="293750"/>
                  </a:lnTo>
                  <a:lnTo>
                    <a:pt x="6603840" y="246116"/>
                  </a:lnTo>
                  <a:lnTo>
                    <a:pt x="6592714" y="200924"/>
                  </a:lnTo>
                  <a:lnTo>
                    <a:pt x="6574908" y="158779"/>
                  </a:lnTo>
                  <a:lnTo>
                    <a:pt x="6551026" y="120289"/>
                  </a:lnTo>
                  <a:lnTo>
                    <a:pt x="6521672" y="86058"/>
                  </a:lnTo>
                  <a:lnTo>
                    <a:pt x="6487448" y="56692"/>
                  </a:lnTo>
                  <a:lnTo>
                    <a:pt x="6448959" y="32798"/>
                  </a:lnTo>
                  <a:lnTo>
                    <a:pt x="6406807" y="14980"/>
                  </a:lnTo>
                  <a:lnTo>
                    <a:pt x="6361597" y="3846"/>
                  </a:lnTo>
                  <a:lnTo>
                    <a:pt x="6313932" y="0"/>
                  </a:lnTo>
                  <a:close/>
                </a:path>
              </a:pathLst>
            </a:custGeom>
            <a:solidFill>
              <a:srgbClr val="E7E6E6"/>
            </a:solidFill>
          </p:spPr>
          <p:txBody>
            <a:bodyPr wrap="square" lIns="0" tIns="0" rIns="0" bIns="0" rtlCol="0"/>
            <a:lstStyle/>
            <a:p>
              <a:endParaRPr/>
            </a:p>
          </p:txBody>
        </p:sp>
        <p:sp>
          <p:nvSpPr>
            <p:cNvPr id="4" name="object 4"/>
            <p:cNvSpPr/>
            <p:nvPr/>
          </p:nvSpPr>
          <p:spPr>
            <a:xfrm>
              <a:off x="2559430" y="2199132"/>
              <a:ext cx="6607809" cy="2938145"/>
            </a:xfrm>
            <a:custGeom>
              <a:avLst/>
              <a:gdLst/>
              <a:ahLst/>
              <a:cxnLst/>
              <a:rect l="l" t="t" r="r" b="b"/>
              <a:pathLst>
                <a:path w="6607809" h="2938145">
                  <a:moveTo>
                    <a:pt x="0" y="293750"/>
                  </a:moveTo>
                  <a:lnTo>
                    <a:pt x="3846" y="246116"/>
                  </a:lnTo>
                  <a:lnTo>
                    <a:pt x="14980" y="200924"/>
                  </a:lnTo>
                  <a:lnTo>
                    <a:pt x="32798" y="158779"/>
                  </a:lnTo>
                  <a:lnTo>
                    <a:pt x="56692" y="120289"/>
                  </a:lnTo>
                  <a:lnTo>
                    <a:pt x="86058" y="86058"/>
                  </a:lnTo>
                  <a:lnTo>
                    <a:pt x="120289" y="56692"/>
                  </a:lnTo>
                  <a:lnTo>
                    <a:pt x="158779" y="32798"/>
                  </a:lnTo>
                  <a:lnTo>
                    <a:pt x="200924" y="14980"/>
                  </a:lnTo>
                  <a:lnTo>
                    <a:pt x="246116" y="3846"/>
                  </a:lnTo>
                  <a:lnTo>
                    <a:pt x="293750" y="0"/>
                  </a:lnTo>
                  <a:lnTo>
                    <a:pt x="6313932" y="0"/>
                  </a:lnTo>
                  <a:lnTo>
                    <a:pt x="6361597" y="3846"/>
                  </a:lnTo>
                  <a:lnTo>
                    <a:pt x="6406807" y="14980"/>
                  </a:lnTo>
                  <a:lnTo>
                    <a:pt x="6448959" y="32798"/>
                  </a:lnTo>
                  <a:lnTo>
                    <a:pt x="6487448" y="56692"/>
                  </a:lnTo>
                  <a:lnTo>
                    <a:pt x="6521672" y="86058"/>
                  </a:lnTo>
                  <a:lnTo>
                    <a:pt x="6551026" y="120289"/>
                  </a:lnTo>
                  <a:lnTo>
                    <a:pt x="6574908" y="158779"/>
                  </a:lnTo>
                  <a:lnTo>
                    <a:pt x="6592714" y="200924"/>
                  </a:lnTo>
                  <a:lnTo>
                    <a:pt x="6603840" y="246116"/>
                  </a:lnTo>
                  <a:lnTo>
                    <a:pt x="6607683" y="293750"/>
                  </a:lnTo>
                  <a:lnTo>
                    <a:pt x="6607683" y="2643885"/>
                  </a:lnTo>
                  <a:lnTo>
                    <a:pt x="6603840" y="2691520"/>
                  </a:lnTo>
                  <a:lnTo>
                    <a:pt x="6592714" y="2736712"/>
                  </a:lnTo>
                  <a:lnTo>
                    <a:pt x="6574908" y="2778857"/>
                  </a:lnTo>
                  <a:lnTo>
                    <a:pt x="6551026" y="2817347"/>
                  </a:lnTo>
                  <a:lnTo>
                    <a:pt x="6521672" y="2851578"/>
                  </a:lnTo>
                  <a:lnTo>
                    <a:pt x="6487448" y="2880944"/>
                  </a:lnTo>
                  <a:lnTo>
                    <a:pt x="6448959" y="2904838"/>
                  </a:lnTo>
                  <a:lnTo>
                    <a:pt x="6406807" y="2922656"/>
                  </a:lnTo>
                  <a:lnTo>
                    <a:pt x="6361597" y="2933790"/>
                  </a:lnTo>
                  <a:lnTo>
                    <a:pt x="6313932" y="2937636"/>
                  </a:lnTo>
                  <a:lnTo>
                    <a:pt x="293750" y="2937636"/>
                  </a:lnTo>
                  <a:lnTo>
                    <a:pt x="246116" y="2933790"/>
                  </a:lnTo>
                  <a:lnTo>
                    <a:pt x="200924" y="2922656"/>
                  </a:lnTo>
                  <a:lnTo>
                    <a:pt x="158779" y="2904838"/>
                  </a:lnTo>
                  <a:lnTo>
                    <a:pt x="120289" y="2880944"/>
                  </a:lnTo>
                  <a:lnTo>
                    <a:pt x="86058" y="2851578"/>
                  </a:lnTo>
                  <a:lnTo>
                    <a:pt x="56692" y="2817347"/>
                  </a:lnTo>
                  <a:lnTo>
                    <a:pt x="32798" y="2778857"/>
                  </a:lnTo>
                  <a:lnTo>
                    <a:pt x="14980" y="2736712"/>
                  </a:lnTo>
                  <a:lnTo>
                    <a:pt x="3846" y="2691520"/>
                  </a:lnTo>
                  <a:lnTo>
                    <a:pt x="0" y="2643885"/>
                  </a:lnTo>
                  <a:lnTo>
                    <a:pt x="0" y="293750"/>
                  </a:lnTo>
                  <a:close/>
                </a:path>
              </a:pathLst>
            </a:custGeom>
            <a:ln w="9525">
              <a:solidFill>
                <a:srgbClr val="44536A"/>
              </a:solidFill>
            </a:ln>
          </p:spPr>
          <p:txBody>
            <a:bodyPr wrap="square" lIns="0" tIns="0" rIns="0" bIns="0" rtlCol="0"/>
            <a:lstStyle/>
            <a:p>
              <a:endParaRPr/>
            </a:p>
          </p:txBody>
        </p:sp>
      </p:grpSp>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36830">
              <a:lnSpc>
                <a:spcPct val="100000"/>
              </a:lnSpc>
              <a:spcBef>
                <a:spcPts val="100"/>
              </a:spcBef>
            </a:pPr>
            <a:r>
              <a:rPr spc="190" dirty="0">
                <a:solidFill>
                  <a:srgbClr val="1F3863"/>
                </a:solidFill>
              </a:rPr>
              <a:t>3.1</a:t>
            </a:r>
            <a:r>
              <a:rPr spc="-95" dirty="0">
                <a:solidFill>
                  <a:srgbClr val="1F3863"/>
                </a:solidFill>
              </a:rPr>
              <a:t> </a:t>
            </a:r>
            <a:r>
              <a:rPr spc="170" dirty="0">
                <a:solidFill>
                  <a:srgbClr val="1F3863"/>
                </a:solidFill>
              </a:rPr>
              <a:t>Game</a:t>
            </a:r>
            <a:r>
              <a:rPr spc="-105" dirty="0">
                <a:solidFill>
                  <a:srgbClr val="1F3863"/>
                </a:solidFill>
              </a:rPr>
              <a:t> </a:t>
            </a:r>
            <a:r>
              <a:rPr spc="100" dirty="0">
                <a:solidFill>
                  <a:srgbClr val="1F3863"/>
                </a:solidFill>
              </a:rPr>
              <a:t>Details:</a:t>
            </a:r>
            <a:r>
              <a:rPr spc="-90" dirty="0">
                <a:solidFill>
                  <a:srgbClr val="1F3863"/>
                </a:solidFill>
              </a:rPr>
              <a:t> </a:t>
            </a:r>
            <a:r>
              <a:rPr lang="es-MX" spc="160" dirty="0">
                <a:solidFill>
                  <a:srgbClr val="1F3863"/>
                </a:solidFill>
              </a:rPr>
              <a:t>CAMPO DE JUEGO</a:t>
            </a:r>
            <a:endParaRPr spc="180" dirty="0">
              <a:solidFill>
                <a:srgbClr val="1F3863"/>
              </a:solidFill>
            </a:endParaRPr>
          </a:p>
        </p:txBody>
      </p:sp>
      <p:sp>
        <p:nvSpPr>
          <p:cNvPr id="6" name="object 6"/>
          <p:cNvSpPr txBox="1"/>
          <p:nvPr/>
        </p:nvSpPr>
        <p:spPr>
          <a:xfrm>
            <a:off x="269849" y="3733800"/>
            <a:ext cx="3594100" cy="1120820"/>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El robot comienza con al menos 1 rueda sobre la línea de partida y tocando la viga del puente 1 (puede estar a bordo, en la pinza, etc.)</a:t>
            </a:r>
            <a:endParaRPr sz="1800" dirty="0">
              <a:latin typeface="Calibri"/>
              <a:cs typeface="Calibri"/>
            </a:endParaRPr>
          </a:p>
        </p:txBody>
      </p:sp>
      <p:sp>
        <p:nvSpPr>
          <p:cNvPr id="7" name="object 7"/>
          <p:cNvSpPr txBox="1"/>
          <p:nvPr/>
        </p:nvSpPr>
        <p:spPr>
          <a:xfrm>
            <a:off x="1007110" y="4941759"/>
            <a:ext cx="3183890" cy="1687641"/>
          </a:xfrm>
          <a:prstGeom prst="rect">
            <a:avLst/>
          </a:prstGeom>
        </p:spPr>
        <p:txBody>
          <a:bodyPr vert="horz" wrap="square" lIns="0" tIns="12700" rIns="0" bIns="0" rtlCol="0">
            <a:spAutoFit/>
          </a:bodyPr>
          <a:lstStyle/>
          <a:p>
            <a:pPr marL="299085" marR="77470" indent="-287020">
              <a:lnSpc>
                <a:spcPct val="100000"/>
              </a:lnSpc>
              <a:spcBef>
                <a:spcPts val="100"/>
              </a:spcBef>
              <a:buFont typeface="Arial"/>
              <a:buChar char="•"/>
              <a:tabLst>
                <a:tab pos="299085" algn="l"/>
              </a:tabLst>
            </a:pPr>
            <a:r>
              <a:rPr lang="es-MX" sz="1800" b="1" dirty="0">
                <a:latin typeface="Calibri"/>
                <a:cs typeface="Calibri"/>
              </a:rPr>
              <a:t>La orientación inicial del robot se revela antes del inicio del trabajo en UTF.</a:t>
            </a:r>
          </a:p>
          <a:p>
            <a:pPr marL="299085" marR="77470" indent="-287020">
              <a:lnSpc>
                <a:spcPct val="100000"/>
              </a:lnSpc>
              <a:spcBef>
                <a:spcPts val="100"/>
              </a:spcBef>
              <a:buFont typeface="Arial"/>
              <a:buChar char="•"/>
              <a:tabLst>
                <a:tab pos="299085" algn="l"/>
              </a:tabLst>
            </a:pPr>
            <a:r>
              <a:rPr lang="es-MX" sz="1800" b="1" dirty="0">
                <a:latin typeface="Calibri"/>
                <a:cs typeface="Calibri"/>
              </a:rPr>
              <a:t>La ubicación real de inicio de la Viga del Puente 1 queda a discreción del equipo.</a:t>
            </a:r>
            <a:endParaRPr sz="1800" dirty="0">
              <a:latin typeface="Calibri"/>
              <a:cs typeface="Calibri"/>
            </a:endParaRPr>
          </a:p>
        </p:txBody>
      </p:sp>
      <p:grpSp>
        <p:nvGrpSpPr>
          <p:cNvPr id="8" name="object 8"/>
          <p:cNvGrpSpPr/>
          <p:nvPr/>
        </p:nvGrpSpPr>
        <p:grpSpPr>
          <a:xfrm>
            <a:off x="3333115" y="2207399"/>
            <a:ext cx="1492250" cy="2894965"/>
            <a:chOff x="3333115" y="2207399"/>
            <a:chExt cx="1492250" cy="2894965"/>
          </a:xfrm>
        </p:grpSpPr>
        <p:sp>
          <p:nvSpPr>
            <p:cNvPr id="9" name="object 9"/>
            <p:cNvSpPr/>
            <p:nvPr/>
          </p:nvSpPr>
          <p:spPr>
            <a:xfrm>
              <a:off x="3339465" y="2213749"/>
              <a:ext cx="113030" cy="1043305"/>
            </a:xfrm>
            <a:custGeom>
              <a:avLst/>
              <a:gdLst/>
              <a:ahLst/>
              <a:cxnLst/>
              <a:rect l="l" t="t" r="r" b="b"/>
              <a:pathLst>
                <a:path w="113029" h="1043304">
                  <a:moveTo>
                    <a:pt x="112866" y="0"/>
                  </a:moveTo>
                  <a:lnTo>
                    <a:pt x="0" y="0"/>
                  </a:lnTo>
                  <a:lnTo>
                    <a:pt x="0" y="1043165"/>
                  </a:lnTo>
                  <a:lnTo>
                    <a:pt x="112866" y="1043165"/>
                  </a:lnTo>
                  <a:lnTo>
                    <a:pt x="112866" y="0"/>
                  </a:lnTo>
                  <a:close/>
                </a:path>
              </a:pathLst>
            </a:custGeom>
            <a:solidFill>
              <a:srgbClr val="BE9000"/>
            </a:solidFill>
          </p:spPr>
          <p:txBody>
            <a:bodyPr wrap="square" lIns="0" tIns="0" rIns="0" bIns="0" rtlCol="0"/>
            <a:lstStyle/>
            <a:p>
              <a:endParaRPr/>
            </a:p>
          </p:txBody>
        </p:sp>
        <p:sp>
          <p:nvSpPr>
            <p:cNvPr id="10" name="object 10"/>
            <p:cNvSpPr/>
            <p:nvPr/>
          </p:nvSpPr>
          <p:spPr>
            <a:xfrm>
              <a:off x="3339465" y="2213749"/>
              <a:ext cx="113030" cy="1043305"/>
            </a:xfrm>
            <a:custGeom>
              <a:avLst/>
              <a:gdLst/>
              <a:ahLst/>
              <a:cxnLst/>
              <a:rect l="l" t="t" r="r" b="b"/>
              <a:pathLst>
                <a:path w="113029" h="1043304">
                  <a:moveTo>
                    <a:pt x="0" y="1043165"/>
                  </a:moveTo>
                  <a:lnTo>
                    <a:pt x="112866" y="1043165"/>
                  </a:lnTo>
                  <a:lnTo>
                    <a:pt x="112866" y="0"/>
                  </a:lnTo>
                  <a:lnTo>
                    <a:pt x="0" y="0"/>
                  </a:lnTo>
                  <a:lnTo>
                    <a:pt x="0" y="1043165"/>
                  </a:lnTo>
                  <a:close/>
                </a:path>
              </a:pathLst>
            </a:custGeom>
            <a:ln w="12699">
              <a:solidFill>
                <a:srgbClr val="41709C"/>
              </a:solidFill>
            </a:ln>
          </p:spPr>
          <p:txBody>
            <a:bodyPr wrap="square" lIns="0" tIns="0" rIns="0" bIns="0" rtlCol="0"/>
            <a:lstStyle/>
            <a:p>
              <a:endParaRPr/>
            </a:p>
          </p:txBody>
        </p:sp>
        <p:sp>
          <p:nvSpPr>
            <p:cNvPr id="11" name="object 11"/>
            <p:cNvSpPr/>
            <p:nvPr/>
          </p:nvSpPr>
          <p:spPr>
            <a:xfrm>
              <a:off x="4705731" y="4052836"/>
              <a:ext cx="113030" cy="1043305"/>
            </a:xfrm>
            <a:custGeom>
              <a:avLst/>
              <a:gdLst/>
              <a:ahLst/>
              <a:cxnLst/>
              <a:rect l="l" t="t" r="r" b="b"/>
              <a:pathLst>
                <a:path w="113029" h="1043304">
                  <a:moveTo>
                    <a:pt x="112866" y="0"/>
                  </a:moveTo>
                  <a:lnTo>
                    <a:pt x="0" y="0"/>
                  </a:lnTo>
                  <a:lnTo>
                    <a:pt x="0" y="1043165"/>
                  </a:lnTo>
                  <a:lnTo>
                    <a:pt x="112866" y="1043165"/>
                  </a:lnTo>
                  <a:lnTo>
                    <a:pt x="112866" y="0"/>
                  </a:lnTo>
                  <a:close/>
                </a:path>
              </a:pathLst>
            </a:custGeom>
            <a:solidFill>
              <a:srgbClr val="BE9000"/>
            </a:solidFill>
          </p:spPr>
          <p:txBody>
            <a:bodyPr wrap="square" lIns="0" tIns="0" rIns="0" bIns="0" rtlCol="0"/>
            <a:lstStyle/>
            <a:p>
              <a:endParaRPr/>
            </a:p>
          </p:txBody>
        </p:sp>
        <p:sp>
          <p:nvSpPr>
            <p:cNvPr id="12" name="object 12"/>
            <p:cNvSpPr/>
            <p:nvPr/>
          </p:nvSpPr>
          <p:spPr>
            <a:xfrm>
              <a:off x="4705731" y="4052836"/>
              <a:ext cx="113030" cy="1043305"/>
            </a:xfrm>
            <a:custGeom>
              <a:avLst/>
              <a:gdLst/>
              <a:ahLst/>
              <a:cxnLst/>
              <a:rect l="l" t="t" r="r" b="b"/>
              <a:pathLst>
                <a:path w="113029" h="1043304">
                  <a:moveTo>
                    <a:pt x="0" y="1043165"/>
                  </a:moveTo>
                  <a:lnTo>
                    <a:pt x="112866" y="1043165"/>
                  </a:lnTo>
                  <a:lnTo>
                    <a:pt x="112866" y="0"/>
                  </a:lnTo>
                  <a:lnTo>
                    <a:pt x="0" y="0"/>
                  </a:lnTo>
                  <a:lnTo>
                    <a:pt x="0" y="1043165"/>
                  </a:lnTo>
                  <a:close/>
                </a:path>
              </a:pathLst>
            </a:custGeom>
            <a:ln w="12699">
              <a:solidFill>
                <a:srgbClr val="41709C"/>
              </a:solidFill>
            </a:ln>
          </p:spPr>
          <p:txBody>
            <a:bodyPr wrap="square" lIns="0" tIns="0" rIns="0" bIns="0" rtlCol="0"/>
            <a:lstStyle/>
            <a:p>
              <a:endParaRPr/>
            </a:p>
          </p:txBody>
        </p:sp>
      </p:grpSp>
      <p:sp>
        <p:nvSpPr>
          <p:cNvPr id="13" name="object 13"/>
          <p:cNvSpPr txBox="1"/>
          <p:nvPr/>
        </p:nvSpPr>
        <p:spPr>
          <a:xfrm>
            <a:off x="2712466" y="1600200"/>
            <a:ext cx="1373505" cy="579646"/>
          </a:xfrm>
          <a:prstGeom prst="rect">
            <a:avLst/>
          </a:prstGeom>
        </p:spPr>
        <p:txBody>
          <a:bodyPr vert="horz" wrap="square" lIns="0" tIns="12700" rIns="0" bIns="0" rtlCol="0">
            <a:spAutoFit/>
          </a:bodyPr>
          <a:lstStyle/>
          <a:p>
            <a:pPr marL="12700">
              <a:lnSpc>
                <a:spcPct val="100000"/>
              </a:lnSpc>
              <a:spcBef>
                <a:spcPts val="100"/>
              </a:spcBef>
            </a:pPr>
            <a:r>
              <a:rPr lang="es-MX" sz="1800" dirty="0">
                <a:latin typeface="Calibri"/>
                <a:cs typeface="Calibri"/>
              </a:rPr>
              <a:t>Puente </a:t>
            </a:r>
          </a:p>
          <a:p>
            <a:pPr marL="12700">
              <a:lnSpc>
                <a:spcPct val="100000"/>
              </a:lnSpc>
              <a:spcBef>
                <a:spcPts val="100"/>
              </a:spcBef>
            </a:pPr>
            <a:r>
              <a:rPr lang="es-MX" sz="1800" dirty="0">
                <a:latin typeface="Calibri"/>
                <a:cs typeface="Calibri"/>
              </a:rPr>
              <a:t>Viga </a:t>
            </a:r>
            <a:r>
              <a:rPr sz="1800" spc="-50" dirty="0">
                <a:latin typeface="Calibri"/>
                <a:cs typeface="Calibri"/>
              </a:rPr>
              <a:t>2</a:t>
            </a:r>
            <a:endParaRPr sz="1800" dirty="0">
              <a:latin typeface="Calibri"/>
              <a:cs typeface="Calibri"/>
            </a:endParaRPr>
          </a:p>
        </p:txBody>
      </p:sp>
      <p:sp>
        <p:nvSpPr>
          <p:cNvPr id="14" name="object 14"/>
          <p:cNvSpPr txBox="1"/>
          <p:nvPr/>
        </p:nvSpPr>
        <p:spPr>
          <a:xfrm>
            <a:off x="4920741" y="4213682"/>
            <a:ext cx="837565" cy="574675"/>
          </a:xfrm>
          <a:prstGeom prst="rect">
            <a:avLst/>
          </a:prstGeom>
        </p:spPr>
        <p:txBody>
          <a:bodyPr vert="horz" wrap="square" lIns="0" tIns="12700" rIns="0" bIns="0" rtlCol="0">
            <a:spAutoFit/>
          </a:bodyPr>
          <a:lstStyle/>
          <a:p>
            <a:pPr marL="12700">
              <a:lnSpc>
                <a:spcPct val="100000"/>
              </a:lnSpc>
              <a:spcBef>
                <a:spcPts val="100"/>
              </a:spcBef>
            </a:pPr>
            <a:r>
              <a:rPr lang="es-MX" sz="1800" spc="-10" dirty="0">
                <a:latin typeface="Calibri"/>
                <a:cs typeface="Calibri"/>
              </a:rPr>
              <a:t>Puente</a:t>
            </a:r>
          </a:p>
          <a:p>
            <a:pPr marL="12700">
              <a:lnSpc>
                <a:spcPct val="100000"/>
              </a:lnSpc>
              <a:spcBef>
                <a:spcPts val="100"/>
              </a:spcBef>
            </a:pPr>
            <a:r>
              <a:rPr lang="es-MX" sz="1800" spc="-10" dirty="0">
                <a:latin typeface="Calibri"/>
                <a:cs typeface="Calibri"/>
              </a:rPr>
              <a:t>Viga 1*</a:t>
            </a:r>
            <a:endParaRPr sz="1800" dirty="0">
              <a:latin typeface="Calibri"/>
              <a:cs typeface="Calibri"/>
            </a:endParaRPr>
          </a:p>
        </p:txBody>
      </p:sp>
      <p:sp>
        <p:nvSpPr>
          <p:cNvPr id="15" name="object 15"/>
          <p:cNvSpPr txBox="1"/>
          <p:nvPr/>
        </p:nvSpPr>
        <p:spPr>
          <a:xfrm>
            <a:off x="8609203" y="2306192"/>
            <a:ext cx="1290447" cy="289823"/>
          </a:xfrm>
          <a:prstGeom prst="rect">
            <a:avLst/>
          </a:prstGeom>
        </p:spPr>
        <p:txBody>
          <a:bodyPr vert="horz" wrap="square" lIns="0" tIns="12700" rIns="0" bIns="0" rtlCol="0">
            <a:spAutoFit/>
          </a:bodyPr>
          <a:lstStyle/>
          <a:p>
            <a:pPr marL="12700">
              <a:lnSpc>
                <a:spcPct val="100000"/>
              </a:lnSpc>
              <a:spcBef>
                <a:spcPts val="100"/>
              </a:spcBef>
            </a:pPr>
            <a:r>
              <a:rPr lang="es-MX" sz="1800" dirty="0">
                <a:latin typeface="Calibri"/>
                <a:cs typeface="Calibri"/>
              </a:rPr>
              <a:t>ZAPATA </a:t>
            </a:r>
            <a:r>
              <a:rPr sz="1800" spc="-40" dirty="0">
                <a:latin typeface="Calibri"/>
                <a:cs typeface="Calibri"/>
              </a:rPr>
              <a:t> </a:t>
            </a:r>
            <a:r>
              <a:rPr sz="1800" spc="-50" dirty="0">
                <a:latin typeface="Calibri"/>
                <a:cs typeface="Calibri"/>
              </a:rPr>
              <a:t>1</a:t>
            </a:r>
            <a:endParaRPr sz="1800" dirty="0">
              <a:latin typeface="Calibri"/>
              <a:cs typeface="Calibri"/>
            </a:endParaRPr>
          </a:p>
        </p:txBody>
      </p:sp>
      <p:sp>
        <p:nvSpPr>
          <p:cNvPr id="16" name="object 16"/>
          <p:cNvSpPr txBox="1"/>
          <p:nvPr/>
        </p:nvSpPr>
        <p:spPr>
          <a:xfrm>
            <a:off x="4620895" y="2279980"/>
            <a:ext cx="916940" cy="566822"/>
          </a:xfrm>
          <a:prstGeom prst="rect">
            <a:avLst/>
          </a:prstGeom>
        </p:spPr>
        <p:txBody>
          <a:bodyPr vert="horz" wrap="square" lIns="0" tIns="12700" rIns="0" bIns="0" rtlCol="0">
            <a:spAutoFit/>
          </a:bodyPr>
          <a:lstStyle/>
          <a:p>
            <a:pPr marL="12700">
              <a:lnSpc>
                <a:spcPct val="100000"/>
              </a:lnSpc>
              <a:spcBef>
                <a:spcPts val="100"/>
              </a:spcBef>
            </a:pPr>
            <a:r>
              <a:rPr lang="es-MX" sz="1800" spc="-20" dirty="0">
                <a:latin typeface="Calibri"/>
                <a:cs typeface="Calibri"/>
              </a:rPr>
              <a:t>AREA DE CARGA</a:t>
            </a:r>
          </a:p>
        </p:txBody>
      </p:sp>
      <p:grpSp>
        <p:nvGrpSpPr>
          <p:cNvPr id="17" name="object 17"/>
          <p:cNvGrpSpPr/>
          <p:nvPr/>
        </p:nvGrpSpPr>
        <p:grpSpPr>
          <a:xfrm>
            <a:off x="7152513" y="993495"/>
            <a:ext cx="3229610" cy="4712970"/>
            <a:chOff x="7152513" y="993495"/>
            <a:chExt cx="3229610" cy="4712970"/>
          </a:xfrm>
        </p:grpSpPr>
        <p:sp>
          <p:nvSpPr>
            <p:cNvPr id="18" name="object 18"/>
            <p:cNvSpPr/>
            <p:nvPr/>
          </p:nvSpPr>
          <p:spPr>
            <a:xfrm>
              <a:off x="7158863" y="2367279"/>
              <a:ext cx="1342390" cy="162560"/>
            </a:xfrm>
            <a:custGeom>
              <a:avLst/>
              <a:gdLst/>
              <a:ahLst/>
              <a:cxnLst/>
              <a:rect l="l" t="t" r="r" b="b"/>
              <a:pathLst>
                <a:path w="1342390" h="162560">
                  <a:moveTo>
                    <a:pt x="1342136" y="0"/>
                  </a:moveTo>
                  <a:lnTo>
                    <a:pt x="0" y="0"/>
                  </a:lnTo>
                  <a:lnTo>
                    <a:pt x="0" y="162051"/>
                  </a:lnTo>
                  <a:lnTo>
                    <a:pt x="1342136" y="162051"/>
                  </a:lnTo>
                  <a:lnTo>
                    <a:pt x="1342136" y="0"/>
                  </a:lnTo>
                  <a:close/>
                </a:path>
              </a:pathLst>
            </a:custGeom>
            <a:solidFill>
              <a:srgbClr val="BE9000"/>
            </a:solidFill>
          </p:spPr>
          <p:txBody>
            <a:bodyPr wrap="square" lIns="0" tIns="0" rIns="0" bIns="0" rtlCol="0"/>
            <a:lstStyle/>
            <a:p>
              <a:endParaRPr/>
            </a:p>
          </p:txBody>
        </p:sp>
        <p:sp>
          <p:nvSpPr>
            <p:cNvPr id="19" name="object 19"/>
            <p:cNvSpPr/>
            <p:nvPr/>
          </p:nvSpPr>
          <p:spPr>
            <a:xfrm>
              <a:off x="7158863" y="2367279"/>
              <a:ext cx="1342390" cy="162560"/>
            </a:xfrm>
            <a:custGeom>
              <a:avLst/>
              <a:gdLst/>
              <a:ahLst/>
              <a:cxnLst/>
              <a:rect l="l" t="t" r="r" b="b"/>
              <a:pathLst>
                <a:path w="1342390" h="162560">
                  <a:moveTo>
                    <a:pt x="0" y="162051"/>
                  </a:moveTo>
                  <a:lnTo>
                    <a:pt x="1342136" y="162051"/>
                  </a:lnTo>
                  <a:lnTo>
                    <a:pt x="1342136" y="0"/>
                  </a:lnTo>
                  <a:lnTo>
                    <a:pt x="0" y="0"/>
                  </a:lnTo>
                  <a:lnTo>
                    <a:pt x="0" y="162051"/>
                  </a:lnTo>
                  <a:close/>
                </a:path>
              </a:pathLst>
            </a:custGeom>
            <a:ln w="12700">
              <a:solidFill>
                <a:srgbClr val="41709C"/>
              </a:solidFill>
            </a:ln>
          </p:spPr>
          <p:txBody>
            <a:bodyPr wrap="square" lIns="0" tIns="0" rIns="0" bIns="0" rtlCol="0"/>
            <a:lstStyle/>
            <a:p>
              <a:endParaRPr/>
            </a:p>
          </p:txBody>
        </p:sp>
        <p:sp>
          <p:nvSpPr>
            <p:cNvPr id="20" name="object 20"/>
            <p:cNvSpPr/>
            <p:nvPr/>
          </p:nvSpPr>
          <p:spPr>
            <a:xfrm>
              <a:off x="7752461" y="2346959"/>
              <a:ext cx="0" cy="182880"/>
            </a:xfrm>
            <a:custGeom>
              <a:avLst/>
              <a:gdLst/>
              <a:ahLst/>
              <a:cxnLst/>
              <a:rect l="l" t="t" r="r" b="b"/>
              <a:pathLst>
                <a:path h="182880">
                  <a:moveTo>
                    <a:pt x="0" y="0"/>
                  </a:moveTo>
                  <a:lnTo>
                    <a:pt x="0" y="182372"/>
                  </a:lnTo>
                </a:path>
              </a:pathLst>
            </a:custGeom>
            <a:ln w="38100">
              <a:solidFill>
                <a:srgbClr val="000000"/>
              </a:solidFill>
            </a:ln>
          </p:spPr>
          <p:txBody>
            <a:bodyPr wrap="square" lIns="0" tIns="0" rIns="0" bIns="0" rtlCol="0"/>
            <a:lstStyle/>
            <a:p>
              <a:endParaRPr/>
            </a:p>
          </p:txBody>
        </p:sp>
        <p:sp>
          <p:nvSpPr>
            <p:cNvPr id="21" name="object 21"/>
            <p:cNvSpPr/>
            <p:nvPr/>
          </p:nvSpPr>
          <p:spPr>
            <a:xfrm>
              <a:off x="7908417" y="2346959"/>
              <a:ext cx="0" cy="182880"/>
            </a:xfrm>
            <a:custGeom>
              <a:avLst/>
              <a:gdLst/>
              <a:ahLst/>
              <a:cxnLst/>
              <a:rect l="l" t="t" r="r" b="b"/>
              <a:pathLst>
                <a:path h="182880">
                  <a:moveTo>
                    <a:pt x="0" y="0"/>
                  </a:moveTo>
                  <a:lnTo>
                    <a:pt x="0" y="182372"/>
                  </a:lnTo>
                </a:path>
              </a:pathLst>
            </a:custGeom>
            <a:ln w="38100">
              <a:solidFill>
                <a:srgbClr val="000000"/>
              </a:solidFill>
            </a:ln>
          </p:spPr>
          <p:txBody>
            <a:bodyPr wrap="square" lIns="0" tIns="0" rIns="0" bIns="0" rtlCol="0"/>
            <a:lstStyle/>
            <a:p>
              <a:endParaRPr/>
            </a:p>
          </p:txBody>
        </p:sp>
        <p:sp>
          <p:nvSpPr>
            <p:cNvPr id="22" name="object 22"/>
            <p:cNvSpPr/>
            <p:nvPr/>
          </p:nvSpPr>
          <p:spPr>
            <a:xfrm>
              <a:off x="7457948" y="1660575"/>
              <a:ext cx="782320" cy="523240"/>
            </a:xfrm>
            <a:custGeom>
              <a:avLst/>
              <a:gdLst/>
              <a:ahLst/>
              <a:cxnLst/>
              <a:rect l="l" t="t" r="r" b="b"/>
              <a:pathLst>
                <a:path w="782320" h="523239">
                  <a:moveTo>
                    <a:pt x="0" y="522935"/>
                  </a:moveTo>
                  <a:lnTo>
                    <a:pt x="782307" y="522935"/>
                  </a:lnTo>
                  <a:lnTo>
                    <a:pt x="782307" y="0"/>
                  </a:lnTo>
                  <a:lnTo>
                    <a:pt x="0" y="0"/>
                  </a:lnTo>
                  <a:lnTo>
                    <a:pt x="0" y="522935"/>
                  </a:lnTo>
                  <a:close/>
                </a:path>
              </a:pathLst>
            </a:custGeom>
            <a:ln w="12700">
              <a:solidFill>
                <a:srgbClr val="41709C"/>
              </a:solidFill>
            </a:ln>
          </p:spPr>
          <p:txBody>
            <a:bodyPr wrap="square" lIns="0" tIns="0" rIns="0" bIns="0" rtlCol="0"/>
            <a:lstStyle/>
            <a:p>
              <a:endParaRPr/>
            </a:p>
          </p:txBody>
        </p:sp>
        <p:sp>
          <p:nvSpPr>
            <p:cNvPr id="23" name="object 23"/>
            <p:cNvSpPr/>
            <p:nvPr/>
          </p:nvSpPr>
          <p:spPr>
            <a:xfrm>
              <a:off x="7532624" y="999845"/>
              <a:ext cx="633095" cy="648335"/>
            </a:xfrm>
            <a:custGeom>
              <a:avLst/>
              <a:gdLst/>
              <a:ahLst/>
              <a:cxnLst/>
              <a:rect l="l" t="t" r="r" b="b"/>
              <a:pathLst>
                <a:path w="633095" h="648335">
                  <a:moveTo>
                    <a:pt x="0" y="648233"/>
                  </a:moveTo>
                  <a:lnTo>
                    <a:pt x="632764" y="648233"/>
                  </a:lnTo>
                  <a:lnTo>
                    <a:pt x="632764" y="0"/>
                  </a:lnTo>
                  <a:lnTo>
                    <a:pt x="0" y="0"/>
                  </a:lnTo>
                  <a:lnTo>
                    <a:pt x="0" y="648233"/>
                  </a:lnTo>
                  <a:close/>
                </a:path>
              </a:pathLst>
            </a:custGeom>
            <a:ln w="12700">
              <a:solidFill>
                <a:srgbClr val="000000"/>
              </a:solidFill>
            </a:ln>
          </p:spPr>
          <p:txBody>
            <a:bodyPr wrap="square" lIns="0" tIns="0" rIns="0" bIns="0" rtlCol="0"/>
            <a:lstStyle/>
            <a:p>
              <a:endParaRPr/>
            </a:p>
          </p:txBody>
        </p:sp>
        <p:sp>
          <p:nvSpPr>
            <p:cNvPr id="24" name="object 24"/>
            <p:cNvSpPr/>
            <p:nvPr/>
          </p:nvSpPr>
          <p:spPr>
            <a:xfrm>
              <a:off x="8705596" y="2762757"/>
              <a:ext cx="1670050" cy="1323975"/>
            </a:xfrm>
            <a:custGeom>
              <a:avLst/>
              <a:gdLst/>
              <a:ahLst/>
              <a:cxnLst/>
              <a:rect l="l" t="t" r="r" b="b"/>
              <a:pathLst>
                <a:path w="1670050" h="1323975">
                  <a:moveTo>
                    <a:pt x="1002664" y="957961"/>
                  </a:moveTo>
                  <a:lnTo>
                    <a:pt x="1669999" y="957961"/>
                  </a:lnTo>
                  <a:lnTo>
                    <a:pt x="1669999" y="350989"/>
                  </a:lnTo>
                  <a:lnTo>
                    <a:pt x="1002664" y="350989"/>
                  </a:lnTo>
                  <a:lnTo>
                    <a:pt x="1002664" y="957961"/>
                  </a:lnTo>
                  <a:close/>
                </a:path>
                <a:path w="1670050" h="1323975">
                  <a:moveTo>
                    <a:pt x="479678" y="1052957"/>
                  </a:moveTo>
                  <a:lnTo>
                    <a:pt x="1002614" y="1052957"/>
                  </a:lnTo>
                  <a:lnTo>
                    <a:pt x="1002614" y="270649"/>
                  </a:lnTo>
                  <a:lnTo>
                    <a:pt x="479678" y="270649"/>
                  </a:lnTo>
                  <a:lnTo>
                    <a:pt x="479678" y="1052957"/>
                  </a:lnTo>
                  <a:close/>
                </a:path>
                <a:path w="1670050" h="1323975">
                  <a:moveTo>
                    <a:pt x="0" y="1323594"/>
                  </a:moveTo>
                  <a:lnTo>
                    <a:pt x="182448" y="1323594"/>
                  </a:lnTo>
                  <a:lnTo>
                    <a:pt x="182448" y="0"/>
                  </a:lnTo>
                  <a:lnTo>
                    <a:pt x="0" y="0"/>
                  </a:lnTo>
                  <a:lnTo>
                    <a:pt x="0" y="1323594"/>
                  </a:lnTo>
                  <a:close/>
                </a:path>
              </a:pathLst>
            </a:custGeom>
            <a:ln w="12700">
              <a:solidFill>
                <a:srgbClr val="41709C"/>
              </a:solidFill>
              <a:prstDash val="sysDash"/>
            </a:ln>
          </p:spPr>
          <p:txBody>
            <a:bodyPr wrap="square" lIns="0" tIns="0" rIns="0" bIns="0" rtlCol="0"/>
            <a:lstStyle/>
            <a:p>
              <a:endParaRPr/>
            </a:p>
          </p:txBody>
        </p:sp>
        <p:sp>
          <p:nvSpPr>
            <p:cNvPr id="25" name="object 25"/>
            <p:cNvSpPr/>
            <p:nvPr/>
          </p:nvSpPr>
          <p:spPr>
            <a:xfrm>
              <a:off x="7398004" y="5176558"/>
              <a:ext cx="782320" cy="523240"/>
            </a:xfrm>
            <a:custGeom>
              <a:avLst/>
              <a:gdLst/>
              <a:ahLst/>
              <a:cxnLst/>
              <a:rect l="l" t="t" r="r" b="b"/>
              <a:pathLst>
                <a:path w="782320" h="523239">
                  <a:moveTo>
                    <a:pt x="0" y="522935"/>
                  </a:moveTo>
                  <a:lnTo>
                    <a:pt x="782307" y="522935"/>
                  </a:lnTo>
                  <a:lnTo>
                    <a:pt x="782307" y="0"/>
                  </a:lnTo>
                  <a:lnTo>
                    <a:pt x="0" y="0"/>
                  </a:lnTo>
                  <a:lnTo>
                    <a:pt x="0" y="522935"/>
                  </a:lnTo>
                  <a:close/>
                </a:path>
              </a:pathLst>
            </a:custGeom>
            <a:ln w="12700">
              <a:solidFill>
                <a:srgbClr val="41709C"/>
              </a:solidFill>
              <a:prstDash val="sysDash"/>
            </a:ln>
          </p:spPr>
          <p:txBody>
            <a:bodyPr wrap="square" lIns="0" tIns="0" rIns="0" bIns="0" rtlCol="0"/>
            <a:lstStyle/>
            <a:p>
              <a:endParaRPr/>
            </a:p>
          </p:txBody>
        </p:sp>
      </p:grpSp>
      <p:sp>
        <p:nvSpPr>
          <p:cNvPr id="26" name="object 26"/>
          <p:cNvSpPr txBox="1"/>
          <p:nvPr/>
        </p:nvSpPr>
        <p:spPr>
          <a:xfrm>
            <a:off x="8229600" y="1143000"/>
            <a:ext cx="1670050" cy="289823"/>
          </a:xfrm>
          <a:prstGeom prst="rect">
            <a:avLst/>
          </a:prstGeom>
        </p:spPr>
        <p:txBody>
          <a:bodyPr vert="horz" wrap="square" lIns="0" tIns="12700" rIns="0" bIns="0" rtlCol="0">
            <a:spAutoFit/>
          </a:bodyPr>
          <a:lstStyle/>
          <a:p>
            <a:pPr marL="12700">
              <a:lnSpc>
                <a:spcPct val="100000"/>
              </a:lnSpc>
              <a:spcBef>
                <a:spcPts val="100"/>
              </a:spcBef>
            </a:pPr>
            <a:r>
              <a:rPr lang="es-MX" sz="1800" dirty="0">
                <a:latin typeface="Calibri"/>
                <a:cs typeface="Calibri"/>
              </a:rPr>
              <a:t>BASE O ZAPATA </a:t>
            </a:r>
            <a:r>
              <a:rPr sz="1800" spc="-50" dirty="0">
                <a:latin typeface="Calibri"/>
                <a:cs typeface="Calibri"/>
              </a:rPr>
              <a:t>2</a:t>
            </a:r>
            <a:endParaRPr sz="1800" dirty="0">
              <a:latin typeface="Calibri"/>
              <a:cs typeface="Calibri"/>
            </a:endParaRPr>
          </a:p>
        </p:txBody>
      </p:sp>
      <p:sp>
        <p:nvSpPr>
          <p:cNvPr id="27" name="object 27"/>
          <p:cNvSpPr txBox="1"/>
          <p:nvPr/>
        </p:nvSpPr>
        <p:spPr>
          <a:xfrm>
            <a:off x="7538973" y="1156842"/>
            <a:ext cx="620395" cy="299720"/>
          </a:xfrm>
          <a:prstGeom prst="rect">
            <a:avLst/>
          </a:prstGeom>
        </p:spPr>
        <p:txBody>
          <a:bodyPr vert="horz" wrap="square" lIns="0" tIns="12700" rIns="0" bIns="0" rtlCol="0">
            <a:spAutoFit/>
          </a:bodyPr>
          <a:lstStyle/>
          <a:p>
            <a:pPr marL="61594">
              <a:lnSpc>
                <a:spcPct val="100000"/>
              </a:lnSpc>
              <a:spcBef>
                <a:spcPts val="100"/>
              </a:spcBef>
            </a:pPr>
            <a:r>
              <a:rPr sz="1800" b="1" spc="-10" dirty="0">
                <a:latin typeface="Calibri"/>
                <a:cs typeface="Calibri"/>
              </a:rPr>
              <a:t>North</a:t>
            </a:r>
            <a:endParaRPr sz="1800">
              <a:latin typeface="Calibri"/>
              <a:cs typeface="Calibri"/>
            </a:endParaRPr>
          </a:p>
        </p:txBody>
      </p:sp>
      <p:sp>
        <p:nvSpPr>
          <p:cNvPr id="28" name="object 28"/>
          <p:cNvSpPr txBox="1"/>
          <p:nvPr/>
        </p:nvSpPr>
        <p:spPr>
          <a:xfrm>
            <a:off x="9848468" y="3236214"/>
            <a:ext cx="41402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East</a:t>
            </a:r>
            <a:endParaRPr sz="1800">
              <a:latin typeface="Calibri"/>
              <a:cs typeface="Calibri"/>
            </a:endParaRPr>
          </a:p>
        </p:txBody>
      </p:sp>
      <p:sp>
        <p:nvSpPr>
          <p:cNvPr id="29" name="object 29"/>
          <p:cNvSpPr txBox="1"/>
          <p:nvPr/>
        </p:nvSpPr>
        <p:spPr>
          <a:xfrm>
            <a:off x="7493000" y="5699486"/>
            <a:ext cx="607060" cy="667385"/>
          </a:xfrm>
          <a:prstGeom prst="rect">
            <a:avLst/>
          </a:prstGeom>
          <a:ln w="12700">
            <a:solidFill>
              <a:srgbClr val="41709C"/>
            </a:solidFill>
          </a:ln>
        </p:spPr>
        <p:txBody>
          <a:bodyPr vert="horz" wrap="square" lIns="0" tIns="206375" rIns="0" bIns="0" rtlCol="0">
            <a:spAutoFit/>
          </a:bodyPr>
          <a:lstStyle/>
          <a:p>
            <a:pPr marL="31750">
              <a:lnSpc>
                <a:spcPct val="100000"/>
              </a:lnSpc>
              <a:spcBef>
                <a:spcPts val="1625"/>
              </a:spcBef>
            </a:pPr>
            <a:r>
              <a:rPr sz="1800" b="1" spc="-10" dirty="0">
                <a:latin typeface="Calibri"/>
                <a:cs typeface="Calibri"/>
              </a:rPr>
              <a:t>South</a:t>
            </a:r>
            <a:endParaRPr sz="1800">
              <a:latin typeface="Calibri"/>
              <a:cs typeface="Calibri"/>
            </a:endParaRPr>
          </a:p>
        </p:txBody>
      </p:sp>
      <p:sp>
        <p:nvSpPr>
          <p:cNvPr id="30" name="object 30"/>
          <p:cNvSpPr txBox="1"/>
          <p:nvPr/>
        </p:nvSpPr>
        <p:spPr>
          <a:xfrm>
            <a:off x="9347454" y="4016502"/>
            <a:ext cx="2320925" cy="2228815"/>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La ubicación de la construcción del puente, ya sea Norte, Sur o Este, se revela antes del inicio del trabajo en UTF (</a:t>
            </a:r>
            <a:r>
              <a:rPr lang="es-MX" sz="1800" b="1" dirty="0">
                <a:latin typeface="Calibri"/>
                <a:cs typeface="Calibri"/>
              </a:rPr>
              <a:t>el Norte se muestra en este diagrama</a:t>
            </a:r>
            <a:r>
              <a:rPr lang="es-MX" sz="1800" dirty="0">
                <a:latin typeface="Calibri"/>
                <a:cs typeface="Calibri"/>
              </a:rPr>
              <a:t>)</a:t>
            </a:r>
            <a:endParaRPr sz="1800" dirty="0">
              <a:latin typeface="Calibri"/>
              <a:cs typeface="Calibri"/>
            </a:endParaRPr>
          </a:p>
        </p:txBody>
      </p:sp>
      <p:sp>
        <p:nvSpPr>
          <p:cNvPr id="31" name="object 31"/>
          <p:cNvSpPr/>
          <p:nvPr/>
        </p:nvSpPr>
        <p:spPr>
          <a:xfrm>
            <a:off x="4415028" y="2216530"/>
            <a:ext cx="0" cy="2909570"/>
          </a:xfrm>
          <a:custGeom>
            <a:avLst/>
            <a:gdLst/>
            <a:ahLst/>
            <a:cxnLst/>
            <a:rect l="l" t="t" r="r" b="b"/>
            <a:pathLst>
              <a:path h="2909570">
                <a:moveTo>
                  <a:pt x="0" y="0"/>
                </a:moveTo>
                <a:lnTo>
                  <a:pt x="0" y="2909570"/>
                </a:lnTo>
              </a:path>
            </a:pathLst>
          </a:custGeom>
          <a:ln w="38100">
            <a:solidFill>
              <a:srgbClr val="000000"/>
            </a:solidFill>
          </a:ln>
        </p:spPr>
        <p:txBody>
          <a:bodyPr wrap="square" lIns="0" tIns="0" rIns="0" bIns="0" rtlCol="0"/>
          <a:lstStyle/>
          <a:p>
            <a:endParaRPr/>
          </a:p>
        </p:txBody>
      </p:sp>
      <p:grpSp>
        <p:nvGrpSpPr>
          <p:cNvPr id="32" name="object 32"/>
          <p:cNvGrpSpPr/>
          <p:nvPr/>
        </p:nvGrpSpPr>
        <p:grpSpPr>
          <a:xfrm>
            <a:off x="4286758" y="384354"/>
            <a:ext cx="6667500" cy="4763770"/>
            <a:chOff x="4286758" y="384354"/>
            <a:chExt cx="6667500" cy="4763770"/>
          </a:xfrm>
        </p:grpSpPr>
        <p:sp>
          <p:nvSpPr>
            <p:cNvPr id="33" name="object 33"/>
            <p:cNvSpPr/>
            <p:nvPr/>
          </p:nvSpPr>
          <p:spPr>
            <a:xfrm>
              <a:off x="7187311" y="4719370"/>
              <a:ext cx="1323975" cy="182880"/>
            </a:xfrm>
            <a:custGeom>
              <a:avLst/>
              <a:gdLst/>
              <a:ahLst/>
              <a:cxnLst/>
              <a:rect l="l" t="t" r="r" b="b"/>
              <a:pathLst>
                <a:path w="1323975" h="182879">
                  <a:moveTo>
                    <a:pt x="0" y="182448"/>
                  </a:moveTo>
                  <a:lnTo>
                    <a:pt x="1323594" y="182448"/>
                  </a:lnTo>
                  <a:lnTo>
                    <a:pt x="1323594" y="0"/>
                  </a:lnTo>
                  <a:lnTo>
                    <a:pt x="0" y="0"/>
                  </a:lnTo>
                  <a:lnTo>
                    <a:pt x="0" y="182448"/>
                  </a:lnTo>
                  <a:close/>
                </a:path>
              </a:pathLst>
            </a:custGeom>
            <a:ln w="12700">
              <a:solidFill>
                <a:srgbClr val="41709C"/>
              </a:solidFill>
              <a:prstDash val="sysDash"/>
            </a:ln>
          </p:spPr>
          <p:txBody>
            <a:bodyPr wrap="square" lIns="0" tIns="0" rIns="0" bIns="0" rtlCol="0"/>
            <a:lstStyle/>
            <a:p>
              <a:endParaRPr/>
            </a:p>
          </p:txBody>
        </p:sp>
        <p:pic>
          <p:nvPicPr>
            <p:cNvPr id="34" name="object 34"/>
            <p:cNvPicPr/>
            <p:nvPr/>
          </p:nvPicPr>
          <p:blipFill>
            <a:blip r:embed="rId2" cstate="print"/>
            <a:stretch>
              <a:fillRect/>
            </a:stretch>
          </p:blipFill>
          <p:spPr>
            <a:xfrm>
              <a:off x="9844404" y="384354"/>
              <a:ext cx="1109787" cy="1109800"/>
            </a:xfrm>
            <a:prstGeom prst="rect">
              <a:avLst/>
            </a:prstGeom>
          </p:spPr>
        </p:pic>
        <p:sp>
          <p:nvSpPr>
            <p:cNvPr id="35" name="object 35"/>
            <p:cNvSpPr/>
            <p:nvPr/>
          </p:nvSpPr>
          <p:spPr>
            <a:xfrm>
              <a:off x="6523863" y="2168271"/>
              <a:ext cx="2628900" cy="2961005"/>
            </a:xfrm>
            <a:custGeom>
              <a:avLst/>
              <a:gdLst/>
              <a:ahLst/>
              <a:cxnLst/>
              <a:rect l="l" t="t" r="r" b="b"/>
              <a:pathLst>
                <a:path w="2628900" h="2961004">
                  <a:moveTo>
                    <a:pt x="2628772" y="1210437"/>
                  </a:moveTo>
                  <a:lnTo>
                    <a:pt x="0" y="1210437"/>
                  </a:lnTo>
                </a:path>
                <a:path w="2628900" h="2961004">
                  <a:moveTo>
                    <a:pt x="1302384" y="0"/>
                  </a:moveTo>
                  <a:lnTo>
                    <a:pt x="1302384" y="2960497"/>
                  </a:lnTo>
                </a:path>
              </a:pathLst>
            </a:custGeom>
            <a:ln w="38100">
              <a:solidFill>
                <a:srgbClr val="000000"/>
              </a:solidFill>
            </a:ln>
          </p:spPr>
          <p:txBody>
            <a:bodyPr wrap="square" lIns="0" tIns="0" rIns="0" bIns="0" rtlCol="0"/>
            <a:lstStyle/>
            <a:p>
              <a:endParaRPr/>
            </a:p>
          </p:txBody>
        </p:sp>
        <p:sp>
          <p:nvSpPr>
            <p:cNvPr id="36" name="object 36"/>
            <p:cNvSpPr/>
            <p:nvPr/>
          </p:nvSpPr>
          <p:spPr>
            <a:xfrm>
              <a:off x="7803388" y="2402585"/>
              <a:ext cx="45720" cy="45720"/>
            </a:xfrm>
            <a:custGeom>
              <a:avLst/>
              <a:gdLst/>
              <a:ahLst/>
              <a:cxnLst/>
              <a:rect l="l" t="t" r="r" b="b"/>
              <a:pathLst>
                <a:path w="45720" h="45719">
                  <a:moveTo>
                    <a:pt x="22859" y="0"/>
                  </a:moveTo>
                  <a:lnTo>
                    <a:pt x="13930" y="1803"/>
                  </a:lnTo>
                  <a:lnTo>
                    <a:pt x="6667" y="6715"/>
                  </a:lnTo>
                  <a:lnTo>
                    <a:pt x="1785" y="13983"/>
                  </a:lnTo>
                  <a:lnTo>
                    <a:pt x="0" y="22860"/>
                  </a:lnTo>
                  <a:lnTo>
                    <a:pt x="1785" y="31736"/>
                  </a:lnTo>
                  <a:lnTo>
                    <a:pt x="6667" y="39004"/>
                  </a:lnTo>
                  <a:lnTo>
                    <a:pt x="13930" y="43916"/>
                  </a:lnTo>
                  <a:lnTo>
                    <a:pt x="22859" y="45719"/>
                  </a:lnTo>
                  <a:lnTo>
                    <a:pt x="31736" y="43916"/>
                  </a:lnTo>
                  <a:lnTo>
                    <a:pt x="39004" y="39004"/>
                  </a:lnTo>
                  <a:lnTo>
                    <a:pt x="43916" y="31736"/>
                  </a:lnTo>
                  <a:lnTo>
                    <a:pt x="45719" y="22860"/>
                  </a:lnTo>
                  <a:lnTo>
                    <a:pt x="43916" y="13983"/>
                  </a:lnTo>
                  <a:lnTo>
                    <a:pt x="39004" y="6715"/>
                  </a:lnTo>
                  <a:lnTo>
                    <a:pt x="31736" y="1803"/>
                  </a:lnTo>
                  <a:lnTo>
                    <a:pt x="22859" y="0"/>
                  </a:lnTo>
                  <a:close/>
                </a:path>
              </a:pathLst>
            </a:custGeom>
            <a:solidFill>
              <a:srgbClr val="FFFFFF"/>
            </a:solidFill>
          </p:spPr>
          <p:txBody>
            <a:bodyPr wrap="square" lIns="0" tIns="0" rIns="0" bIns="0" rtlCol="0"/>
            <a:lstStyle/>
            <a:p>
              <a:endParaRPr/>
            </a:p>
          </p:txBody>
        </p:sp>
        <p:sp>
          <p:nvSpPr>
            <p:cNvPr id="37" name="object 37"/>
            <p:cNvSpPr/>
            <p:nvPr/>
          </p:nvSpPr>
          <p:spPr>
            <a:xfrm>
              <a:off x="7803388" y="2402585"/>
              <a:ext cx="45720" cy="45720"/>
            </a:xfrm>
            <a:custGeom>
              <a:avLst/>
              <a:gdLst/>
              <a:ahLst/>
              <a:cxnLst/>
              <a:rect l="l" t="t" r="r" b="b"/>
              <a:pathLst>
                <a:path w="45720" h="45719">
                  <a:moveTo>
                    <a:pt x="0" y="22860"/>
                  </a:moveTo>
                  <a:lnTo>
                    <a:pt x="1785" y="13983"/>
                  </a:lnTo>
                  <a:lnTo>
                    <a:pt x="6667" y="6715"/>
                  </a:lnTo>
                  <a:lnTo>
                    <a:pt x="13930" y="1803"/>
                  </a:lnTo>
                  <a:lnTo>
                    <a:pt x="22859" y="0"/>
                  </a:lnTo>
                  <a:lnTo>
                    <a:pt x="31736" y="1803"/>
                  </a:lnTo>
                  <a:lnTo>
                    <a:pt x="39004" y="6715"/>
                  </a:lnTo>
                  <a:lnTo>
                    <a:pt x="43916" y="13983"/>
                  </a:lnTo>
                  <a:lnTo>
                    <a:pt x="45719" y="22860"/>
                  </a:lnTo>
                  <a:lnTo>
                    <a:pt x="43916" y="31736"/>
                  </a:lnTo>
                  <a:lnTo>
                    <a:pt x="39004" y="39004"/>
                  </a:lnTo>
                  <a:lnTo>
                    <a:pt x="31736" y="43916"/>
                  </a:lnTo>
                  <a:lnTo>
                    <a:pt x="22859" y="45719"/>
                  </a:lnTo>
                  <a:lnTo>
                    <a:pt x="13930" y="43916"/>
                  </a:lnTo>
                  <a:lnTo>
                    <a:pt x="6667" y="39004"/>
                  </a:lnTo>
                  <a:lnTo>
                    <a:pt x="1785" y="31736"/>
                  </a:lnTo>
                  <a:lnTo>
                    <a:pt x="0" y="22860"/>
                  </a:lnTo>
                  <a:close/>
                </a:path>
              </a:pathLst>
            </a:custGeom>
            <a:ln w="12700">
              <a:solidFill>
                <a:srgbClr val="41709C"/>
              </a:solidFill>
            </a:ln>
          </p:spPr>
          <p:txBody>
            <a:bodyPr wrap="square" lIns="0" tIns="0" rIns="0" bIns="0" rtlCol="0"/>
            <a:lstStyle/>
            <a:p>
              <a:endParaRPr/>
            </a:p>
          </p:txBody>
        </p:sp>
        <p:sp>
          <p:nvSpPr>
            <p:cNvPr id="38" name="object 38"/>
            <p:cNvSpPr/>
            <p:nvPr/>
          </p:nvSpPr>
          <p:spPr>
            <a:xfrm>
              <a:off x="7803388" y="4810633"/>
              <a:ext cx="45720" cy="45720"/>
            </a:xfrm>
            <a:custGeom>
              <a:avLst/>
              <a:gdLst/>
              <a:ahLst/>
              <a:cxnLst/>
              <a:rect l="l" t="t" r="r" b="b"/>
              <a:pathLst>
                <a:path w="45720" h="45720">
                  <a:moveTo>
                    <a:pt x="22859" y="0"/>
                  </a:moveTo>
                  <a:lnTo>
                    <a:pt x="13930" y="1785"/>
                  </a:lnTo>
                  <a:lnTo>
                    <a:pt x="6667" y="6667"/>
                  </a:lnTo>
                  <a:lnTo>
                    <a:pt x="1785" y="13930"/>
                  </a:lnTo>
                  <a:lnTo>
                    <a:pt x="0" y="22860"/>
                  </a:lnTo>
                  <a:lnTo>
                    <a:pt x="1785" y="31736"/>
                  </a:lnTo>
                  <a:lnTo>
                    <a:pt x="6667" y="39004"/>
                  </a:lnTo>
                  <a:lnTo>
                    <a:pt x="13930" y="43916"/>
                  </a:lnTo>
                  <a:lnTo>
                    <a:pt x="22859" y="45720"/>
                  </a:lnTo>
                  <a:lnTo>
                    <a:pt x="31736" y="43916"/>
                  </a:lnTo>
                  <a:lnTo>
                    <a:pt x="39004" y="39004"/>
                  </a:lnTo>
                  <a:lnTo>
                    <a:pt x="43916" y="31736"/>
                  </a:lnTo>
                  <a:lnTo>
                    <a:pt x="45719" y="22860"/>
                  </a:lnTo>
                  <a:lnTo>
                    <a:pt x="43916" y="13930"/>
                  </a:lnTo>
                  <a:lnTo>
                    <a:pt x="39004" y="6667"/>
                  </a:lnTo>
                  <a:lnTo>
                    <a:pt x="31736" y="1785"/>
                  </a:lnTo>
                  <a:lnTo>
                    <a:pt x="22859" y="0"/>
                  </a:lnTo>
                  <a:close/>
                </a:path>
              </a:pathLst>
            </a:custGeom>
            <a:solidFill>
              <a:srgbClr val="FFFFFF"/>
            </a:solidFill>
          </p:spPr>
          <p:txBody>
            <a:bodyPr wrap="square" lIns="0" tIns="0" rIns="0" bIns="0" rtlCol="0"/>
            <a:lstStyle/>
            <a:p>
              <a:endParaRPr/>
            </a:p>
          </p:txBody>
        </p:sp>
        <p:sp>
          <p:nvSpPr>
            <p:cNvPr id="39" name="object 39"/>
            <p:cNvSpPr/>
            <p:nvPr/>
          </p:nvSpPr>
          <p:spPr>
            <a:xfrm>
              <a:off x="7803388" y="4810633"/>
              <a:ext cx="45720" cy="45720"/>
            </a:xfrm>
            <a:custGeom>
              <a:avLst/>
              <a:gdLst/>
              <a:ahLst/>
              <a:cxnLst/>
              <a:rect l="l" t="t" r="r" b="b"/>
              <a:pathLst>
                <a:path w="45720" h="45720">
                  <a:moveTo>
                    <a:pt x="0" y="22860"/>
                  </a:moveTo>
                  <a:lnTo>
                    <a:pt x="1785" y="13930"/>
                  </a:lnTo>
                  <a:lnTo>
                    <a:pt x="6667" y="6667"/>
                  </a:lnTo>
                  <a:lnTo>
                    <a:pt x="13930" y="1785"/>
                  </a:lnTo>
                  <a:lnTo>
                    <a:pt x="22859" y="0"/>
                  </a:lnTo>
                  <a:lnTo>
                    <a:pt x="31736" y="1785"/>
                  </a:lnTo>
                  <a:lnTo>
                    <a:pt x="39004" y="6667"/>
                  </a:lnTo>
                  <a:lnTo>
                    <a:pt x="43916" y="13930"/>
                  </a:lnTo>
                  <a:lnTo>
                    <a:pt x="45719" y="22860"/>
                  </a:lnTo>
                  <a:lnTo>
                    <a:pt x="43916" y="31736"/>
                  </a:lnTo>
                  <a:lnTo>
                    <a:pt x="39004" y="39004"/>
                  </a:lnTo>
                  <a:lnTo>
                    <a:pt x="31736" y="43916"/>
                  </a:lnTo>
                  <a:lnTo>
                    <a:pt x="22859" y="45720"/>
                  </a:lnTo>
                  <a:lnTo>
                    <a:pt x="13930" y="43916"/>
                  </a:lnTo>
                  <a:lnTo>
                    <a:pt x="6667" y="39004"/>
                  </a:lnTo>
                  <a:lnTo>
                    <a:pt x="1785" y="31736"/>
                  </a:lnTo>
                  <a:lnTo>
                    <a:pt x="0" y="22860"/>
                  </a:lnTo>
                  <a:close/>
                </a:path>
              </a:pathLst>
            </a:custGeom>
            <a:ln w="12699">
              <a:solidFill>
                <a:srgbClr val="41709C"/>
              </a:solidFill>
            </a:ln>
          </p:spPr>
          <p:txBody>
            <a:bodyPr wrap="square" lIns="0" tIns="0" rIns="0" bIns="0" rtlCol="0"/>
            <a:lstStyle/>
            <a:p>
              <a:endParaRPr/>
            </a:p>
          </p:txBody>
        </p:sp>
        <p:sp>
          <p:nvSpPr>
            <p:cNvPr id="40" name="object 40"/>
            <p:cNvSpPr/>
            <p:nvPr/>
          </p:nvSpPr>
          <p:spPr>
            <a:xfrm>
              <a:off x="4293108" y="2479928"/>
              <a:ext cx="274955" cy="284480"/>
            </a:xfrm>
            <a:custGeom>
              <a:avLst/>
              <a:gdLst/>
              <a:ahLst/>
              <a:cxnLst/>
              <a:rect l="l" t="t" r="r" b="b"/>
              <a:pathLst>
                <a:path w="274954" h="284480">
                  <a:moveTo>
                    <a:pt x="137413" y="0"/>
                  </a:moveTo>
                  <a:lnTo>
                    <a:pt x="94008" y="7258"/>
                  </a:lnTo>
                  <a:lnTo>
                    <a:pt x="56290" y="27464"/>
                  </a:lnTo>
                  <a:lnTo>
                    <a:pt x="26533" y="58265"/>
                  </a:lnTo>
                  <a:lnTo>
                    <a:pt x="7012" y="97308"/>
                  </a:lnTo>
                  <a:lnTo>
                    <a:pt x="0" y="142240"/>
                  </a:lnTo>
                  <a:lnTo>
                    <a:pt x="7012" y="187220"/>
                  </a:lnTo>
                  <a:lnTo>
                    <a:pt x="26533" y="226269"/>
                  </a:lnTo>
                  <a:lnTo>
                    <a:pt x="56290" y="257052"/>
                  </a:lnTo>
                  <a:lnTo>
                    <a:pt x="94008" y="277233"/>
                  </a:lnTo>
                  <a:lnTo>
                    <a:pt x="137413" y="284480"/>
                  </a:lnTo>
                  <a:lnTo>
                    <a:pt x="180819" y="277233"/>
                  </a:lnTo>
                  <a:lnTo>
                    <a:pt x="218537" y="257052"/>
                  </a:lnTo>
                  <a:lnTo>
                    <a:pt x="248294" y="226269"/>
                  </a:lnTo>
                  <a:lnTo>
                    <a:pt x="267815" y="187220"/>
                  </a:lnTo>
                  <a:lnTo>
                    <a:pt x="274827" y="142240"/>
                  </a:lnTo>
                  <a:lnTo>
                    <a:pt x="267815" y="97308"/>
                  </a:lnTo>
                  <a:lnTo>
                    <a:pt x="248294" y="58265"/>
                  </a:lnTo>
                  <a:lnTo>
                    <a:pt x="218537" y="27464"/>
                  </a:lnTo>
                  <a:lnTo>
                    <a:pt x="180819" y="7258"/>
                  </a:lnTo>
                  <a:lnTo>
                    <a:pt x="137413" y="0"/>
                  </a:lnTo>
                  <a:close/>
                </a:path>
              </a:pathLst>
            </a:custGeom>
            <a:solidFill>
              <a:srgbClr val="92D050"/>
            </a:solidFill>
          </p:spPr>
          <p:txBody>
            <a:bodyPr wrap="square" lIns="0" tIns="0" rIns="0" bIns="0" rtlCol="0"/>
            <a:lstStyle/>
            <a:p>
              <a:endParaRPr/>
            </a:p>
          </p:txBody>
        </p:sp>
        <p:sp>
          <p:nvSpPr>
            <p:cNvPr id="41" name="object 41"/>
            <p:cNvSpPr/>
            <p:nvPr/>
          </p:nvSpPr>
          <p:spPr>
            <a:xfrm>
              <a:off x="4293108" y="2479928"/>
              <a:ext cx="274955" cy="284480"/>
            </a:xfrm>
            <a:custGeom>
              <a:avLst/>
              <a:gdLst/>
              <a:ahLst/>
              <a:cxnLst/>
              <a:rect l="l" t="t" r="r" b="b"/>
              <a:pathLst>
                <a:path w="274954" h="284480">
                  <a:moveTo>
                    <a:pt x="0" y="142240"/>
                  </a:moveTo>
                  <a:lnTo>
                    <a:pt x="7012" y="97308"/>
                  </a:lnTo>
                  <a:lnTo>
                    <a:pt x="26533" y="58265"/>
                  </a:lnTo>
                  <a:lnTo>
                    <a:pt x="56290" y="27464"/>
                  </a:lnTo>
                  <a:lnTo>
                    <a:pt x="94008" y="7258"/>
                  </a:lnTo>
                  <a:lnTo>
                    <a:pt x="137413" y="0"/>
                  </a:lnTo>
                  <a:lnTo>
                    <a:pt x="180819" y="7258"/>
                  </a:lnTo>
                  <a:lnTo>
                    <a:pt x="218537" y="27464"/>
                  </a:lnTo>
                  <a:lnTo>
                    <a:pt x="248294" y="58265"/>
                  </a:lnTo>
                  <a:lnTo>
                    <a:pt x="267815" y="97308"/>
                  </a:lnTo>
                  <a:lnTo>
                    <a:pt x="274827" y="142240"/>
                  </a:lnTo>
                  <a:lnTo>
                    <a:pt x="267815" y="187220"/>
                  </a:lnTo>
                  <a:lnTo>
                    <a:pt x="248294" y="226269"/>
                  </a:lnTo>
                  <a:lnTo>
                    <a:pt x="218537" y="257052"/>
                  </a:lnTo>
                  <a:lnTo>
                    <a:pt x="180819" y="277233"/>
                  </a:lnTo>
                  <a:lnTo>
                    <a:pt x="137413" y="284480"/>
                  </a:lnTo>
                  <a:lnTo>
                    <a:pt x="94008" y="277233"/>
                  </a:lnTo>
                  <a:lnTo>
                    <a:pt x="56290" y="257052"/>
                  </a:lnTo>
                  <a:lnTo>
                    <a:pt x="26533" y="226269"/>
                  </a:lnTo>
                  <a:lnTo>
                    <a:pt x="7012" y="187220"/>
                  </a:lnTo>
                  <a:lnTo>
                    <a:pt x="0" y="142240"/>
                  </a:lnTo>
                  <a:close/>
                </a:path>
              </a:pathLst>
            </a:custGeom>
            <a:ln w="12700">
              <a:solidFill>
                <a:srgbClr val="41709C"/>
              </a:solidFill>
            </a:ln>
          </p:spPr>
          <p:txBody>
            <a:bodyPr wrap="square" lIns="0" tIns="0" rIns="0" bIns="0" rtlCol="0"/>
            <a:lstStyle/>
            <a:p>
              <a:endParaRPr/>
            </a:p>
          </p:txBody>
        </p:sp>
      </p:grpSp>
      <p:sp>
        <p:nvSpPr>
          <p:cNvPr id="42" name="object 42"/>
          <p:cNvSpPr txBox="1"/>
          <p:nvPr/>
        </p:nvSpPr>
        <p:spPr>
          <a:xfrm>
            <a:off x="7457947" y="1660575"/>
            <a:ext cx="782320" cy="523240"/>
          </a:xfrm>
          <a:prstGeom prst="rect">
            <a:avLst/>
          </a:prstGeom>
          <a:solidFill>
            <a:srgbClr val="44536A"/>
          </a:solidFill>
        </p:spPr>
        <p:txBody>
          <a:bodyPr vert="horz" wrap="square" lIns="0" tIns="113030" rIns="0" bIns="0" rtlCol="0">
            <a:spAutoFit/>
          </a:bodyPr>
          <a:lstStyle/>
          <a:p>
            <a:pPr marL="186055">
              <a:lnSpc>
                <a:spcPct val="100000"/>
              </a:lnSpc>
              <a:spcBef>
                <a:spcPts val="890"/>
              </a:spcBef>
            </a:pPr>
            <a:r>
              <a:rPr sz="1800" spc="-10" dirty="0">
                <a:solidFill>
                  <a:srgbClr val="FFFFFF"/>
                </a:solidFill>
                <a:latin typeface="Calibri"/>
                <a:cs typeface="Calibri"/>
              </a:rPr>
              <a:t>River</a:t>
            </a:r>
            <a:endParaRPr sz="1800">
              <a:latin typeface="Calibri"/>
              <a:cs typeface="Calibri"/>
            </a:endParaRPr>
          </a:p>
        </p:txBody>
      </p:sp>
      <p:grpSp>
        <p:nvGrpSpPr>
          <p:cNvPr id="43" name="object 43"/>
          <p:cNvGrpSpPr/>
          <p:nvPr/>
        </p:nvGrpSpPr>
        <p:grpSpPr>
          <a:xfrm>
            <a:off x="8767571" y="3350259"/>
            <a:ext cx="58419" cy="58419"/>
            <a:chOff x="8767571" y="3350259"/>
            <a:chExt cx="58419" cy="58419"/>
          </a:xfrm>
        </p:grpSpPr>
        <p:sp>
          <p:nvSpPr>
            <p:cNvPr id="44" name="object 44"/>
            <p:cNvSpPr/>
            <p:nvPr/>
          </p:nvSpPr>
          <p:spPr>
            <a:xfrm>
              <a:off x="8773921" y="3356609"/>
              <a:ext cx="45720" cy="45720"/>
            </a:xfrm>
            <a:custGeom>
              <a:avLst/>
              <a:gdLst/>
              <a:ahLst/>
              <a:cxnLst/>
              <a:rect l="l" t="t" r="r" b="b"/>
              <a:pathLst>
                <a:path w="45720" h="45720">
                  <a:moveTo>
                    <a:pt x="22859" y="0"/>
                  </a:moveTo>
                  <a:lnTo>
                    <a:pt x="13983" y="1803"/>
                  </a:lnTo>
                  <a:lnTo>
                    <a:pt x="6715" y="6715"/>
                  </a:lnTo>
                  <a:lnTo>
                    <a:pt x="1803" y="13983"/>
                  </a:lnTo>
                  <a:lnTo>
                    <a:pt x="0" y="22860"/>
                  </a:lnTo>
                  <a:lnTo>
                    <a:pt x="1803" y="31789"/>
                  </a:lnTo>
                  <a:lnTo>
                    <a:pt x="6715" y="39052"/>
                  </a:lnTo>
                  <a:lnTo>
                    <a:pt x="13983" y="43934"/>
                  </a:lnTo>
                  <a:lnTo>
                    <a:pt x="22859" y="45719"/>
                  </a:lnTo>
                  <a:lnTo>
                    <a:pt x="31789" y="43934"/>
                  </a:lnTo>
                  <a:lnTo>
                    <a:pt x="39052" y="39052"/>
                  </a:lnTo>
                  <a:lnTo>
                    <a:pt x="43934" y="31789"/>
                  </a:lnTo>
                  <a:lnTo>
                    <a:pt x="45720" y="22860"/>
                  </a:lnTo>
                  <a:lnTo>
                    <a:pt x="43934" y="13983"/>
                  </a:lnTo>
                  <a:lnTo>
                    <a:pt x="39052" y="6715"/>
                  </a:lnTo>
                  <a:lnTo>
                    <a:pt x="31789" y="1803"/>
                  </a:lnTo>
                  <a:lnTo>
                    <a:pt x="22859" y="0"/>
                  </a:lnTo>
                  <a:close/>
                </a:path>
              </a:pathLst>
            </a:custGeom>
            <a:solidFill>
              <a:srgbClr val="FFFFFF"/>
            </a:solidFill>
          </p:spPr>
          <p:txBody>
            <a:bodyPr wrap="square" lIns="0" tIns="0" rIns="0" bIns="0" rtlCol="0"/>
            <a:lstStyle/>
            <a:p>
              <a:endParaRPr/>
            </a:p>
          </p:txBody>
        </p:sp>
        <p:sp>
          <p:nvSpPr>
            <p:cNvPr id="45" name="object 45"/>
            <p:cNvSpPr/>
            <p:nvPr/>
          </p:nvSpPr>
          <p:spPr>
            <a:xfrm>
              <a:off x="8773921" y="3356609"/>
              <a:ext cx="45720" cy="45720"/>
            </a:xfrm>
            <a:custGeom>
              <a:avLst/>
              <a:gdLst/>
              <a:ahLst/>
              <a:cxnLst/>
              <a:rect l="l" t="t" r="r" b="b"/>
              <a:pathLst>
                <a:path w="45720" h="45720">
                  <a:moveTo>
                    <a:pt x="0" y="22860"/>
                  </a:moveTo>
                  <a:lnTo>
                    <a:pt x="1803" y="13983"/>
                  </a:lnTo>
                  <a:lnTo>
                    <a:pt x="6715" y="6715"/>
                  </a:lnTo>
                  <a:lnTo>
                    <a:pt x="13983" y="1803"/>
                  </a:lnTo>
                  <a:lnTo>
                    <a:pt x="22859" y="0"/>
                  </a:lnTo>
                  <a:lnTo>
                    <a:pt x="31789" y="1803"/>
                  </a:lnTo>
                  <a:lnTo>
                    <a:pt x="39052" y="6715"/>
                  </a:lnTo>
                  <a:lnTo>
                    <a:pt x="43934" y="13983"/>
                  </a:lnTo>
                  <a:lnTo>
                    <a:pt x="45720" y="22860"/>
                  </a:lnTo>
                  <a:lnTo>
                    <a:pt x="43934" y="31789"/>
                  </a:lnTo>
                  <a:lnTo>
                    <a:pt x="39052" y="39052"/>
                  </a:lnTo>
                  <a:lnTo>
                    <a:pt x="31789" y="43934"/>
                  </a:lnTo>
                  <a:lnTo>
                    <a:pt x="22859" y="45719"/>
                  </a:lnTo>
                  <a:lnTo>
                    <a:pt x="13983" y="43934"/>
                  </a:lnTo>
                  <a:lnTo>
                    <a:pt x="6715" y="39052"/>
                  </a:lnTo>
                  <a:lnTo>
                    <a:pt x="1803" y="31789"/>
                  </a:lnTo>
                  <a:lnTo>
                    <a:pt x="0" y="22860"/>
                  </a:lnTo>
                  <a:close/>
                </a:path>
              </a:pathLst>
            </a:custGeom>
            <a:ln w="12700">
              <a:solidFill>
                <a:srgbClr val="41709C"/>
              </a:solidFill>
            </a:ln>
          </p:spPr>
          <p:txBody>
            <a:bodyPr wrap="square" lIns="0" tIns="0" rIns="0" bIns="0" rtlCol="0"/>
            <a:lstStyle/>
            <a:p>
              <a:endParaRPr/>
            </a:p>
          </p:txBody>
        </p:sp>
      </p:grpSp>
      <p:sp>
        <p:nvSpPr>
          <p:cNvPr id="46" name="object 46"/>
          <p:cNvSpPr txBox="1"/>
          <p:nvPr/>
        </p:nvSpPr>
        <p:spPr>
          <a:xfrm>
            <a:off x="3848227" y="1061179"/>
            <a:ext cx="3416935" cy="843821"/>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LA ZAPATA 1 se colocará sobre la línea negra, cubriendo el marcador del objeto</a:t>
            </a:r>
            <a:endParaRPr sz="1800" dirty="0">
              <a:latin typeface="Calibri"/>
              <a:cs typeface="Calibri"/>
            </a:endParaRPr>
          </a:p>
        </p:txBody>
      </p:sp>
      <p:sp>
        <p:nvSpPr>
          <p:cNvPr id="48" name="object 48"/>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49" name="object 49"/>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50" name="object 50"/>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51" name="object 51"/>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5</a:t>
            </a:fld>
            <a:endParaRPr spc="-25" dirty="0"/>
          </a:p>
        </p:txBody>
      </p:sp>
      <p:sp>
        <p:nvSpPr>
          <p:cNvPr id="47" name="object 47"/>
          <p:cNvSpPr txBox="1"/>
          <p:nvPr/>
        </p:nvSpPr>
        <p:spPr>
          <a:xfrm>
            <a:off x="4186682" y="3237799"/>
            <a:ext cx="254000" cy="903605"/>
          </a:xfrm>
          <a:prstGeom prst="rect">
            <a:avLst/>
          </a:prstGeom>
        </p:spPr>
        <p:txBody>
          <a:bodyPr vert="vert270" wrap="square" lIns="0" tIns="0" rIns="0" bIns="0" rtlCol="0">
            <a:spAutoFit/>
          </a:bodyPr>
          <a:lstStyle/>
          <a:p>
            <a:pPr marL="12700">
              <a:lnSpc>
                <a:spcPts val="1810"/>
              </a:lnSpc>
            </a:pPr>
            <a:r>
              <a:rPr sz="1800" dirty="0">
                <a:latin typeface="Calibri"/>
                <a:cs typeface="Calibri"/>
              </a:rPr>
              <a:t>Start</a:t>
            </a:r>
            <a:r>
              <a:rPr sz="1800" spc="-40" dirty="0">
                <a:latin typeface="Calibri"/>
                <a:cs typeface="Calibri"/>
              </a:rPr>
              <a:t> </a:t>
            </a:r>
            <a:r>
              <a:rPr sz="1800" spc="-20" dirty="0">
                <a:latin typeface="Calibri"/>
                <a:cs typeface="Calibri"/>
              </a:rPr>
              <a:t>Line</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3.2</a:t>
            </a:r>
            <a:r>
              <a:rPr spc="-90" dirty="0">
                <a:solidFill>
                  <a:srgbClr val="1F3863"/>
                </a:solidFill>
              </a:rPr>
              <a:t> </a:t>
            </a:r>
            <a:r>
              <a:rPr lang="es-MX" spc="245" dirty="0">
                <a:solidFill>
                  <a:srgbClr val="1F3863"/>
                </a:solidFill>
              </a:rPr>
              <a:t>Posibles sitios de construcción de puentes</a:t>
            </a:r>
            <a:endParaRPr spc="215" dirty="0">
              <a:solidFill>
                <a:srgbClr val="1F3863"/>
              </a:solidFill>
            </a:endParaRPr>
          </a:p>
        </p:txBody>
      </p:sp>
      <p:grpSp>
        <p:nvGrpSpPr>
          <p:cNvPr id="3" name="object 3"/>
          <p:cNvGrpSpPr/>
          <p:nvPr/>
        </p:nvGrpSpPr>
        <p:grpSpPr>
          <a:xfrm>
            <a:off x="4323207" y="2858261"/>
            <a:ext cx="3378835" cy="1453515"/>
            <a:chOff x="4323207" y="2858261"/>
            <a:chExt cx="3378835" cy="1453515"/>
          </a:xfrm>
        </p:grpSpPr>
        <p:sp>
          <p:nvSpPr>
            <p:cNvPr id="4" name="object 4"/>
            <p:cNvSpPr/>
            <p:nvPr/>
          </p:nvSpPr>
          <p:spPr>
            <a:xfrm>
              <a:off x="4329557" y="2865246"/>
              <a:ext cx="3220720" cy="1440180"/>
            </a:xfrm>
            <a:custGeom>
              <a:avLst/>
              <a:gdLst/>
              <a:ahLst/>
              <a:cxnLst/>
              <a:rect l="l" t="t" r="r" b="b"/>
              <a:pathLst>
                <a:path w="3220720" h="1440179">
                  <a:moveTo>
                    <a:pt x="3090544" y="0"/>
                  </a:moveTo>
                  <a:lnTo>
                    <a:pt x="129666" y="0"/>
                  </a:lnTo>
                  <a:lnTo>
                    <a:pt x="79188" y="10185"/>
                  </a:lnTo>
                  <a:lnTo>
                    <a:pt x="37973" y="37957"/>
                  </a:lnTo>
                  <a:lnTo>
                    <a:pt x="10187" y="79134"/>
                  </a:lnTo>
                  <a:lnTo>
                    <a:pt x="0" y="129539"/>
                  </a:lnTo>
                  <a:lnTo>
                    <a:pt x="0" y="1310132"/>
                  </a:lnTo>
                  <a:lnTo>
                    <a:pt x="10187" y="1360610"/>
                  </a:lnTo>
                  <a:lnTo>
                    <a:pt x="37972" y="1401825"/>
                  </a:lnTo>
                  <a:lnTo>
                    <a:pt x="79188" y="1429611"/>
                  </a:lnTo>
                  <a:lnTo>
                    <a:pt x="129666" y="1439798"/>
                  </a:lnTo>
                  <a:lnTo>
                    <a:pt x="3090544" y="1439798"/>
                  </a:lnTo>
                  <a:lnTo>
                    <a:pt x="3141023" y="1429611"/>
                  </a:lnTo>
                  <a:lnTo>
                    <a:pt x="3182238" y="1401825"/>
                  </a:lnTo>
                  <a:lnTo>
                    <a:pt x="3210024" y="1360610"/>
                  </a:lnTo>
                  <a:lnTo>
                    <a:pt x="3220212" y="1310132"/>
                  </a:lnTo>
                  <a:lnTo>
                    <a:pt x="3220212" y="129539"/>
                  </a:lnTo>
                  <a:lnTo>
                    <a:pt x="3210024" y="79134"/>
                  </a:lnTo>
                  <a:lnTo>
                    <a:pt x="3182239" y="37957"/>
                  </a:lnTo>
                  <a:lnTo>
                    <a:pt x="3141023" y="10185"/>
                  </a:lnTo>
                  <a:lnTo>
                    <a:pt x="3090544" y="0"/>
                  </a:lnTo>
                  <a:close/>
                </a:path>
              </a:pathLst>
            </a:custGeom>
            <a:solidFill>
              <a:srgbClr val="E7E6E6"/>
            </a:solidFill>
          </p:spPr>
          <p:txBody>
            <a:bodyPr wrap="square" lIns="0" tIns="0" rIns="0" bIns="0" rtlCol="0"/>
            <a:lstStyle/>
            <a:p>
              <a:endParaRPr/>
            </a:p>
          </p:txBody>
        </p:sp>
        <p:sp>
          <p:nvSpPr>
            <p:cNvPr id="5" name="object 5"/>
            <p:cNvSpPr/>
            <p:nvPr/>
          </p:nvSpPr>
          <p:spPr>
            <a:xfrm>
              <a:off x="4329557" y="2865246"/>
              <a:ext cx="3220720" cy="1440180"/>
            </a:xfrm>
            <a:custGeom>
              <a:avLst/>
              <a:gdLst/>
              <a:ahLst/>
              <a:cxnLst/>
              <a:rect l="l" t="t" r="r" b="b"/>
              <a:pathLst>
                <a:path w="3220720" h="1440179">
                  <a:moveTo>
                    <a:pt x="0" y="129539"/>
                  </a:moveTo>
                  <a:lnTo>
                    <a:pt x="10187" y="79134"/>
                  </a:lnTo>
                  <a:lnTo>
                    <a:pt x="37973" y="37957"/>
                  </a:lnTo>
                  <a:lnTo>
                    <a:pt x="79188" y="10185"/>
                  </a:lnTo>
                  <a:lnTo>
                    <a:pt x="129666" y="0"/>
                  </a:lnTo>
                  <a:lnTo>
                    <a:pt x="3090544" y="0"/>
                  </a:lnTo>
                  <a:lnTo>
                    <a:pt x="3141023" y="10185"/>
                  </a:lnTo>
                  <a:lnTo>
                    <a:pt x="3182239" y="37957"/>
                  </a:lnTo>
                  <a:lnTo>
                    <a:pt x="3210024" y="79134"/>
                  </a:lnTo>
                  <a:lnTo>
                    <a:pt x="3220212" y="129539"/>
                  </a:lnTo>
                  <a:lnTo>
                    <a:pt x="3220212" y="1310132"/>
                  </a:lnTo>
                  <a:lnTo>
                    <a:pt x="3210024" y="1360610"/>
                  </a:lnTo>
                  <a:lnTo>
                    <a:pt x="3182238" y="1401825"/>
                  </a:lnTo>
                  <a:lnTo>
                    <a:pt x="3141023" y="1429611"/>
                  </a:lnTo>
                  <a:lnTo>
                    <a:pt x="3090544" y="1439798"/>
                  </a:lnTo>
                  <a:lnTo>
                    <a:pt x="129666" y="1439798"/>
                  </a:lnTo>
                  <a:lnTo>
                    <a:pt x="79188" y="1429611"/>
                  </a:lnTo>
                  <a:lnTo>
                    <a:pt x="37972" y="1401825"/>
                  </a:lnTo>
                  <a:lnTo>
                    <a:pt x="10187" y="1360610"/>
                  </a:lnTo>
                  <a:lnTo>
                    <a:pt x="0" y="1310132"/>
                  </a:lnTo>
                  <a:lnTo>
                    <a:pt x="0" y="129539"/>
                  </a:lnTo>
                  <a:close/>
                </a:path>
              </a:pathLst>
            </a:custGeom>
            <a:ln w="12700">
              <a:solidFill>
                <a:srgbClr val="41709C"/>
              </a:solidFill>
            </a:ln>
          </p:spPr>
          <p:txBody>
            <a:bodyPr wrap="square" lIns="0" tIns="0" rIns="0" bIns="0" rtlCol="0"/>
            <a:lstStyle/>
            <a:p>
              <a:endParaRPr/>
            </a:p>
          </p:txBody>
        </p:sp>
        <p:sp>
          <p:nvSpPr>
            <p:cNvPr id="6" name="object 6"/>
            <p:cNvSpPr/>
            <p:nvPr/>
          </p:nvSpPr>
          <p:spPr>
            <a:xfrm>
              <a:off x="6448044" y="2858896"/>
              <a:ext cx="1096010" cy="1440180"/>
            </a:xfrm>
            <a:custGeom>
              <a:avLst/>
              <a:gdLst/>
              <a:ahLst/>
              <a:cxnLst/>
              <a:rect l="l" t="t" r="r" b="b"/>
              <a:pathLst>
                <a:path w="1096009" h="1440179">
                  <a:moveTo>
                    <a:pt x="434975" y="0"/>
                  </a:moveTo>
                  <a:lnTo>
                    <a:pt x="434975" y="1439926"/>
                  </a:lnTo>
                </a:path>
                <a:path w="1096009" h="1440179">
                  <a:moveTo>
                    <a:pt x="1095628" y="628141"/>
                  </a:moveTo>
                  <a:lnTo>
                    <a:pt x="0" y="628141"/>
                  </a:lnTo>
                </a:path>
              </a:pathLst>
            </a:custGeom>
            <a:ln w="38100">
              <a:solidFill>
                <a:srgbClr val="000000"/>
              </a:solidFill>
            </a:ln>
          </p:spPr>
          <p:txBody>
            <a:bodyPr wrap="square" lIns="0" tIns="0" rIns="0" bIns="0" rtlCol="0"/>
            <a:lstStyle/>
            <a:p>
              <a:endParaRPr/>
            </a:p>
          </p:txBody>
        </p:sp>
        <p:sp>
          <p:nvSpPr>
            <p:cNvPr id="7" name="object 7"/>
            <p:cNvSpPr/>
            <p:nvPr/>
          </p:nvSpPr>
          <p:spPr>
            <a:xfrm>
              <a:off x="4778375" y="2873400"/>
              <a:ext cx="45720" cy="475615"/>
            </a:xfrm>
            <a:custGeom>
              <a:avLst/>
              <a:gdLst/>
              <a:ahLst/>
              <a:cxnLst/>
              <a:rect l="l" t="t" r="r" b="b"/>
              <a:pathLst>
                <a:path w="45720" h="475614">
                  <a:moveTo>
                    <a:pt x="45718" y="0"/>
                  </a:moveTo>
                  <a:lnTo>
                    <a:pt x="0" y="0"/>
                  </a:lnTo>
                  <a:lnTo>
                    <a:pt x="0" y="475589"/>
                  </a:lnTo>
                  <a:lnTo>
                    <a:pt x="45718" y="475589"/>
                  </a:lnTo>
                  <a:lnTo>
                    <a:pt x="45718" y="0"/>
                  </a:lnTo>
                  <a:close/>
                </a:path>
              </a:pathLst>
            </a:custGeom>
            <a:solidFill>
              <a:srgbClr val="BE9000"/>
            </a:solidFill>
          </p:spPr>
          <p:txBody>
            <a:bodyPr wrap="square" lIns="0" tIns="0" rIns="0" bIns="0" rtlCol="0"/>
            <a:lstStyle/>
            <a:p>
              <a:endParaRPr/>
            </a:p>
          </p:txBody>
        </p:sp>
        <p:sp>
          <p:nvSpPr>
            <p:cNvPr id="8" name="object 8"/>
            <p:cNvSpPr/>
            <p:nvPr/>
          </p:nvSpPr>
          <p:spPr>
            <a:xfrm>
              <a:off x="4778375" y="2873400"/>
              <a:ext cx="45720" cy="475615"/>
            </a:xfrm>
            <a:custGeom>
              <a:avLst/>
              <a:gdLst/>
              <a:ahLst/>
              <a:cxnLst/>
              <a:rect l="l" t="t" r="r" b="b"/>
              <a:pathLst>
                <a:path w="45720" h="475614">
                  <a:moveTo>
                    <a:pt x="0" y="475589"/>
                  </a:moveTo>
                  <a:lnTo>
                    <a:pt x="45718" y="475589"/>
                  </a:lnTo>
                  <a:lnTo>
                    <a:pt x="45718" y="0"/>
                  </a:lnTo>
                  <a:lnTo>
                    <a:pt x="0" y="0"/>
                  </a:lnTo>
                  <a:lnTo>
                    <a:pt x="0" y="475589"/>
                  </a:lnTo>
                  <a:close/>
                </a:path>
              </a:pathLst>
            </a:custGeom>
            <a:ln w="12700">
              <a:solidFill>
                <a:srgbClr val="41709C"/>
              </a:solidFill>
            </a:ln>
          </p:spPr>
          <p:txBody>
            <a:bodyPr wrap="square" lIns="0" tIns="0" rIns="0" bIns="0" rtlCol="0"/>
            <a:lstStyle/>
            <a:p>
              <a:endParaRPr/>
            </a:p>
          </p:txBody>
        </p:sp>
        <p:sp>
          <p:nvSpPr>
            <p:cNvPr id="9" name="object 9"/>
            <p:cNvSpPr/>
            <p:nvPr/>
          </p:nvSpPr>
          <p:spPr>
            <a:xfrm>
              <a:off x="7551801" y="3364674"/>
              <a:ext cx="144145" cy="245110"/>
            </a:xfrm>
            <a:custGeom>
              <a:avLst/>
              <a:gdLst/>
              <a:ahLst/>
              <a:cxnLst/>
              <a:rect l="l" t="t" r="r" b="b"/>
              <a:pathLst>
                <a:path w="144145" h="245110">
                  <a:moveTo>
                    <a:pt x="143649" y="0"/>
                  </a:moveTo>
                  <a:lnTo>
                    <a:pt x="0" y="0"/>
                  </a:lnTo>
                  <a:lnTo>
                    <a:pt x="0" y="244792"/>
                  </a:lnTo>
                  <a:lnTo>
                    <a:pt x="143649" y="244792"/>
                  </a:lnTo>
                  <a:lnTo>
                    <a:pt x="143649" y="0"/>
                  </a:lnTo>
                  <a:close/>
                </a:path>
              </a:pathLst>
            </a:custGeom>
            <a:solidFill>
              <a:srgbClr val="44536A"/>
            </a:solidFill>
          </p:spPr>
          <p:txBody>
            <a:bodyPr wrap="square" lIns="0" tIns="0" rIns="0" bIns="0" rtlCol="0"/>
            <a:lstStyle/>
            <a:p>
              <a:endParaRPr/>
            </a:p>
          </p:txBody>
        </p:sp>
        <p:sp>
          <p:nvSpPr>
            <p:cNvPr id="10" name="object 10"/>
            <p:cNvSpPr/>
            <p:nvPr/>
          </p:nvSpPr>
          <p:spPr>
            <a:xfrm>
              <a:off x="7551801" y="3364674"/>
              <a:ext cx="144145" cy="245110"/>
            </a:xfrm>
            <a:custGeom>
              <a:avLst/>
              <a:gdLst/>
              <a:ahLst/>
              <a:cxnLst/>
              <a:rect l="l" t="t" r="r" b="b"/>
              <a:pathLst>
                <a:path w="144145" h="245110">
                  <a:moveTo>
                    <a:pt x="0" y="244792"/>
                  </a:moveTo>
                  <a:lnTo>
                    <a:pt x="143649" y="244792"/>
                  </a:lnTo>
                  <a:lnTo>
                    <a:pt x="143649" y="0"/>
                  </a:lnTo>
                  <a:lnTo>
                    <a:pt x="0" y="0"/>
                  </a:lnTo>
                  <a:lnTo>
                    <a:pt x="0" y="244792"/>
                  </a:lnTo>
                  <a:close/>
                </a:path>
              </a:pathLst>
            </a:custGeom>
            <a:ln w="12700">
              <a:solidFill>
                <a:srgbClr val="41709C"/>
              </a:solidFill>
            </a:ln>
          </p:spPr>
          <p:txBody>
            <a:bodyPr wrap="square" lIns="0" tIns="0" rIns="0" bIns="0" rtlCol="0"/>
            <a:lstStyle/>
            <a:p>
              <a:endParaRPr/>
            </a:p>
          </p:txBody>
        </p:sp>
        <p:sp>
          <p:nvSpPr>
            <p:cNvPr id="11" name="object 11"/>
            <p:cNvSpPr/>
            <p:nvPr/>
          </p:nvSpPr>
          <p:spPr>
            <a:xfrm>
              <a:off x="7295261" y="3260115"/>
              <a:ext cx="45720" cy="475615"/>
            </a:xfrm>
            <a:custGeom>
              <a:avLst/>
              <a:gdLst/>
              <a:ahLst/>
              <a:cxnLst/>
              <a:rect l="l" t="t" r="r" b="b"/>
              <a:pathLst>
                <a:path w="45720" h="475614">
                  <a:moveTo>
                    <a:pt x="45718" y="0"/>
                  </a:moveTo>
                  <a:lnTo>
                    <a:pt x="0" y="0"/>
                  </a:lnTo>
                  <a:lnTo>
                    <a:pt x="0" y="475589"/>
                  </a:lnTo>
                  <a:lnTo>
                    <a:pt x="45718" y="475589"/>
                  </a:lnTo>
                  <a:lnTo>
                    <a:pt x="45718" y="0"/>
                  </a:lnTo>
                  <a:close/>
                </a:path>
              </a:pathLst>
            </a:custGeom>
            <a:solidFill>
              <a:srgbClr val="BE9000"/>
            </a:solidFill>
          </p:spPr>
          <p:txBody>
            <a:bodyPr wrap="square" lIns="0" tIns="0" rIns="0" bIns="0" rtlCol="0"/>
            <a:lstStyle/>
            <a:p>
              <a:endParaRPr/>
            </a:p>
          </p:txBody>
        </p:sp>
        <p:sp>
          <p:nvSpPr>
            <p:cNvPr id="12" name="object 12"/>
            <p:cNvSpPr/>
            <p:nvPr/>
          </p:nvSpPr>
          <p:spPr>
            <a:xfrm>
              <a:off x="7295261" y="3260115"/>
              <a:ext cx="45720" cy="475615"/>
            </a:xfrm>
            <a:custGeom>
              <a:avLst/>
              <a:gdLst/>
              <a:ahLst/>
              <a:cxnLst/>
              <a:rect l="l" t="t" r="r" b="b"/>
              <a:pathLst>
                <a:path w="45720" h="475614">
                  <a:moveTo>
                    <a:pt x="0" y="475589"/>
                  </a:moveTo>
                  <a:lnTo>
                    <a:pt x="45718" y="475589"/>
                  </a:lnTo>
                  <a:lnTo>
                    <a:pt x="45718" y="0"/>
                  </a:lnTo>
                  <a:lnTo>
                    <a:pt x="0" y="0"/>
                  </a:lnTo>
                  <a:lnTo>
                    <a:pt x="0" y="475589"/>
                  </a:lnTo>
                  <a:close/>
                </a:path>
              </a:pathLst>
            </a:custGeom>
            <a:ln w="12699">
              <a:solidFill>
                <a:srgbClr val="41709C"/>
              </a:solidFill>
            </a:ln>
          </p:spPr>
          <p:txBody>
            <a:bodyPr wrap="square" lIns="0" tIns="0" rIns="0" bIns="0" rtlCol="0"/>
            <a:lstStyle/>
            <a:p>
              <a:endParaRPr/>
            </a:p>
          </p:txBody>
        </p:sp>
        <p:sp>
          <p:nvSpPr>
            <p:cNvPr id="13" name="object 13"/>
            <p:cNvSpPr/>
            <p:nvPr/>
          </p:nvSpPr>
          <p:spPr>
            <a:xfrm>
              <a:off x="5272913" y="2877311"/>
              <a:ext cx="4445" cy="1402715"/>
            </a:xfrm>
            <a:custGeom>
              <a:avLst/>
              <a:gdLst/>
              <a:ahLst/>
              <a:cxnLst/>
              <a:rect l="l" t="t" r="r" b="b"/>
              <a:pathLst>
                <a:path w="4445" h="1402714">
                  <a:moveTo>
                    <a:pt x="4190" y="0"/>
                  </a:moveTo>
                  <a:lnTo>
                    <a:pt x="0" y="1402714"/>
                  </a:lnTo>
                </a:path>
              </a:pathLst>
            </a:custGeom>
            <a:ln w="38100">
              <a:solidFill>
                <a:srgbClr val="000000"/>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5192014" y="2958464"/>
              <a:ext cx="164211" cy="168148"/>
            </a:xfrm>
            <a:prstGeom prst="rect">
              <a:avLst/>
            </a:prstGeom>
          </p:spPr>
        </p:pic>
      </p:grpSp>
      <p:grpSp>
        <p:nvGrpSpPr>
          <p:cNvPr id="15" name="object 15"/>
          <p:cNvGrpSpPr/>
          <p:nvPr/>
        </p:nvGrpSpPr>
        <p:grpSpPr>
          <a:xfrm>
            <a:off x="4354829" y="4681601"/>
            <a:ext cx="3232785" cy="1783080"/>
            <a:chOff x="4354829" y="4681601"/>
            <a:chExt cx="3232785" cy="1783080"/>
          </a:xfrm>
        </p:grpSpPr>
        <p:sp>
          <p:nvSpPr>
            <p:cNvPr id="16" name="object 16"/>
            <p:cNvSpPr/>
            <p:nvPr/>
          </p:nvSpPr>
          <p:spPr>
            <a:xfrm>
              <a:off x="4361179" y="4687951"/>
              <a:ext cx="3220085" cy="1440180"/>
            </a:xfrm>
            <a:custGeom>
              <a:avLst/>
              <a:gdLst/>
              <a:ahLst/>
              <a:cxnLst/>
              <a:rect l="l" t="t" r="r" b="b"/>
              <a:pathLst>
                <a:path w="3220084" h="1440179">
                  <a:moveTo>
                    <a:pt x="3035300" y="0"/>
                  </a:moveTo>
                  <a:lnTo>
                    <a:pt x="184785" y="0"/>
                  </a:lnTo>
                  <a:lnTo>
                    <a:pt x="135643" y="6605"/>
                  </a:lnTo>
                  <a:lnTo>
                    <a:pt x="91496" y="25244"/>
                  </a:lnTo>
                  <a:lnTo>
                    <a:pt x="54101" y="54149"/>
                  </a:lnTo>
                  <a:lnTo>
                    <a:pt x="25216" y="91552"/>
                  </a:lnTo>
                  <a:lnTo>
                    <a:pt x="6596" y="135687"/>
                  </a:lnTo>
                  <a:lnTo>
                    <a:pt x="0" y="184785"/>
                  </a:lnTo>
                  <a:lnTo>
                    <a:pt x="0" y="1255090"/>
                  </a:lnTo>
                  <a:lnTo>
                    <a:pt x="6596" y="1304220"/>
                  </a:lnTo>
                  <a:lnTo>
                    <a:pt x="25216" y="1348368"/>
                  </a:lnTo>
                  <a:lnTo>
                    <a:pt x="54102" y="1385771"/>
                  </a:lnTo>
                  <a:lnTo>
                    <a:pt x="91496" y="1414668"/>
                  </a:lnTo>
                  <a:lnTo>
                    <a:pt x="135643" y="1433299"/>
                  </a:lnTo>
                  <a:lnTo>
                    <a:pt x="184785" y="1439900"/>
                  </a:lnTo>
                  <a:lnTo>
                    <a:pt x="3035300" y="1439900"/>
                  </a:lnTo>
                  <a:lnTo>
                    <a:pt x="3084397" y="1433299"/>
                  </a:lnTo>
                  <a:lnTo>
                    <a:pt x="3128532" y="1414668"/>
                  </a:lnTo>
                  <a:lnTo>
                    <a:pt x="3165935" y="1385771"/>
                  </a:lnTo>
                  <a:lnTo>
                    <a:pt x="3194840" y="1348368"/>
                  </a:lnTo>
                  <a:lnTo>
                    <a:pt x="3213479" y="1304220"/>
                  </a:lnTo>
                  <a:lnTo>
                    <a:pt x="3220085" y="1255090"/>
                  </a:lnTo>
                  <a:lnTo>
                    <a:pt x="3220085" y="184785"/>
                  </a:lnTo>
                  <a:lnTo>
                    <a:pt x="3213479" y="135687"/>
                  </a:lnTo>
                  <a:lnTo>
                    <a:pt x="3194840" y="91552"/>
                  </a:lnTo>
                  <a:lnTo>
                    <a:pt x="3165935" y="54149"/>
                  </a:lnTo>
                  <a:lnTo>
                    <a:pt x="3128532" y="25244"/>
                  </a:lnTo>
                  <a:lnTo>
                    <a:pt x="3084397" y="6605"/>
                  </a:lnTo>
                  <a:lnTo>
                    <a:pt x="3035300" y="0"/>
                  </a:lnTo>
                  <a:close/>
                </a:path>
              </a:pathLst>
            </a:custGeom>
            <a:solidFill>
              <a:srgbClr val="E7E6E6"/>
            </a:solidFill>
          </p:spPr>
          <p:txBody>
            <a:bodyPr wrap="square" lIns="0" tIns="0" rIns="0" bIns="0" rtlCol="0"/>
            <a:lstStyle/>
            <a:p>
              <a:endParaRPr/>
            </a:p>
          </p:txBody>
        </p:sp>
        <p:sp>
          <p:nvSpPr>
            <p:cNvPr id="17" name="object 17"/>
            <p:cNvSpPr/>
            <p:nvPr/>
          </p:nvSpPr>
          <p:spPr>
            <a:xfrm>
              <a:off x="4361179" y="4687951"/>
              <a:ext cx="3220085" cy="1440180"/>
            </a:xfrm>
            <a:custGeom>
              <a:avLst/>
              <a:gdLst/>
              <a:ahLst/>
              <a:cxnLst/>
              <a:rect l="l" t="t" r="r" b="b"/>
              <a:pathLst>
                <a:path w="3220084" h="1440179">
                  <a:moveTo>
                    <a:pt x="0" y="184785"/>
                  </a:moveTo>
                  <a:lnTo>
                    <a:pt x="6596" y="135687"/>
                  </a:lnTo>
                  <a:lnTo>
                    <a:pt x="25216" y="91552"/>
                  </a:lnTo>
                  <a:lnTo>
                    <a:pt x="54101" y="54149"/>
                  </a:lnTo>
                  <a:lnTo>
                    <a:pt x="91496" y="25244"/>
                  </a:lnTo>
                  <a:lnTo>
                    <a:pt x="135643" y="6605"/>
                  </a:lnTo>
                  <a:lnTo>
                    <a:pt x="184785" y="0"/>
                  </a:lnTo>
                  <a:lnTo>
                    <a:pt x="3035300" y="0"/>
                  </a:lnTo>
                  <a:lnTo>
                    <a:pt x="3084397" y="6605"/>
                  </a:lnTo>
                  <a:lnTo>
                    <a:pt x="3128532" y="25244"/>
                  </a:lnTo>
                  <a:lnTo>
                    <a:pt x="3165935" y="54149"/>
                  </a:lnTo>
                  <a:lnTo>
                    <a:pt x="3194840" y="91552"/>
                  </a:lnTo>
                  <a:lnTo>
                    <a:pt x="3213479" y="135687"/>
                  </a:lnTo>
                  <a:lnTo>
                    <a:pt x="3220085" y="184785"/>
                  </a:lnTo>
                  <a:lnTo>
                    <a:pt x="3220085" y="1255090"/>
                  </a:lnTo>
                  <a:lnTo>
                    <a:pt x="3213479" y="1304220"/>
                  </a:lnTo>
                  <a:lnTo>
                    <a:pt x="3194840" y="1348368"/>
                  </a:lnTo>
                  <a:lnTo>
                    <a:pt x="3165935" y="1385771"/>
                  </a:lnTo>
                  <a:lnTo>
                    <a:pt x="3128532" y="1414668"/>
                  </a:lnTo>
                  <a:lnTo>
                    <a:pt x="3084397" y="1433299"/>
                  </a:lnTo>
                  <a:lnTo>
                    <a:pt x="3035300" y="1439900"/>
                  </a:lnTo>
                  <a:lnTo>
                    <a:pt x="184785" y="1439900"/>
                  </a:lnTo>
                  <a:lnTo>
                    <a:pt x="135643" y="1433299"/>
                  </a:lnTo>
                  <a:lnTo>
                    <a:pt x="91496" y="1414668"/>
                  </a:lnTo>
                  <a:lnTo>
                    <a:pt x="54102" y="1385771"/>
                  </a:lnTo>
                  <a:lnTo>
                    <a:pt x="25216" y="1348368"/>
                  </a:lnTo>
                  <a:lnTo>
                    <a:pt x="6596" y="1304220"/>
                  </a:lnTo>
                  <a:lnTo>
                    <a:pt x="0" y="1255090"/>
                  </a:lnTo>
                  <a:lnTo>
                    <a:pt x="0" y="184785"/>
                  </a:lnTo>
                  <a:close/>
                </a:path>
              </a:pathLst>
            </a:custGeom>
            <a:ln w="12700">
              <a:solidFill>
                <a:srgbClr val="41709C"/>
              </a:solidFill>
            </a:ln>
          </p:spPr>
          <p:txBody>
            <a:bodyPr wrap="square" lIns="0" tIns="0" rIns="0" bIns="0" rtlCol="0"/>
            <a:lstStyle/>
            <a:p>
              <a:endParaRPr/>
            </a:p>
          </p:txBody>
        </p:sp>
        <p:sp>
          <p:nvSpPr>
            <p:cNvPr id="18" name="object 18"/>
            <p:cNvSpPr/>
            <p:nvPr/>
          </p:nvSpPr>
          <p:spPr>
            <a:xfrm>
              <a:off x="6485508" y="4687951"/>
              <a:ext cx="1096010" cy="1440180"/>
            </a:xfrm>
            <a:custGeom>
              <a:avLst/>
              <a:gdLst/>
              <a:ahLst/>
              <a:cxnLst/>
              <a:rect l="l" t="t" r="r" b="b"/>
              <a:pathLst>
                <a:path w="1096009" h="1440179">
                  <a:moveTo>
                    <a:pt x="429133" y="0"/>
                  </a:moveTo>
                  <a:lnTo>
                    <a:pt x="429133" y="1439900"/>
                  </a:lnTo>
                </a:path>
                <a:path w="1096009" h="1440179">
                  <a:moveTo>
                    <a:pt x="1095756" y="611505"/>
                  </a:moveTo>
                  <a:lnTo>
                    <a:pt x="0" y="611505"/>
                  </a:lnTo>
                </a:path>
              </a:pathLst>
            </a:custGeom>
            <a:ln w="38100">
              <a:solidFill>
                <a:srgbClr val="000000"/>
              </a:solidFill>
            </a:ln>
          </p:spPr>
          <p:txBody>
            <a:bodyPr wrap="square" lIns="0" tIns="0" rIns="0" bIns="0" rtlCol="0"/>
            <a:lstStyle/>
            <a:p>
              <a:endParaRPr/>
            </a:p>
          </p:txBody>
        </p:sp>
        <p:sp>
          <p:nvSpPr>
            <p:cNvPr id="19" name="object 19"/>
            <p:cNvSpPr/>
            <p:nvPr/>
          </p:nvSpPr>
          <p:spPr>
            <a:xfrm>
              <a:off x="4809997" y="4703089"/>
              <a:ext cx="45720" cy="475615"/>
            </a:xfrm>
            <a:custGeom>
              <a:avLst/>
              <a:gdLst/>
              <a:ahLst/>
              <a:cxnLst/>
              <a:rect l="l" t="t" r="r" b="b"/>
              <a:pathLst>
                <a:path w="45720" h="475614">
                  <a:moveTo>
                    <a:pt x="45718" y="0"/>
                  </a:moveTo>
                  <a:lnTo>
                    <a:pt x="0" y="0"/>
                  </a:lnTo>
                  <a:lnTo>
                    <a:pt x="0" y="475589"/>
                  </a:lnTo>
                  <a:lnTo>
                    <a:pt x="45718" y="475589"/>
                  </a:lnTo>
                  <a:lnTo>
                    <a:pt x="45718" y="0"/>
                  </a:lnTo>
                  <a:close/>
                </a:path>
              </a:pathLst>
            </a:custGeom>
            <a:solidFill>
              <a:srgbClr val="BE9000"/>
            </a:solidFill>
          </p:spPr>
          <p:txBody>
            <a:bodyPr wrap="square" lIns="0" tIns="0" rIns="0" bIns="0" rtlCol="0"/>
            <a:lstStyle/>
            <a:p>
              <a:endParaRPr/>
            </a:p>
          </p:txBody>
        </p:sp>
        <p:sp>
          <p:nvSpPr>
            <p:cNvPr id="20" name="object 20"/>
            <p:cNvSpPr/>
            <p:nvPr/>
          </p:nvSpPr>
          <p:spPr>
            <a:xfrm>
              <a:off x="4809997" y="4703089"/>
              <a:ext cx="45720" cy="475615"/>
            </a:xfrm>
            <a:custGeom>
              <a:avLst/>
              <a:gdLst/>
              <a:ahLst/>
              <a:cxnLst/>
              <a:rect l="l" t="t" r="r" b="b"/>
              <a:pathLst>
                <a:path w="45720" h="475614">
                  <a:moveTo>
                    <a:pt x="0" y="475589"/>
                  </a:moveTo>
                  <a:lnTo>
                    <a:pt x="45718" y="475589"/>
                  </a:lnTo>
                  <a:lnTo>
                    <a:pt x="45718" y="0"/>
                  </a:lnTo>
                  <a:lnTo>
                    <a:pt x="0" y="0"/>
                  </a:lnTo>
                  <a:lnTo>
                    <a:pt x="0" y="475589"/>
                  </a:lnTo>
                  <a:close/>
                </a:path>
              </a:pathLst>
            </a:custGeom>
            <a:ln w="12700">
              <a:solidFill>
                <a:srgbClr val="41709C"/>
              </a:solidFill>
            </a:ln>
          </p:spPr>
          <p:txBody>
            <a:bodyPr wrap="square" lIns="0" tIns="0" rIns="0" bIns="0" rtlCol="0"/>
            <a:lstStyle/>
            <a:p>
              <a:endParaRPr/>
            </a:p>
          </p:txBody>
        </p:sp>
        <p:sp>
          <p:nvSpPr>
            <p:cNvPr id="21" name="object 21"/>
            <p:cNvSpPr/>
            <p:nvPr/>
          </p:nvSpPr>
          <p:spPr>
            <a:xfrm>
              <a:off x="6792213" y="6132779"/>
              <a:ext cx="245110" cy="144145"/>
            </a:xfrm>
            <a:custGeom>
              <a:avLst/>
              <a:gdLst/>
              <a:ahLst/>
              <a:cxnLst/>
              <a:rect l="l" t="t" r="r" b="b"/>
              <a:pathLst>
                <a:path w="245109" h="144145">
                  <a:moveTo>
                    <a:pt x="244792" y="0"/>
                  </a:moveTo>
                  <a:lnTo>
                    <a:pt x="0" y="0"/>
                  </a:lnTo>
                  <a:lnTo>
                    <a:pt x="0" y="143649"/>
                  </a:lnTo>
                  <a:lnTo>
                    <a:pt x="244792" y="143649"/>
                  </a:lnTo>
                  <a:lnTo>
                    <a:pt x="244792" y="0"/>
                  </a:lnTo>
                  <a:close/>
                </a:path>
              </a:pathLst>
            </a:custGeom>
            <a:solidFill>
              <a:srgbClr val="44536A"/>
            </a:solidFill>
          </p:spPr>
          <p:txBody>
            <a:bodyPr wrap="square" lIns="0" tIns="0" rIns="0" bIns="0" rtlCol="0"/>
            <a:lstStyle/>
            <a:p>
              <a:endParaRPr/>
            </a:p>
          </p:txBody>
        </p:sp>
        <p:sp>
          <p:nvSpPr>
            <p:cNvPr id="22" name="object 22"/>
            <p:cNvSpPr/>
            <p:nvPr/>
          </p:nvSpPr>
          <p:spPr>
            <a:xfrm>
              <a:off x="6792213" y="6132779"/>
              <a:ext cx="245110" cy="144145"/>
            </a:xfrm>
            <a:custGeom>
              <a:avLst/>
              <a:gdLst/>
              <a:ahLst/>
              <a:cxnLst/>
              <a:rect l="l" t="t" r="r" b="b"/>
              <a:pathLst>
                <a:path w="245109" h="144145">
                  <a:moveTo>
                    <a:pt x="0" y="143649"/>
                  </a:moveTo>
                  <a:lnTo>
                    <a:pt x="244792" y="143649"/>
                  </a:lnTo>
                  <a:lnTo>
                    <a:pt x="244792" y="0"/>
                  </a:lnTo>
                  <a:lnTo>
                    <a:pt x="0" y="0"/>
                  </a:lnTo>
                  <a:lnTo>
                    <a:pt x="0" y="143649"/>
                  </a:lnTo>
                  <a:close/>
                </a:path>
              </a:pathLst>
            </a:custGeom>
            <a:ln w="12700">
              <a:solidFill>
                <a:srgbClr val="41709C"/>
              </a:solidFill>
            </a:ln>
          </p:spPr>
          <p:txBody>
            <a:bodyPr wrap="square" lIns="0" tIns="0" rIns="0" bIns="0" rtlCol="0"/>
            <a:lstStyle/>
            <a:p>
              <a:endParaRPr/>
            </a:p>
          </p:txBody>
        </p:sp>
        <p:sp>
          <p:nvSpPr>
            <p:cNvPr id="23" name="object 23"/>
            <p:cNvSpPr/>
            <p:nvPr/>
          </p:nvSpPr>
          <p:spPr>
            <a:xfrm>
              <a:off x="6815581" y="6279870"/>
              <a:ext cx="198120" cy="178435"/>
            </a:xfrm>
            <a:custGeom>
              <a:avLst/>
              <a:gdLst/>
              <a:ahLst/>
              <a:cxnLst/>
              <a:rect l="l" t="t" r="r" b="b"/>
              <a:pathLst>
                <a:path w="198120" h="178435">
                  <a:moveTo>
                    <a:pt x="0" y="178066"/>
                  </a:moveTo>
                  <a:lnTo>
                    <a:pt x="197993" y="178066"/>
                  </a:lnTo>
                  <a:lnTo>
                    <a:pt x="197993" y="0"/>
                  </a:lnTo>
                  <a:lnTo>
                    <a:pt x="0" y="0"/>
                  </a:lnTo>
                  <a:lnTo>
                    <a:pt x="0" y="178066"/>
                  </a:lnTo>
                  <a:close/>
                </a:path>
              </a:pathLst>
            </a:custGeom>
            <a:ln w="12700">
              <a:solidFill>
                <a:srgbClr val="000000"/>
              </a:solidFill>
            </a:ln>
          </p:spPr>
          <p:txBody>
            <a:bodyPr wrap="square" lIns="0" tIns="0" rIns="0" bIns="0" rtlCol="0"/>
            <a:lstStyle/>
            <a:p>
              <a:endParaRPr/>
            </a:p>
          </p:txBody>
        </p:sp>
        <p:sp>
          <p:nvSpPr>
            <p:cNvPr id="24" name="object 24"/>
            <p:cNvSpPr/>
            <p:nvPr/>
          </p:nvSpPr>
          <p:spPr>
            <a:xfrm>
              <a:off x="6676770" y="5910987"/>
              <a:ext cx="475615" cy="45720"/>
            </a:xfrm>
            <a:custGeom>
              <a:avLst/>
              <a:gdLst/>
              <a:ahLst/>
              <a:cxnLst/>
              <a:rect l="l" t="t" r="r" b="b"/>
              <a:pathLst>
                <a:path w="475615" h="45720">
                  <a:moveTo>
                    <a:pt x="475589" y="0"/>
                  </a:moveTo>
                  <a:lnTo>
                    <a:pt x="0" y="0"/>
                  </a:lnTo>
                  <a:lnTo>
                    <a:pt x="0" y="45718"/>
                  </a:lnTo>
                  <a:lnTo>
                    <a:pt x="475589" y="45718"/>
                  </a:lnTo>
                  <a:lnTo>
                    <a:pt x="475589" y="0"/>
                  </a:lnTo>
                  <a:close/>
                </a:path>
              </a:pathLst>
            </a:custGeom>
            <a:solidFill>
              <a:srgbClr val="BE9000"/>
            </a:solidFill>
          </p:spPr>
          <p:txBody>
            <a:bodyPr wrap="square" lIns="0" tIns="0" rIns="0" bIns="0" rtlCol="0"/>
            <a:lstStyle/>
            <a:p>
              <a:endParaRPr/>
            </a:p>
          </p:txBody>
        </p:sp>
        <p:sp>
          <p:nvSpPr>
            <p:cNvPr id="25" name="object 25"/>
            <p:cNvSpPr/>
            <p:nvPr/>
          </p:nvSpPr>
          <p:spPr>
            <a:xfrm>
              <a:off x="6676770" y="5910987"/>
              <a:ext cx="475615" cy="45720"/>
            </a:xfrm>
            <a:custGeom>
              <a:avLst/>
              <a:gdLst/>
              <a:ahLst/>
              <a:cxnLst/>
              <a:rect l="l" t="t" r="r" b="b"/>
              <a:pathLst>
                <a:path w="475615" h="45720">
                  <a:moveTo>
                    <a:pt x="0" y="45718"/>
                  </a:moveTo>
                  <a:lnTo>
                    <a:pt x="475589" y="45718"/>
                  </a:lnTo>
                  <a:lnTo>
                    <a:pt x="475589" y="0"/>
                  </a:lnTo>
                  <a:lnTo>
                    <a:pt x="0" y="0"/>
                  </a:lnTo>
                  <a:lnTo>
                    <a:pt x="0" y="45718"/>
                  </a:lnTo>
                  <a:close/>
                </a:path>
              </a:pathLst>
            </a:custGeom>
            <a:ln w="12700">
              <a:solidFill>
                <a:srgbClr val="41709C"/>
              </a:solidFill>
            </a:ln>
          </p:spPr>
          <p:txBody>
            <a:bodyPr wrap="square" lIns="0" tIns="0" rIns="0" bIns="0" rtlCol="0"/>
            <a:lstStyle/>
            <a:p>
              <a:endParaRPr/>
            </a:p>
          </p:txBody>
        </p:sp>
        <p:sp>
          <p:nvSpPr>
            <p:cNvPr id="26" name="object 26"/>
            <p:cNvSpPr/>
            <p:nvPr/>
          </p:nvSpPr>
          <p:spPr>
            <a:xfrm>
              <a:off x="5268848" y="4719701"/>
              <a:ext cx="4445" cy="1403350"/>
            </a:xfrm>
            <a:custGeom>
              <a:avLst/>
              <a:gdLst/>
              <a:ahLst/>
              <a:cxnLst/>
              <a:rect l="l" t="t" r="r" b="b"/>
              <a:pathLst>
                <a:path w="4445" h="1403350">
                  <a:moveTo>
                    <a:pt x="4063" y="0"/>
                  </a:moveTo>
                  <a:lnTo>
                    <a:pt x="0" y="1402753"/>
                  </a:lnTo>
                </a:path>
              </a:pathLst>
            </a:custGeom>
            <a:ln w="38100">
              <a:solidFill>
                <a:srgbClr val="000000"/>
              </a:solidFill>
            </a:ln>
          </p:spPr>
          <p:txBody>
            <a:bodyPr wrap="square" lIns="0" tIns="0" rIns="0" bIns="0" rtlCol="0"/>
            <a:lstStyle/>
            <a:p>
              <a:endParaRPr/>
            </a:p>
          </p:txBody>
        </p:sp>
        <p:pic>
          <p:nvPicPr>
            <p:cNvPr id="27" name="object 27"/>
            <p:cNvPicPr/>
            <p:nvPr/>
          </p:nvPicPr>
          <p:blipFill>
            <a:blip r:embed="rId3" cstate="print"/>
            <a:stretch>
              <a:fillRect/>
            </a:stretch>
          </p:blipFill>
          <p:spPr>
            <a:xfrm>
              <a:off x="5202554" y="4869053"/>
              <a:ext cx="164337" cy="168148"/>
            </a:xfrm>
            <a:prstGeom prst="rect">
              <a:avLst/>
            </a:prstGeom>
          </p:spPr>
        </p:pic>
      </p:grpSp>
      <p:grpSp>
        <p:nvGrpSpPr>
          <p:cNvPr id="28" name="object 28"/>
          <p:cNvGrpSpPr/>
          <p:nvPr/>
        </p:nvGrpSpPr>
        <p:grpSpPr>
          <a:xfrm>
            <a:off x="4317238" y="830694"/>
            <a:ext cx="3232785" cy="1790064"/>
            <a:chOff x="4317238" y="830694"/>
            <a:chExt cx="3232785" cy="1790064"/>
          </a:xfrm>
        </p:grpSpPr>
        <p:sp>
          <p:nvSpPr>
            <p:cNvPr id="29" name="object 29"/>
            <p:cNvSpPr/>
            <p:nvPr/>
          </p:nvSpPr>
          <p:spPr>
            <a:xfrm>
              <a:off x="4323588" y="1174114"/>
              <a:ext cx="3220085" cy="1440180"/>
            </a:xfrm>
            <a:custGeom>
              <a:avLst/>
              <a:gdLst/>
              <a:ahLst/>
              <a:cxnLst/>
              <a:rect l="l" t="t" r="r" b="b"/>
              <a:pathLst>
                <a:path w="3220084" h="1440180">
                  <a:moveTo>
                    <a:pt x="3098418" y="0"/>
                  </a:moveTo>
                  <a:lnTo>
                    <a:pt x="121792" y="0"/>
                  </a:lnTo>
                  <a:lnTo>
                    <a:pt x="74366" y="9564"/>
                  </a:lnTo>
                  <a:lnTo>
                    <a:pt x="35655" y="35655"/>
                  </a:lnTo>
                  <a:lnTo>
                    <a:pt x="9564" y="74366"/>
                  </a:lnTo>
                  <a:lnTo>
                    <a:pt x="0" y="121793"/>
                  </a:lnTo>
                  <a:lnTo>
                    <a:pt x="0" y="1318133"/>
                  </a:lnTo>
                  <a:lnTo>
                    <a:pt x="9564" y="1365486"/>
                  </a:lnTo>
                  <a:lnTo>
                    <a:pt x="35655" y="1404159"/>
                  </a:lnTo>
                  <a:lnTo>
                    <a:pt x="74366" y="1430236"/>
                  </a:lnTo>
                  <a:lnTo>
                    <a:pt x="121792" y="1439799"/>
                  </a:lnTo>
                  <a:lnTo>
                    <a:pt x="3098418" y="1439799"/>
                  </a:lnTo>
                  <a:lnTo>
                    <a:pt x="3145772" y="1430236"/>
                  </a:lnTo>
                  <a:lnTo>
                    <a:pt x="3184445" y="1404159"/>
                  </a:lnTo>
                  <a:lnTo>
                    <a:pt x="3210522" y="1365486"/>
                  </a:lnTo>
                  <a:lnTo>
                    <a:pt x="3220085" y="1318133"/>
                  </a:lnTo>
                  <a:lnTo>
                    <a:pt x="3220085" y="121793"/>
                  </a:lnTo>
                  <a:lnTo>
                    <a:pt x="3210522" y="74366"/>
                  </a:lnTo>
                  <a:lnTo>
                    <a:pt x="3184445" y="35655"/>
                  </a:lnTo>
                  <a:lnTo>
                    <a:pt x="3145772" y="9564"/>
                  </a:lnTo>
                  <a:lnTo>
                    <a:pt x="3098418" y="0"/>
                  </a:lnTo>
                  <a:close/>
                </a:path>
              </a:pathLst>
            </a:custGeom>
            <a:solidFill>
              <a:srgbClr val="E7E6E6"/>
            </a:solidFill>
          </p:spPr>
          <p:txBody>
            <a:bodyPr wrap="square" lIns="0" tIns="0" rIns="0" bIns="0" rtlCol="0"/>
            <a:lstStyle/>
            <a:p>
              <a:endParaRPr/>
            </a:p>
          </p:txBody>
        </p:sp>
        <p:sp>
          <p:nvSpPr>
            <p:cNvPr id="30" name="object 30"/>
            <p:cNvSpPr/>
            <p:nvPr/>
          </p:nvSpPr>
          <p:spPr>
            <a:xfrm>
              <a:off x="4323588" y="1174114"/>
              <a:ext cx="3220085" cy="1440180"/>
            </a:xfrm>
            <a:custGeom>
              <a:avLst/>
              <a:gdLst/>
              <a:ahLst/>
              <a:cxnLst/>
              <a:rect l="l" t="t" r="r" b="b"/>
              <a:pathLst>
                <a:path w="3220084" h="1440180">
                  <a:moveTo>
                    <a:pt x="0" y="121793"/>
                  </a:moveTo>
                  <a:lnTo>
                    <a:pt x="9564" y="74366"/>
                  </a:lnTo>
                  <a:lnTo>
                    <a:pt x="35655" y="35655"/>
                  </a:lnTo>
                  <a:lnTo>
                    <a:pt x="74366" y="9564"/>
                  </a:lnTo>
                  <a:lnTo>
                    <a:pt x="121792" y="0"/>
                  </a:lnTo>
                  <a:lnTo>
                    <a:pt x="3098418" y="0"/>
                  </a:lnTo>
                  <a:lnTo>
                    <a:pt x="3145772" y="9564"/>
                  </a:lnTo>
                  <a:lnTo>
                    <a:pt x="3184445" y="35655"/>
                  </a:lnTo>
                  <a:lnTo>
                    <a:pt x="3210522" y="74366"/>
                  </a:lnTo>
                  <a:lnTo>
                    <a:pt x="3220085" y="121793"/>
                  </a:lnTo>
                  <a:lnTo>
                    <a:pt x="3220085" y="1318133"/>
                  </a:lnTo>
                  <a:lnTo>
                    <a:pt x="3210522" y="1365486"/>
                  </a:lnTo>
                  <a:lnTo>
                    <a:pt x="3184445" y="1404159"/>
                  </a:lnTo>
                  <a:lnTo>
                    <a:pt x="3145772" y="1430236"/>
                  </a:lnTo>
                  <a:lnTo>
                    <a:pt x="3098418" y="1439799"/>
                  </a:lnTo>
                  <a:lnTo>
                    <a:pt x="121792" y="1439799"/>
                  </a:lnTo>
                  <a:lnTo>
                    <a:pt x="74366" y="1430236"/>
                  </a:lnTo>
                  <a:lnTo>
                    <a:pt x="35655" y="1404159"/>
                  </a:lnTo>
                  <a:lnTo>
                    <a:pt x="9564" y="1365486"/>
                  </a:lnTo>
                  <a:lnTo>
                    <a:pt x="0" y="1318133"/>
                  </a:lnTo>
                  <a:lnTo>
                    <a:pt x="0" y="121793"/>
                  </a:lnTo>
                  <a:close/>
                </a:path>
              </a:pathLst>
            </a:custGeom>
            <a:ln w="12700">
              <a:solidFill>
                <a:srgbClr val="41709C"/>
              </a:solidFill>
            </a:ln>
          </p:spPr>
          <p:txBody>
            <a:bodyPr wrap="square" lIns="0" tIns="0" rIns="0" bIns="0" rtlCol="0"/>
            <a:lstStyle/>
            <a:p>
              <a:endParaRPr/>
            </a:p>
          </p:txBody>
        </p:sp>
        <p:sp>
          <p:nvSpPr>
            <p:cNvPr id="31" name="object 31"/>
            <p:cNvSpPr/>
            <p:nvPr/>
          </p:nvSpPr>
          <p:spPr>
            <a:xfrm>
              <a:off x="5302885" y="1174114"/>
              <a:ext cx="2240915" cy="1440180"/>
            </a:xfrm>
            <a:custGeom>
              <a:avLst/>
              <a:gdLst/>
              <a:ahLst/>
              <a:cxnLst/>
              <a:rect l="l" t="t" r="r" b="b"/>
              <a:pathLst>
                <a:path w="2240915" h="1440180">
                  <a:moveTo>
                    <a:pt x="1574164" y="0"/>
                  </a:moveTo>
                  <a:lnTo>
                    <a:pt x="1574164" y="1439799"/>
                  </a:lnTo>
                </a:path>
                <a:path w="2240915" h="1440180">
                  <a:moveTo>
                    <a:pt x="2240788" y="697992"/>
                  </a:moveTo>
                  <a:lnTo>
                    <a:pt x="1145159" y="697992"/>
                  </a:lnTo>
                </a:path>
                <a:path w="2240915" h="1440180">
                  <a:moveTo>
                    <a:pt x="4190" y="20574"/>
                  </a:moveTo>
                  <a:lnTo>
                    <a:pt x="0" y="1423289"/>
                  </a:lnTo>
                </a:path>
              </a:pathLst>
            </a:custGeom>
            <a:ln w="38100">
              <a:solidFill>
                <a:srgbClr val="000000"/>
              </a:solidFill>
            </a:ln>
          </p:spPr>
          <p:txBody>
            <a:bodyPr wrap="square" lIns="0" tIns="0" rIns="0" bIns="0" rtlCol="0"/>
            <a:lstStyle/>
            <a:p>
              <a:endParaRPr/>
            </a:p>
          </p:txBody>
        </p:sp>
        <p:pic>
          <p:nvPicPr>
            <p:cNvPr id="32" name="object 32"/>
            <p:cNvPicPr/>
            <p:nvPr/>
          </p:nvPicPr>
          <p:blipFill>
            <a:blip r:embed="rId4" cstate="print"/>
            <a:stretch>
              <a:fillRect/>
            </a:stretch>
          </p:blipFill>
          <p:spPr>
            <a:xfrm>
              <a:off x="5221986" y="1267586"/>
              <a:ext cx="164211" cy="168148"/>
            </a:xfrm>
            <a:prstGeom prst="rect">
              <a:avLst/>
            </a:prstGeom>
          </p:spPr>
        </p:pic>
        <p:sp>
          <p:nvSpPr>
            <p:cNvPr id="33" name="object 33"/>
            <p:cNvSpPr/>
            <p:nvPr/>
          </p:nvSpPr>
          <p:spPr>
            <a:xfrm>
              <a:off x="4772406" y="1184808"/>
              <a:ext cx="45720" cy="475615"/>
            </a:xfrm>
            <a:custGeom>
              <a:avLst/>
              <a:gdLst/>
              <a:ahLst/>
              <a:cxnLst/>
              <a:rect l="l" t="t" r="r" b="b"/>
              <a:pathLst>
                <a:path w="45720" h="475614">
                  <a:moveTo>
                    <a:pt x="45718" y="0"/>
                  </a:moveTo>
                  <a:lnTo>
                    <a:pt x="0" y="0"/>
                  </a:lnTo>
                  <a:lnTo>
                    <a:pt x="0" y="475589"/>
                  </a:lnTo>
                  <a:lnTo>
                    <a:pt x="45718" y="475589"/>
                  </a:lnTo>
                  <a:lnTo>
                    <a:pt x="45718" y="0"/>
                  </a:lnTo>
                  <a:close/>
                </a:path>
              </a:pathLst>
            </a:custGeom>
            <a:solidFill>
              <a:srgbClr val="BE9000"/>
            </a:solidFill>
          </p:spPr>
          <p:txBody>
            <a:bodyPr wrap="square" lIns="0" tIns="0" rIns="0" bIns="0" rtlCol="0"/>
            <a:lstStyle/>
            <a:p>
              <a:endParaRPr/>
            </a:p>
          </p:txBody>
        </p:sp>
        <p:sp>
          <p:nvSpPr>
            <p:cNvPr id="34" name="object 34"/>
            <p:cNvSpPr/>
            <p:nvPr/>
          </p:nvSpPr>
          <p:spPr>
            <a:xfrm>
              <a:off x="4772406" y="1184808"/>
              <a:ext cx="45720" cy="475615"/>
            </a:xfrm>
            <a:custGeom>
              <a:avLst/>
              <a:gdLst/>
              <a:ahLst/>
              <a:cxnLst/>
              <a:rect l="l" t="t" r="r" b="b"/>
              <a:pathLst>
                <a:path w="45720" h="475614">
                  <a:moveTo>
                    <a:pt x="0" y="475589"/>
                  </a:moveTo>
                  <a:lnTo>
                    <a:pt x="45718" y="475589"/>
                  </a:lnTo>
                  <a:lnTo>
                    <a:pt x="45718" y="0"/>
                  </a:lnTo>
                  <a:lnTo>
                    <a:pt x="0" y="0"/>
                  </a:lnTo>
                  <a:lnTo>
                    <a:pt x="0" y="475589"/>
                  </a:lnTo>
                  <a:close/>
                </a:path>
              </a:pathLst>
            </a:custGeom>
            <a:ln w="12700">
              <a:solidFill>
                <a:srgbClr val="41709C"/>
              </a:solidFill>
            </a:ln>
          </p:spPr>
          <p:txBody>
            <a:bodyPr wrap="square" lIns="0" tIns="0" rIns="0" bIns="0" rtlCol="0"/>
            <a:lstStyle/>
            <a:p>
              <a:endParaRPr/>
            </a:p>
          </p:txBody>
        </p:sp>
        <p:sp>
          <p:nvSpPr>
            <p:cNvPr id="35" name="object 35"/>
            <p:cNvSpPr/>
            <p:nvPr/>
          </p:nvSpPr>
          <p:spPr>
            <a:xfrm>
              <a:off x="6639179" y="1315721"/>
              <a:ext cx="475615" cy="45720"/>
            </a:xfrm>
            <a:custGeom>
              <a:avLst/>
              <a:gdLst/>
              <a:ahLst/>
              <a:cxnLst/>
              <a:rect l="l" t="t" r="r" b="b"/>
              <a:pathLst>
                <a:path w="475615" h="45719">
                  <a:moveTo>
                    <a:pt x="475589" y="0"/>
                  </a:moveTo>
                  <a:lnTo>
                    <a:pt x="0" y="0"/>
                  </a:lnTo>
                  <a:lnTo>
                    <a:pt x="0" y="45718"/>
                  </a:lnTo>
                  <a:lnTo>
                    <a:pt x="475589" y="45718"/>
                  </a:lnTo>
                  <a:lnTo>
                    <a:pt x="475589" y="0"/>
                  </a:lnTo>
                  <a:close/>
                </a:path>
              </a:pathLst>
            </a:custGeom>
            <a:solidFill>
              <a:srgbClr val="BE9000"/>
            </a:solidFill>
          </p:spPr>
          <p:txBody>
            <a:bodyPr wrap="square" lIns="0" tIns="0" rIns="0" bIns="0" rtlCol="0"/>
            <a:lstStyle/>
            <a:p>
              <a:endParaRPr/>
            </a:p>
          </p:txBody>
        </p:sp>
        <p:sp>
          <p:nvSpPr>
            <p:cNvPr id="36" name="object 36"/>
            <p:cNvSpPr/>
            <p:nvPr/>
          </p:nvSpPr>
          <p:spPr>
            <a:xfrm>
              <a:off x="6639179" y="1315721"/>
              <a:ext cx="475615" cy="45720"/>
            </a:xfrm>
            <a:custGeom>
              <a:avLst/>
              <a:gdLst/>
              <a:ahLst/>
              <a:cxnLst/>
              <a:rect l="l" t="t" r="r" b="b"/>
              <a:pathLst>
                <a:path w="475615" h="45719">
                  <a:moveTo>
                    <a:pt x="0" y="45718"/>
                  </a:moveTo>
                  <a:lnTo>
                    <a:pt x="475589" y="45718"/>
                  </a:lnTo>
                  <a:lnTo>
                    <a:pt x="475589" y="0"/>
                  </a:lnTo>
                  <a:lnTo>
                    <a:pt x="0" y="0"/>
                  </a:lnTo>
                  <a:lnTo>
                    <a:pt x="0" y="45718"/>
                  </a:lnTo>
                  <a:close/>
                </a:path>
              </a:pathLst>
            </a:custGeom>
            <a:ln w="12700">
              <a:solidFill>
                <a:srgbClr val="41709C"/>
              </a:solidFill>
            </a:ln>
          </p:spPr>
          <p:txBody>
            <a:bodyPr wrap="square" lIns="0" tIns="0" rIns="0" bIns="0" rtlCol="0"/>
            <a:lstStyle/>
            <a:p>
              <a:endParaRPr/>
            </a:p>
          </p:txBody>
        </p:sp>
        <p:sp>
          <p:nvSpPr>
            <p:cNvPr id="37" name="object 37"/>
            <p:cNvSpPr/>
            <p:nvPr/>
          </p:nvSpPr>
          <p:spPr>
            <a:xfrm>
              <a:off x="6754622" y="1028814"/>
              <a:ext cx="245110" cy="144145"/>
            </a:xfrm>
            <a:custGeom>
              <a:avLst/>
              <a:gdLst/>
              <a:ahLst/>
              <a:cxnLst/>
              <a:rect l="l" t="t" r="r" b="b"/>
              <a:pathLst>
                <a:path w="245109" h="144144">
                  <a:moveTo>
                    <a:pt x="244792" y="0"/>
                  </a:moveTo>
                  <a:lnTo>
                    <a:pt x="0" y="0"/>
                  </a:lnTo>
                  <a:lnTo>
                    <a:pt x="0" y="143649"/>
                  </a:lnTo>
                  <a:lnTo>
                    <a:pt x="244792" y="143649"/>
                  </a:lnTo>
                  <a:lnTo>
                    <a:pt x="244792" y="0"/>
                  </a:lnTo>
                  <a:close/>
                </a:path>
              </a:pathLst>
            </a:custGeom>
            <a:solidFill>
              <a:srgbClr val="44536A"/>
            </a:solidFill>
          </p:spPr>
          <p:txBody>
            <a:bodyPr wrap="square" lIns="0" tIns="0" rIns="0" bIns="0" rtlCol="0"/>
            <a:lstStyle/>
            <a:p>
              <a:endParaRPr/>
            </a:p>
          </p:txBody>
        </p:sp>
        <p:sp>
          <p:nvSpPr>
            <p:cNvPr id="38" name="object 38"/>
            <p:cNvSpPr/>
            <p:nvPr/>
          </p:nvSpPr>
          <p:spPr>
            <a:xfrm>
              <a:off x="6754622" y="1028814"/>
              <a:ext cx="245110" cy="144145"/>
            </a:xfrm>
            <a:custGeom>
              <a:avLst/>
              <a:gdLst/>
              <a:ahLst/>
              <a:cxnLst/>
              <a:rect l="l" t="t" r="r" b="b"/>
              <a:pathLst>
                <a:path w="245109" h="144144">
                  <a:moveTo>
                    <a:pt x="0" y="143649"/>
                  </a:moveTo>
                  <a:lnTo>
                    <a:pt x="244792" y="143649"/>
                  </a:lnTo>
                  <a:lnTo>
                    <a:pt x="244792" y="0"/>
                  </a:lnTo>
                  <a:lnTo>
                    <a:pt x="0" y="0"/>
                  </a:lnTo>
                  <a:lnTo>
                    <a:pt x="0" y="143649"/>
                  </a:lnTo>
                  <a:close/>
                </a:path>
              </a:pathLst>
            </a:custGeom>
            <a:ln w="12700">
              <a:solidFill>
                <a:srgbClr val="41709C"/>
              </a:solidFill>
            </a:ln>
          </p:spPr>
          <p:txBody>
            <a:bodyPr wrap="square" lIns="0" tIns="0" rIns="0" bIns="0" rtlCol="0"/>
            <a:lstStyle/>
            <a:p>
              <a:endParaRPr/>
            </a:p>
          </p:txBody>
        </p:sp>
        <p:sp>
          <p:nvSpPr>
            <p:cNvPr id="39" name="object 39"/>
            <p:cNvSpPr/>
            <p:nvPr/>
          </p:nvSpPr>
          <p:spPr>
            <a:xfrm>
              <a:off x="6777989" y="837044"/>
              <a:ext cx="198120" cy="178435"/>
            </a:xfrm>
            <a:custGeom>
              <a:avLst/>
              <a:gdLst/>
              <a:ahLst/>
              <a:cxnLst/>
              <a:rect l="l" t="t" r="r" b="b"/>
              <a:pathLst>
                <a:path w="198120" h="178434">
                  <a:moveTo>
                    <a:pt x="0" y="178066"/>
                  </a:moveTo>
                  <a:lnTo>
                    <a:pt x="197993" y="178066"/>
                  </a:lnTo>
                  <a:lnTo>
                    <a:pt x="197993" y="0"/>
                  </a:lnTo>
                  <a:lnTo>
                    <a:pt x="0" y="0"/>
                  </a:lnTo>
                  <a:lnTo>
                    <a:pt x="0" y="178066"/>
                  </a:lnTo>
                  <a:close/>
                </a:path>
              </a:pathLst>
            </a:custGeom>
            <a:ln w="12699">
              <a:solidFill>
                <a:srgbClr val="000000"/>
              </a:solidFill>
            </a:ln>
          </p:spPr>
          <p:txBody>
            <a:bodyPr wrap="square" lIns="0" tIns="0" rIns="0" bIns="0" rtlCol="0"/>
            <a:lstStyle/>
            <a:p>
              <a:endParaRPr/>
            </a:p>
          </p:txBody>
        </p:sp>
      </p:grpSp>
      <p:sp>
        <p:nvSpPr>
          <p:cNvPr id="40" name="object 40"/>
          <p:cNvSpPr/>
          <p:nvPr/>
        </p:nvSpPr>
        <p:spPr>
          <a:xfrm>
            <a:off x="7698993" y="3388105"/>
            <a:ext cx="178435" cy="198120"/>
          </a:xfrm>
          <a:custGeom>
            <a:avLst/>
            <a:gdLst/>
            <a:ahLst/>
            <a:cxnLst/>
            <a:rect l="l" t="t" r="r" b="b"/>
            <a:pathLst>
              <a:path w="178434" h="198120">
                <a:moveTo>
                  <a:pt x="0" y="197992"/>
                </a:moveTo>
                <a:lnTo>
                  <a:pt x="178066" y="197992"/>
                </a:lnTo>
                <a:lnTo>
                  <a:pt x="178066" y="0"/>
                </a:lnTo>
                <a:lnTo>
                  <a:pt x="0" y="0"/>
                </a:lnTo>
                <a:lnTo>
                  <a:pt x="0" y="197992"/>
                </a:lnTo>
                <a:close/>
              </a:path>
            </a:pathLst>
          </a:custGeom>
          <a:ln w="12700">
            <a:solidFill>
              <a:srgbClr val="000000"/>
            </a:solidFill>
          </a:ln>
        </p:spPr>
        <p:txBody>
          <a:bodyPr wrap="square" lIns="0" tIns="0" rIns="0" bIns="0" rtlCol="0"/>
          <a:lstStyle/>
          <a:p>
            <a:endParaRPr/>
          </a:p>
        </p:txBody>
      </p:sp>
      <p:sp>
        <p:nvSpPr>
          <p:cNvPr id="41" name="object 41"/>
          <p:cNvSpPr txBox="1"/>
          <p:nvPr/>
        </p:nvSpPr>
        <p:spPr>
          <a:xfrm>
            <a:off x="3158108" y="1717928"/>
            <a:ext cx="58356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North</a:t>
            </a:r>
            <a:endParaRPr sz="1800">
              <a:latin typeface="Calibri"/>
              <a:cs typeface="Calibri"/>
            </a:endParaRPr>
          </a:p>
        </p:txBody>
      </p:sp>
      <p:sp>
        <p:nvSpPr>
          <p:cNvPr id="42" name="object 42"/>
          <p:cNvSpPr txBox="1"/>
          <p:nvPr/>
        </p:nvSpPr>
        <p:spPr>
          <a:xfrm>
            <a:off x="3164204" y="3331845"/>
            <a:ext cx="41402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East</a:t>
            </a:r>
            <a:endParaRPr sz="1800">
              <a:latin typeface="Calibri"/>
              <a:cs typeface="Calibri"/>
            </a:endParaRPr>
          </a:p>
        </p:txBody>
      </p:sp>
      <p:sp>
        <p:nvSpPr>
          <p:cNvPr id="43" name="object 43"/>
          <p:cNvSpPr txBox="1"/>
          <p:nvPr/>
        </p:nvSpPr>
        <p:spPr>
          <a:xfrm>
            <a:off x="3164204" y="5205221"/>
            <a:ext cx="58229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South</a:t>
            </a:r>
            <a:endParaRPr sz="1800">
              <a:latin typeface="Calibri"/>
              <a:cs typeface="Calibri"/>
            </a:endParaRPr>
          </a:p>
        </p:txBody>
      </p:sp>
      <p:pic>
        <p:nvPicPr>
          <p:cNvPr id="44" name="object 44"/>
          <p:cNvPicPr/>
          <p:nvPr/>
        </p:nvPicPr>
        <p:blipFill>
          <a:blip r:embed="rId5" cstate="print"/>
          <a:stretch>
            <a:fillRect/>
          </a:stretch>
        </p:blipFill>
        <p:spPr>
          <a:xfrm>
            <a:off x="9119743" y="884988"/>
            <a:ext cx="1109787" cy="1109800"/>
          </a:xfrm>
          <a:prstGeom prst="rect">
            <a:avLst/>
          </a:prstGeom>
        </p:spPr>
      </p:pic>
      <p:sp>
        <p:nvSpPr>
          <p:cNvPr id="45" name="object 45"/>
          <p:cNvSpPr txBox="1"/>
          <p:nvPr/>
        </p:nvSpPr>
        <p:spPr>
          <a:xfrm>
            <a:off x="8279130" y="2823717"/>
            <a:ext cx="2953385" cy="1397819"/>
          </a:xfrm>
          <a:prstGeom prst="rect">
            <a:avLst/>
          </a:prstGeom>
        </p:spPr>
        <p:txBody>
          <a:bodyPr vert="horz" wrap="square" lIns="0" tIns="12700" rIns="0" bIns="0" rtlCol="0">
            <a:spAutoFit/>
          </a:bodyPr>
          <a:lstStyle/>
          <a:p>
            <a:pPr marL="12700" marR="5080">
              <a:lnSpc>
                <a:spcPct val="100000"/>
              </a:lnSpc>
              <a:spcBef>
                <a:spcPts val="100"/>
              </a:spcBef>
            </a:pPr>
            <a:r>
              <a:rPr lang="es-MX" sz="1800" dirty="0">
                <a:latin typeface="Calibri"/>
                <a:cs typeface="Calibri"/>
              </a:rPr>
              <a:t>La ubicación de la construcción del puente, ya sea Norte, Sur o Este, se revela antes del inicio del trabajo en UTF para todos los equipos.</a:t>
            </a:r>
            <a:endParaRPr sz="1800" dirty="0">
              <a:latin typeface="Calibri"/>
              <a:cs typeface="Calibri"/>
            </a:endParaRPr>
          </a:p>
        </p:txBody>
      </p:sp>
      <p:sp>
        <p:nvSpPr>
          <p:cNvPr id="46" name="object 46"/>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47" name="object 47"/>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48" name="object 4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49" name="object 49"/>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6</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54668" y="2188845"/>
            <a:ext cx="6617334" cy="2952750"/>
            <a:chOff x="2554668" y="2188845"/>
            <a:chExt cx="6617334" cy="2952750"/>
          </a:xfrm>
        </p:grpSpPr>
        <p:sp>
          <p:nvSpPr>
            <p:cNvPr id="3" name="object 3"/>
            <p:cNvSpPr/>
            <p:nvPr/>
          </p:nvSpPr>
          <p:spPr>
            <a:xfrm>
              <a:off x="2559430" y="2199132"/>
              <a:ext cx="6607809" cy="2938145"/>
            </a:xfrm>
            <a:custGeom>
              <a:avLst/>
              <a:gdLst/>
              <a:ahLst/>
              <a:cxnLst/>
              <a:rect l="l" t="t" r="r" b="b"/>
              <a:pathLst>
                <a:path w="6607809" h="2938145">
                  <a:moveTo>
                    <a:pt x="6313932" y="0"/>
                  </a:moveTo>
                  <a:lnTo>
                    <a:pt x="293750" y="0"/>
                  </a:lnTo>
                  <a:lnTo>
                    <a:pt x="246116" y="3846"/>
                  </a:lnTo>
                  <a:lnTo>
                    <a:pt x="200924" y="14980"/>
                  </a:lnTo>
                  <a:lnTo>
                    <a:pt x="158779" y="32798"/>
                  </a:lnTo>
                  <a:lnTo>
                    <a:pt x="120289" y="56692"/>
                  </a:lnTo>
                  <a:lnTo>
                    <a:pt x="86058" y="86058"/>
                  </a:lnTo>
                  <a:lnTo>
                    <a:pt x="56692" y="120289"/>
                  </a:lnTo>
                  <a:lnTo>
                    <a:pt x="32798" y="158779"/>
                  </a:lnTo>
                  <a:lnTo>
                    <a:pt x="14980" y="200924"/>
                  </a:lnTo>
                  <a:lnTo>
                    <a:pt x="3846" y="246116"/>
                  </a:lnTo>
                  <a:lnTo>
                    <a:pt x="0" y="293750"/>
                  </a:lnTo>
                  <a:lnTo>
                    <a:pt x="0" y="2643885"/>
                  </a:lnTo>
                  <a:lnTo>
                    <a:pt x="3846" y="2691520"/>
                  </a:lnTo>
                  <a:lnTo>
                    <a:pt x="14980" y="2736712"/>
                  </a:lnTo>
                  <a:lnTo>
                    <a:pt x="32798" y="2778857"/>
                  </a:lnTo>
                  <a:lnTo>
                    <a:pt x="56692" y="2817347"/>
                  </a:lnTo>
                  <a:lnTo>
                    <a:pt x="86058" y="2851578"/>
                  </a:lnTo>
                  <a:lnTo>
                    <a:pt x="120289" y="2880944"/>
                  </a:lnTo>
                  <a:lnTo>
                    <a:pt x="158779" y="2904838"/>
                  </a:lnTo>
                  <a:lnTo>
                    <a:pt x="200924" y="2922656"/>
                  </a:lnTo>
                  <a:lnTo>
                    <a:pt x="246116" y="2933790"/>
                  </a:lnTo>
                  <a:lnTo>
                    <a:pt x="293750" y="2937636"/>
                  </a:lnTo>
                  <a:lnTo>
                    <a:pt x="6313932" y="2937636"/>
                  </a:lnTo>
                  <a:lnTo>
                    <a:pt x="6361597" y="2933790"/>
                  </a:lnTo>
                  <a:lnTo>
                    <a:pt x="6406807" y="2922656"/>
                  </a:lnTo>
                  <a:lnTo>
                    <a:pt x="6448959" y="2904838"/>
                  </a:lnTo>
                  <a:lnTo>
                    <a:pt x="6487448" y="2880944"/>
                  </a:lnTo>
                  <a:lnTo>
                    <a:pt x="6521672" y="2851578"/>
                  </a:lnTo>
                  <a:lnTo>
                    <a:pt x="6551026" y="2817347"/>
                  </a:lnTo>
                  <a:lnTo>
                    <a:pt x="6574908" y="2778857"/>
                  </a:lnTo>
                  <a:lnTo>
                    <a:pt x="6592714" y="2736712"/>
                  </a:lnTo>
                  <a:lnTo>
                    <a:pt x="6603840" y="2691520"/>
                  </a:lnTo>
                  <a:lnTo>
                    <a:pt x="6607683" y="2643885"/>
                  </a:lnTo>
                  <a:lnTo>
                    <a:pt x="6607683" y="293750"/>
                  </a:lnTo>
                  <a:lnTo>
                    <a:pt x="6603840" y="246116"/>
                  </a:lnTo>
                  <a:lnTo>
                    <a:pt x="6592714" y="200924"/>
                  </a:lnTo>
                  <a:lnTo>
                    <a:pt x="6574908" y="158779"/>
                  </a:lnTo>
                  <a:lnTo>
                    <a:pt x="6551026" y="120289"/>
                  </a:lnTo>
                  <a:lnTo>
                    <a:pt x="6521672" y="86058"/>
                  </a:lnTo>
                  <a:lnTo>
                    <a:pt x="6487448" y="56692"/>
                  </a:lnTo>
                  <a:lnTo>
                    <a:pt x="6448959" y="32798"/>
                  </a:lnTo>
                  <a:lnTo>
                    <a:pt x="6406807" y="14980"/>
                  </a:lnTo>
                  <a:lnTo>
                    <a:pt x="6361597" y="3846"/>
                  </a:lnTo>
                  <a:lnTo>
                    <a:pt x="6313932" y="0"/>
                  </a:lnTo>
                  <a:close/>
                </a:path>
              </a:pathLst>
            </a:custGeom>
            <a:solidFill>
              <a:srgbClr val="E7E6E6"/>
            </a:solidFill>
          </p:spPr>
          <p:txBody>
            <a:bodyPr wrap="square" lIns="0" tIns="0" rIns="0" bIns="0" rtlCol="0"/>
            <a:lstStyle/>
            <a:p>
              <a:endParaRPr/>
            </a:p>
          </p:txBody>
        </p:sp>
        <p:sp>
          <p:nvSpPr>
            <p:cNvPr id="4" name="object 4"/>
            <p:cNvSpPr/>
            <p:nvPr/>
          </p:nvSpPr>
          <p:spPr>
            <a:xfrm>
              <a:off x="2559430" y="2199132"/>
              <a:ext cx="6607809" cy="2938145"/>
            </a:xfrm>
            <a:custGeom>
              <a:avLst/>
              <a:gdLst/>
              <a:ahLst/>
              <a:cxnLst/>
              <a:rect l="l" t="t" r="r" b="b"/>
              <a:pathLst>
                <a:path w="6607809" h="2938145">
                  <a:moveTo>
                    <a:pt x="0" y="293750"/>
                  </a:moveTo>
                  <a:lnTo>
                    <a:pt x="3846" y="246116"/>
                  </a:lnTo>
                  <a:lnTo>
                    <a:pt x="14980" y="200924"/>
                  </a:lnTo>
                  <a:lnTo>
                    <a:pt x="32798" y="158779"/>
                  </a:lnTo>
                  <a:lnTo>
                    <a:pt x="56692" y="120289"/>
                  </a:lnTo>
                  <a:lnTo>
                    <a:pt x="86058" y="86058"/>
                  </a:lnTo>
                  <a:lnTo>
                    <a:pt x="120289" y="56692"/>
                  </a:lnTo>
                  <a:lnTo>
                    <a:pt x="158779" y="32798"/>
                  </a:lnTo>
                  <a:lnTo>
                    <a:pt x="200924" y="14980"/>
                  </a:lnTo>
                  <a:lnTo>
                    <a:pt x="246116" y="3846"/>
                  </a:lnTo>
                  <a:lnTo>
                    <a:pt x="293750" y="0"/>
                  </a:lnTo>
                  <a:lnTo>
                    <a:pt x="6313932" y="0"/>
                  </a:lnTo>
                  <a:lnTo>
                    <a:pt x="6361597" y="3846"/>
                  </a:lnTo>
                  <a:lnTo>
                    <a:pt x="6406807" y="14980"/>
                  </a:lnTo>
                  <a:lnTo>
                    <a:pt x="6448959" y="32798"/>
                  </a:lnTo>
                  <a:lnTo>
                    <a:pt x="6487448" y="56692"/>
                  </a:lnTo>
                  <a:lnTo>
                    <a:pt x="6521672" y="86058"/>
                  </a:lnTo>
                  <a:lnTo>
                    <a:pt x="6551026" y="120289"/>
                  </a:lnTo>
                  <a:lnTo>
                    <a:pt x="6574908" y="158779"/>
                  </a:lnTo>
                  <a:lnTo>
                    <a:pt x="6592714" y="200924"/>
                  </a:lnTo>
                  <a:lnTo>
                    <a:pt x="6603840" y="246116"/>
                  </a:lnTo>
                  <a:lnTo>
                    <a:pt x="6607683" y="293750"/>
                  </a:lnTo>
                  <a:lnTo>
                    <a:pt x="6607683" y="2643885"/>
                  </a:lnTo>
                  <a:lnTo>
                    <a:pt x="6603840" y="2691520"/>
                  </a:lnTo>
                  <a:lnTo>
                    <a:pt x="6592714" y="2736712"/>
                  </a:lnTo>
                  <a:lnTo>
                    <a:pt x="6574908" y="2778857"/>
                  </a:lnTo>
                  <a:lnTo>
                    <a:pt x="6551026" y="2817347"/>
                  </a:lnTo>
                  <a:lnTo>
                    <a:pt x="6521672" y="2851578"/>
                  </a:lnTo>
                  <a:lnTo>
                    <a:pt x="6487448" y="2880944"/>
                  </a:lnTo>
                  <a:lnTo>
                    <a:pt x="6448959" y="2904838"/>
                  </a:lnTo>
                  <a:lnTo>
                    <a:pt x="6406807" y="2922656"/>
                  </a:lnTo>
                  <a:lnTo>
                    <a:pt x="6361597" y="2933790"/>
                  </a:lnTo>
                  <a:lnTo>
                    <a:pt x="6313932" y="2937636"/>
                  </a:lnTo>
                  <a:lnTo>
                    <a:pt x="293750" y="2937636"/>
                  </a:lnTo>
                  <a:lnTo>
                    <a:pt x="246116" y="2933790"/>
                  </a:lnTo>
                  <a:lnTo>
                    <a:pt x="200924" y="2922656"/>
                  </a:lnTo>
                  <a:lnTo>
                    <a:pt x="158779" y="2904838"/>
                  </a:lnTo>
                  <a:lnTo>
                    <a:pt x="120289" y="2880944"/>
                  </a:lnTo>
                  <a:lnTo>
                    <a:pt x="86058" y="2851578"/>
                  </a:lnTo>
                  <a:lnTo>
                    <a:pt x="56692" y="2817347"/>
                  </a:lnTo>
                  <a:lnTo>
                    <a:pt x="32798" y="2778857"/>
                  </a:lnTo>
                  <a:lnTo>
                    <a:pt x="14980" y="2736712"/>
                  </a:lnTo>
                  <a:lnTo>
                    <a:pt x="3846" y="2691520"/>
                  </a:lnTo>
                  <a:lnTo>
                    <a:pt x="0" y="2643885"/>
                  </a:lnTo>
                  <a:lnTo>
                    <a:pt x="0" y="293750"/>
                  </a:lnTo>
                  <a:close/>
                </a:path>
              </a:pathLst>
            </a:custGeom>
            <a:ln w="9525">
              <a:solidFill>
                <a:srgbClr val="44536A"/>
              </a:solidFill>
            </a:ln>
          </p:spPr>
          <p:txBody>
            <a:bodyPr wrap="square" lIns="0" tIns="0" rIns="0" bIns="0" rtlCol="0"/>
            <a:lstStyle/>
            <a:p>
              <a:endParaRPr/>
            </a:p>
          </p:txBody>
        </p:sp>
        <p:sp>
          <p:nvSpPr>
            <p:cNvPr id="5" name="object 5"/>
            <p:cNvSpPr/>
            <p:nvPr/>
          </p:nvSpPr>
          <p:spPr>
            <a:xfrm>
              <a:off x="4412360" y="2207895"/>
              <a:ext cx="0" cy="2909570"/>
            </a:xfrm>
            <a:custGeom>
              <a:avLst/>
              <a:gdLst/>
              <a:ahLst/>
              <a:cxnLst/>
              <a:rect l="l" t="t" r="r" b="b"/>
              <a:pathLst>
                <a:path h="2909570">
                  <a:moveTo>
                    <a:pt x="0" y="0"/>
                  </a:moveTo>
                  <a:lnTo>
                    <a:pt x="0" y="2909569"/>
                  </a:lnTo>
                </a:path>
              </a:pathLst>
            </a:custGeom>
            <a:ln w="38100">
              <a:solidFill>
                <a:srgbClr val="000000"/>
              </a:solidFill>
            </a:ln>
          </p:spPr>
          <p:txBody>
            <a:bodyPr wrap="square" lIns="0" tIns="0" rIns="0" bIns="0" rtlCol="0"/>
            <a:lstStyle/>
            <a:p>
              <a:endParaRPr/>
            </a:p>
          </p:txBody>
        </p:sp>
        <p:sp>
          <p:nvSpPr>
            <p:cNvPr id="6" name="object 6"/>
            <p:cNvSpPr/>
            <p:nvPr/>
          </p:nvSpPr>
          <p:spPr>
            <a:xfrm>
              <a:off x="2582672" y="2932429"/>
              <a:ext cx="1830070" cy="775335"/>
            </a:xfrm>
            <a:custGeom>
              <a:avLst/>
              <a:gdLst/>
              <a:ahLst/>
              <a:cxnLst/>
              <a:rect l="l" t="t" r="r" b="b"/>
              <a:pathLst>
                <a:path w="1830070" h="775335">
                  <a:moveTo>
                    <a:pt x="848995" y="38100"/>
                  </a:moveTo>
                  <a:lnTo>
                    <a:pt x="842645" y="34925"/>
                  </a:lnTo>
                  <a:lnTo>
                    <a:pt x="772795" y="0"/>
                  </a:lnTo>
                  <a:lnTo>
                    <a:pt x="772795" y="34925"/>
                  </a:lnTo>
                  <a:lnTo>
                    <a:pt x="86868" y="34925"/>
                  </a:lnTo>
                  <a:lnTo>
                    <a:pt x="86868" y="0"/>
                  </a:lnTo>
                  <a:lnTo>
                    <a:pt x="10668" y="38100"/>
                  </a:lnTo>
                  <a:lnTo>
                    <a:pt x="86868" y="76200"/>
                  </a:lnTo>
                  <a:lnTo>
                    <a:pt x="86868" y="41275"/>
                  </a:lnTo>
                  <a:lnTo>
                    <a:pt x="772795" y="41275"/>
                  </a:lnTo>
                  <a:lnTo>
                    <a:pt x="772795" y="76200"/>
                  </a:lnTo>
                  <a:lnTo>
                    <a:pt x="842645" y="41275"/>
                  </a:lnTo>
                  <a:lnTo>
                    <a:pt x="848995" y="38100"/>
                  </a:lnTo>
                  <a:close/>
                </a:path>
                <a:path w="1830070" h="775335">
                  <a:moveTo>
                    <a:pt x="1829689" y="736727"/>
                  </a:moveTo>
                  <a:lnTo>
                    <a:pt x="1823339" y="733552"/>
                  </a:lnTo>
                  <a:lnTo>
                    <a:pt x="1753489" y="698627"/>
                  </a:lnTo>
                  <a:lnTo>
                    <a:pt x="1753489" y="733552"/>
                  </a:lnTo>
                  <a:lnTo>
                    <a:pt x="76200" y="733552"/>
                  </a:lnTo>
                  <a:lnTo>
                    <a:pt x="76200" y="698627"/>
                  </a:lnTo>
                  <a:lnTo>
                    <a:pt x="0" y="736727"/>
                  </a:lnTo>
                  <a:lnTo>
                    <a:pt x="76200" y="774827"/>
                  </a:lnTo>
                  <a:lnTo>
                    <a:pt x="76200" y="739902"/>
                  </a:lnTo>
                  <a:lnTo>
                    <a:pt x="1753489" y="739902"/>
                  </a:lnTo>
                  <a:lnTo>
                    <a:pt x="1753489" y="774827"/>
                  </a:lnTo>
                  <a:lnTo>
                    <a:pt x="1823339" y="739902"/>
                  </a:lnTo>
                  <a:lnTo>
                    <a:pt x="1829689" y="736727"/>
                  </a:lnTo>
                  <a:close/>
                </a:path>
              </a:pathLst>
            </a:custGeom>
            <a:solidFill>
              <a:srgbClr val="5B9BD4"/>
            </a:solidFill>
          </p:spPr>
          <p:txBody>
            <a:bodyPr wrap="square" lIns="0" tIns="0" rIns="0" bIns="0" rtlCol="0"/>
            <a:lstStyle/>
            <a:p>
              <a:endParaRPr/>
            </a:p>
          </p:txBody>
        </p:sp>
      </p:grpSp>
      <p:sp>
        <p:nvSpPr>
          <p:cNvPr id="7" name="object 7" descr="$PPTXTitle"/>
          <p:cNvSpPr txBox="1">
            <a:spLocks noGrp="1"/>
          </p:cNvSpPr>
          <p:nvPr>
            <p:ph type="title"/>
          </p:nvPr>
        </p:nvSpPr>
        <p:spPr>
          <a:prstGeom prst="rect">
            <a:avLst/>
          </a:prstGeom>
        </p:spPr>
        <p:txBody>
          <a:bodyPr vert="horz" wrap="square" lIns="0" tIns="12700" rIns="0" bIns="0" rtlCol="0">
            <a:spAutoFit/>
          </a:bodyPr>
          <a:lstStyle/>
          <a:p>
            <a:pPr marL="36830">
              <a:lnSpc>
                <a:spcPct val="100000"/>
              </a:lnSpc>
              <a:spcBef>
                <a:spcPts val="100"/>
              </a:spcBef>
            </a:pPr>
            <a:r>
              <a:rPr spc="190" dirty="0">
                <a:solidFill>
                  <a:srgbClr val="1F3863"/>
                </a:solidFill>
              </a:rPr>
              <a:t>3.3</a:t>
            </a:r>
            <a:r>
              <a:rPr spc="-105" dirty="0">
                <a:solidFill>
                  <a:srgbClr val="1F3863"/>
                </a:solidFill>
              </a:rPr>
              <a:t> </a:t>
            </a:r>
            <a:r>
              <a:rPr lang="es-MX" spc="160" dirty="0">
                <a:solidFill>
                  <a:srgbClr val="1F3863"/>
                </a:solidFill>
              </a:rPr>
              <a:t>Especificaciones de campo de Juego</a:t>
            </a:r>
            <a:endParaRPr spc="210" dirty="0">
              <a:solidFill>
                <a:srgbClr val="1F3863"/>
              </a:solidFill>
            </a:endParaRPr>
          </a:p>
        </p:txBody>
      </p:sp>
      <p:pic>
        <p:nvPicPr>
          <p:cNvPr id="8" name="object 8"/>
          <p:cNvPicPr/>
          <p:nvPr/>
        </p:nvPicPr>
        <p:blipFill>
          <a:blip r:embed="rId2" cstate="print"/>
          <a:stretch>
            <a:fillRect/>
          </a:stretch>
        </p:blipFill>
        <p:spPr>
          <a:xfrm>
            <a:off x="9844405" y="384354"/>
            <a:ext cx="1109787" cy="1109800"/>
          </a:xfrm>
          <a:prstGeom prst="rect">
            <a:avLst/>
          </a:prstGeom>
        </p:spPr>
      </p:pic>
      <p:sp>
        <p:nvSpPr>
          <p:cNvPr id="9" name="object 9"/>
          <p:cNvSpPr txBox="1"/>
          <p:nvPr/>
        </p:nvSpPr>
        <p:spPr>
          <a:xfrm>
            <a:off x="2697607" y="2506218"/>
            <a:ext cx="44005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25-</a:t>
            </a:r>
            <a:r>
              <a:rPr sz="1400" spc="-25" dirty="0">
                <a:latin typeface="Calibri"/>
                <a:cs typeface="Calibri"/>
              </a:rPr>
              <a:t>50</a:t>
            </a:r>
            <a:endParaRPr sz="1400">
              <a:latin typeface="Calibri"/>
              <a:cs typeface="Calibri"/>
            </a:endParaRPr>
          </a:p>
        </p:txBody>
      </p:sp>
      <p:sp>
        <p:nvSpPr>
          <p:cNvPr id="10" name="object 10"/>
          <p:cNvSpPr txBox="1"/>
          <p:nvPr/>
        </p:nvSpPr>
        <p:spPr>
          <a:xfrm>
            <a:off x="3358641" y="3376421"/>
            <a:ext cx="44005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50-</a:t>
            </a:r>
            <a:r>
              <a:rPr sz="1400" spc="-25" dirty="0">
                <a:latin typeface="Calibri"/>
                <a:cs typeface="Calibri"/>
              </a:rPr>
              <a:t>90</a:t>
            </a:r>
            <a:endParaRPr sz="1400">
              <a:latin typeface="Calibri"/>
              <a:cs typeface="Calibri"/>
            </a:endParaRPr>
          </a:p>
        </p:txBody>
      </p:sp>
      <p:sp>
        <p:nvSpPr>
          <p:cNvPr id="11" name="object 11"/>
          <p:cNvSpPr txBox="1"/>
          <p:nvPr/>
        </p:nvSpPr>
        <p:spPr>
          <a:xfrm>
            <a:off x="346659" y="6094882"/>
            <a:ext cx="6490385" cy="443711"/>
          </a:xfrm>
          <a:prstGeom prst="rect">
            <a:avLst/>
          </a:prstGeom>
        </p:spPr>
        <p:txBody>
          <a:bodyPr vert="horz" wrap="square" lIns="0" tIns="12700" rIns="0" bIns="0" rtlCol="0">
            <a:spAutoFit/>
          </a:bodyPr>
          <a:lstStyle/>
          <a:p>
            <a:pPr marL="12700">
              <a:lnSpc>
                <a:spcPct val="100000"/>
              </a:lnSpc>
              <a:spcBef>
                <a:spcPts val="100"/>
              </a:spcBef>
            </a:pPr>
            <a:r>
              <a:rPr lang="es-MX" sz="1400" dirty="0">
                <a:latin typeface="Calibri"/>
                <a:cs typeface="Calibri"/>
              </a:rPr>
              <a:t>Nota: Se pueden agregar o modificar elementos/puntos de referencia para las finales del Campeonato Mundial.</a:t>
            </a:r>
            <a:endParaRPr sz="1400" dirty="0">
              <a:latin typeface="Calibri"/>
              <a:cs typeface="Calibri"/>
            </a:endParaRPr>
          </a:p>
        </p:txBody>
      </p:sp>
      <p:sp>
        <p:nvSpPr>
          <p:cNvPr id="12" name="object 12"/>
          <p:cNvSpPr txBox="1"/>
          <p:nvPr/>
        </p:nvSpPr>
        <p:spPr>
          <a:xfrm>
            <a:off x="192531" y="1264665"/>
            <a:ext cx="1773428" cy="566822"/>
          </a:xfrm>
          <a:prstGeom prst="rect">
            <a:avLst/>
          </a:prstGeom>
        </p:spPr>
        <p:txBody>
          <a:bodyPr vert="horz" wrap="square" lIns="0" tIns="12700" rIns="0" bIns="0" rtlCol="0">
            <a:spAutoFit/>
          </a:bodyPr>
          <a:lstStyle/>
          <a:p>
            <a:pPr marL="12700">
              <a:lnSpc>
                <a:spcPct val="100000"/>
              </a:lnSpc>
              <a:spcBef>
                <a:spcPts val="100"/>
              </a:spcBef>
            </a:pPr>
            <a:r>
              <a:rPr lang="es-MX" b="1" dirty="0">
                <a:latin typeface="Calibri"/>
                <a:cs typeface="Calibri"/>
              </a:rPr>
              <a:t>DIMENSIONES EN CENTIMETROS</a:t>
            </a:r>
            <a:endParaRPr sz="1800" b="1" dirty="0">
              <a:latin typeface="Calibri"/>
              <a:cs typeface="Calibri"/>
            </a:endParaRPr>
          </a:p>
        </p:txBody>
      </p:sp>
      <p:sp>
        <p:nvSpPr>
          <p:cNvPr id="13" name="object 13"/>
          <p:cNvSpPr txBox="1"/>
          <p:nvPr/>
        </p:nvSpPr>
        <p:spPr>
          <a:xfrm>
            <a:off x="125857" y="2633578"/>
            <a:ext cx="2307335" cy="566822"/>
          </a:xfrm>
          <a:prstGeom prst="rect">
            <a:avLst/>
          </a:prstGeom>
        </p:spPr>
        <p:txBody>
          <a:bodyPr vert="horz" wrap="square" lIns="0" tIns="12700" rIns="0" bIns="0" rtlCol="0">
            <a:spAutoFit/>
          </a:bodyPr>
          <a:lstStyle/>
          <a:p>
            <a:pPr marL="12700">
              <a:lnSpc>
                <a:spcPct val="100000"/>
              </a:lnSpc>
              <a:spcBef>
                <a:spcPts val="100"/>
              </a:spcBef>
            </a:pPr>
            <a:r>
              <a:rPr lang="es-MX" sz="1800" b="1" dirty="0">
                <a:latin typeface="Calibri"/>
                <a:cs typeface="Calibri"/>
              </a:rPr>
              <a:t>Las ubicaciones pueden estar en +/- 2 cm</a:t>
            </a:r>
            <a:endParaRPr sz="1800" b="1" dirty="0">
              <a:latin typeface="Calibri"/>
              <a:cs typeface="Calibri"/>
            </a:endParaRPr>
          </a:p>
        </p:txBody>
      </p:sp>
      <p:sp>
        <p:nvSpPr>
          <p:cNvPr id="14" name="object 14"/>
          <p:cNvSpPr txBox="1"/>
          <p:nvPr/>
        </p:nvSpPr>
        <p:spPr>
          <a:xfrm>
            <a:off x="9388602" y="5565140"/>
            <a:ext cx="2280920" cy="874598"/>
          </a:xfrm>
          <a:prstGeom prst="rect">
            <a:avLst/>
          </a:prstGeom>
        </p:spPr>
        <p:txBody>
          <a:bodyPr vert="horz" wrap="square" lIns="0" tIns="12700" rIns="0" bIns="0" rtlCol="0">
            <a:spAutoFit/>
          </a:bodyPr>
          <a:lstStyle/>
          <a:p>
            <a:pPr marL="12700" marR="5080" algn="just">
              <a:lnSpc>
                <a:spcPct val="100000"/>
              </a:lnSpc>
              <a:spcBef>
                <a:spcPts val="100"/>
              </a:spcBef>
            </a:pPr>
            <a:r>
              <a:rPr lang="es-MX" sz="1400" dirty="0">
                <a:latin typeface="Calibri"/>
                <a:cs typeface="Calibri"/>
              </a:rPr>
              <a:t>Agujero de refuerzo utilizado para marcar la carga de prueba y la base 1 ubicación original de las pegatinas.</a:t>
            </a:r>
            <a:endParaRPr sz="1400" dirty="0">
              <a:latin typeface="Calibri"/>
              <a:cs typeface="Calibri"/>
            </a:endParaRPr>
          </a:p>
        </p:txBody>
      </p:sp>
      <p:pic>
        <p:nvPicPr>
          <p:cNvPr id="15" name="object 15"/>
          <p:cNvPicPr/>
          <p:nvPr/>
        </p:nvPicPr>
        <p:blipFill>
          <a:blip r:embed="rId3" cstate="print"/>
          <a:stretch>
            <a:fillRect/>
          </a:stretch>
        </p:blipFill>
        <p:spPr>
          <a:xfrm>
            <a:off x="10203560" y="4299254"/>
            <a:ext cx="814374" cy="1231798"/>
          </a:xfrm>
          <a:prstGeom prst="rect">
            <a:avLst/>
          </a:prstGeom>
        </p:spPr>
      </p:pic>
      <p:grpSp>
        <p:nvGrpSpPr>
          <p:cNvPr id="16" name="object 16"/>
          <p:cNvGrpSpPr/>
          <p:nvPr/>
        </p:nvGrpSpPr>
        <p:grpSpPr>
          <a:xfrm>
            <a:off x="2485644" y="1541272"/>
            <a:ext cx="6715125" cy="2865120"/>
            <a:chOff x="2485644" y="1541272"/>
            <a:chExt cx="6715125" cy="2865120"/>
          </a:xfrm>
        </p:grpSpPr>
        <p:sp>
          <p:nvSpPr>
            <p:cNvPr id="17" name="object 17"/>
            <p:cNvSpPr/>
            <p:nvPr/>
          </p:nvSpPr>
          <p:spPr>
            <a:xfrm>
              <a:off x="6523863" y="3378707"/>
              <a:ext cx="2628900" cy="0"/>
            </a:xfrm>
            <a:custGeom>
              <a:avLst/>
              <a:gdLst/>
              <a:ahLst/>
              <a:cxnLst/>
              <a:rect l="l" t="t" r="r" b="b"/>
              <a:pathLst>
                <a:path w="2628900">
                  <a:moveTo>
                    <a:pt x="2628772" y="0"/>
                  </a:moveTo>
                  <a:lnTo>
                    <a:pt x="0" y="0"/>
                  </a:lnTo>
                </a:path>
              </a:pathLst>
            </a:custGeom>
            <a:ln w="38100">
              <a:solidFill>
                <a:srgbClr val="000000"/>
              </a:solidFill>
            </a:ln>
          </p:spPr>
          <p:txBody>
            <a:bodyPr wrap="square" lIns="0" tIns="0" rIns="0" bIns="0" rtlCol="0"/>
            <a:lstStyle/>
            <a:p>
              <a:endParaRPr/>
            </a:p>
          </p:txBody>
        </p:sp>
        <p:sp>
          <p:nvSpPr>
            <p:cNvPr id="18" name="object 18"/>
            <p:cNvSpPr/>
            <p:nvPr/>
          </p:nvSpPr>
          <p:spPr>
            <a:xfrm>
              <a:off x="8810752" y="3359023"/>
              <a:ext cx="45720" cy="45720"/>
            </a:xfrm>
            <a:custGeom>
              <a:avLst/>
              <a:gdLst/>
              <a:ahLst/>
              <a:cxnLst/>
              <a:rect l="l" t="t" r="r" b="b"/>
              <a:pathLst>
                <a:path w="45720" h="45720">
                  <a:moveTo>
                    <a:pt x="22859" y="0"/>
                  </a:moveTo>
                  <a:lnTo>
                    <a:pt x="13930" y="1785"/>
                  </a:lnTo>
                  <a:lnTo>
                    <a:pt x="6667" y="6667"/>
                  </a:lnTo>
                  <a:lnTo>
                    <a:pt x="1785" y="13930"/>
                  </a:lnTo>
                  <a:lnTo>
                    <a:pt x="0" y="22860"/>
                  </a:lnTo>
                  <a:lnTo>
                    <a:pt x="1785" y="31736"/>
                  </a:lnTo>
                  <a:lnTo>
                    <a:pt x="6667" y="39004"/>
                  </a:lnTo>
                  <a:lnTo>
                    <a:pt x="13930" y="43916"/>
                  </a:lnTo>
                  <a:lnTo>
                    <a:pt x="22859" y="45719"/>
                  </a:lnTo>
                  <a:lnTo>
                    <a:pt x="31736" y="43916"/>
                  </a:lnTo>
                  <a:lnTo>
                    <a:pt x="39004" y="39004"/>
                  </a:lnTo>
                  <a:lnTo>
                    <a:pt x="43916" y="31736"/>
                  </a:lnTo>
                  <a:lnTo>
                    <a:pt x="45720" y="22860"/>
                  </a:lnTo>
                  <a:lnTo>
                    <a:pt x="43916" y="13930"/>
                  </a:lnTo>
                  <a:lnTo>
                    <a:pt x="39004" y="6667"/>
                  </a:lnTo>
                  <a:lnTo>
                    <a:pt x="31736" y="1785"/>
                  </a:lnTo>
                  <a:lnTo>
                    <a:pt x="22859" y="0"/>
                  </a:lnTo>
                  <a:close/>
                </a:path>
              </a:pathLst>
            </a:custGeom>
            <a:solidFill>
              <a:srgbClr val="FFFFFF"/>
            </a:solidFill>
          </p:spPr>
          <p:txBody>
            <a:bodyPr wrap="square" lIns="0" tIns="0" rIns="0" bIns="0" rtlCol="0"/>
            <a:lstStyle/>
            <a:p>
              <a:endParaRPr/>
            </a:p>
          </p:txBody>
        </p:sp>
        <p:sp>
          <p:nvSpPr>
            <p:cNvPr id="19" name="object 19"/>
            <p:cNvSpPr/>
            <p:nvPr/>
          </p:nvSpPr>
          <p:spPr>
            <a:xfrm>
              <a:off x="8810752" y="3359023"/>
              <a:ext cx="45720" cy="45720"/>
            </a:xfrm>
            <a:custGeom>
              <a:avLst/>
              <a:gdLst/>
              <a:ahLst/>
              <a:cxnLst/>
              <a:rect l="l" t="t" r="r" b="b"/>
              <a:pathLst>
                <a:path w="45720" h="45720">
                  <a:moveTo>
                    <a:pt x="0" y="22860"/>
                  </a:moveTo>
                  <a:lnTo>
                    <a:pt x="1785" y="13930"/>
                  </a:lnTo>
                  <a:lnTo>
                    <a:pt x="6667" y="6667"/>
                  </a:lnTo>
                  <a:lnTo>
                    <a:pt x="13930" y="1785"/>
                  </a:lnTo>
                  <a:lnTo>
                    <a:pt x="22859" y="0"/>
                  </a:lnTo>
                  <a:lnTo>
                    <a:pt x="31736" y="1785"/>
                  </a:lnTo>
                  <a:lnTo>
                    <a:pt x="39004" y="6667"/>
                  </a:lnTo>
                  <a:lnTo>
                    <a:pt x="43916" y="13930"/>
                  </a:lnTo>
                  <a:lnTo>
                    <a:pt x="45720" y="22860"/>
                  </a:lnTo>
                  <a:lnTo>
                    <a:pt x="43916" y="31736"/>
                  </a:lnTo>
                  <a:lnTo>
                    <a:pt x="39004" y="39004"/>
                  </a:lnTo>
                  <a:lnTo>
                    <a:pt x="31736" y="43916"/>
                  </a:lnTo>
                  <a:lnTo>
                    <a:pt x="22859" y="45719"/>
                  </a:lnTo>
                  <a:lnTo>
                    <a:pt x="13930" y="43916"/>
                  </a:lnTo>
                  <a:lnTo>
                    <a:pt x="6667" y="39004"/>
                  </a:lnTo>
                  <a:lnTo>
                    <a:pt x="1785" y="31736"/>
                  </a:lnTo>
                  <a:lnTo>
                    <a:pt x="0" y="2286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5376" y="2195321"/>
              <a:ext cx="2202815" cy="2211070"/>
            </a:xfrm>
            <a:custGeom>
              <a:avLst/>
              <a:gdLst/>
              <a:ahLst/>
              <a:cxnLst/>
              <a:rect l="l" t="t" r="r" b="b"/>
              <a:pathLst>
                <a:path w="2202815" h="2211070">
                  <a:moveTo>
                    <a:pt x="76200" y="76200"/>
                  </a:moveTo>
                  <a:lnTo>
                    <a:pt x="69850" y="63500"/>
                  </a:lnTo>
                  <a:lnTo>
                    <a:pt x="38100" y="0"/>
                  </a:lnTo>
                  <a:lnTo>
                    <a:pt x="0" y="76200"/>
                  </a:lnTo>
                  <a:lnTo>
                    <a:pt x="34925" y="76200"/>
                  </a:lnTo>
                  <a:lnTo>
                    <a:pt x="34925" y="1107186"/>
                  </a:lnTo>
                  <a:lnTo>
                    <a:pt x="0" y="1107186"/>
                  </a:lnTo>
                  <a:lnTo>
                    <a:pt x="38100" y="1183386"/>
                  </a:lnTo>
                  <a:lnTo>
                    <a:pt x="69850" y="1119886"/>
                  </a:lnTo>
                  <a:lnTo>
                    <a:pt x="76200" y="1107186"/>
                  </a:lnTo>
                  <a:lnTo>
                    <a:pt x="41275" y="1107186"/>
                  </a:lnTo>
                  <a:lnTo>
                    <a:pt x="41275" y="76200"/>
                  </a:lnTo>
                  <a:lnTo>
                    <a:pt x="76200" y="76200"/>
                  </a:lnTo>
                  <a:close/>
                </a:path>
                <a:path w="2202815" h="2211070">
                  <a:moveTo>
                    <a:pt x="2202815" y="2172843"/>
                  </a:moveTo>
                  <a:lnTo>
                    <a:pt x="2196465" y="2169668"/>
                  </a:lnTo>
                  <a:lnTo>
                    <a:pt x="2126615" y="2134743"/>
                  </a:lnTo>
                  <a:lnTo>
                    <a:pt x="2126615" y="2169668"/>
                  </a:lnTo>
                  <a:lnTo>
                    <a:pt x="957072" y="2169668"/>
                  </a:lnTo>
                  <a:lnTo>
                    <a:pt x="957072" y="2134743"/>
                  </a:lnTo>
                  <a:lnTo>
                    <a:pt x="880872" y="2172843"/>
                  </a:lnTo>
                  <a:lnTo>
                    <a:pt x="957072" y="2210943"/>
                  </a:lnTo>
                  <a:lnTo>
                    <a:pt x="957072" y="2176018"/>
                  </a:lnTo>
                  <a:lnTo>
                    <a:pt x="2126615" y="2176018"/>
                  </a:lnTo>
                  <a:lnTo>
                    <a:pt x="2126615" y="2210943"/>
                  </a:lnTo>
                  <a:lnTo>
                    <a:pt x="2196465" y="2176018"/>
                  </a:lnTo>
                  <a:lnTo>
                    <a:pt x="2202815" y="2172843"/>
                  </a:lnTo>
                  <a:close/>
                </a:path>
              </a:pathLst>
            </a:custGeom>
            <a:solidFill>
              <a:srgbClr val="5B9BD4"/>
            </a:solidFill>
          </p:spPr>
          <p:txBody>
            <a:bodyPr wrap="square" lIns="0" tIns="0" rIns="0" bIns="0" rtlCol="0"/>
            <a:lstStyle/>
            <a:p>
              <a:endParaRPr/>
            </a:p>
          </p:txBody>
        </p:sp>
        <p:sp>
          <p:nvSpPr>
            <p:cNvPr id="21" name="object 21"/>
            <p:cNvSpPr/>
            <p:nvPr/>
          </p:nvSpPr>
          <p:spPr>
            <a:xfrm>
              <a:off x="4386452" y="2615691"/>
              <a:ext cx="45720" cy="45720"/>
            </a:xfrm>
            <a:custGeom>
              <a:avLst/>
              <a:gdLst/>
              <a:ahLst/>
              <a:cxnLst/>
              <a:rect l="l" t="t" r="r" b="b"/>
              <a:pathLst>
                <a:path w="45720" h="45719">
                  <a:moveTo>
                    <a:pt x="22860" y="0"/>
                  </a:moveTo>
                  <a:lnTo>
                    <a:pt x="13930" y="1803"/>
                  </a:lnTo>
                  <a:lnTo>
                    <a:pt x="6667" y="6715"/>
                  </a:lnTo>
                  <a:lnTo>
                    <a:pt x="1785" y="13983"/>
                  </a:lnTo>
                  <a:lnTo>
                    <a:pt x="0" y="22860"/>
                  </a:lnTo>
                  <a:lnTo>
                    <a:pt x="1785" y="31789"/>
                  </a:lnTo>
                  <a:lnTo>
                    <a:pt x="6667" y="39052"/>
                  </a:lnTo>
                  <a:lnTo>
                    <a:pt x="13930" y="43934"/>
                  </a:lnTo>
                  <a:lnTo>
                    <a:pt x="22860" y="45720"/>
                  </a:lnTo>
                  <a:lnTo>
                    <a:pt x="31736" y="43934"/>
                  </a:lnTo>
                  <a:lnTo>
                    <a:pt x="39004" y="39052"/>
                  </a:lnTo>
                  <a:lnTo>
                    <a:pt x="43916" y="31789"/>
                  </a:lnTo>
                  <a:lnTo>
                    <a:pt x="45720" y="22860"/>
                  </a:lnTo>
                  <a:lnTo>
                    <a:pt x="43916" y="13983"/>
                  </a:lnTo>
                  <a:lnTo>
                    <a:pt x="39004" y="6715"/>
                  </a:lnTo>
                  <a:lnTo>
                    <a:pt x="31736" y="1803"/>
                  </a:lnTo>
                  <a:lnTo>
                    <a:pt x="22860" y="0"/>
                  </a:lnTo>
                  <a:close/>
                </a:path>
              </a:pathLst>
            </a:custGeom>
            <a:solidFill>
              <a:srgbClr val="FFFFFF"/>
            </a:solidFill>
          </p:spPr>
          <p:txBody>
            <a:bodyPr wrap="square" lIns="0" tIns="0" rIns="0" bIns="0" rtlCol="0"/>
            <a:lstStyle/>
            <a:p>
              <a:endParaRPr/>
            </a:p>
          </p:txBody>
        </p:sp>
        <p:sp>
          <p:nvSpPr>
            <p:cNvPr id="22" name="object 22"/>
            <p:cNvSpPr/>
            <p:nvPr/>
          </p:nvSpPr>
          <p:spPr>
            <a:xfrm>
              <a:off x="4386452" y="2615691"/>
              <a:ext cx="45720" cy="45720"/>
            </a:xfrm>
            <a:custGeom>
              <a:avLst/>
              <a:gdLst/>
              <a:ahLst/>
              <a:cxnLst/>
              <a:rect l="l" t="t" r="r" b="b"/>
              <a:pathLst>
                <a:path w="45720" h="45719">
                  <a:moveTo>
                    <a:pt x="0" y="22860"/>
                  </a:moveTo>
                  <a:lnTo>
                    <a:pt x="1785" y="13983"/>
                  </a:lnTo>
                  <a:lnTo>
                    <a:pt x="6667" y="6715"/>
                  </a:lnTo>
                  <a:lnTo>
                    <a:pt x="13930" y="1803"/>
                  </a:lnTo>
                  <a:lnTo>
                    <a:pt x="22860" y="0"/>
                  </a:lnTo>
                  <a:lnTo>
                    <a:pt x="31736" y="1803"/>
                  </a:lnTo>
                  <a:lnTo>
                    <a:pt x="39004" y="6715"/>
                  </a:lnTo>
                  <a:lnTo>
                    <a:pt x="43916" y="13983"/>
                  </a:lnTo>
                  <a:lnTo>
                    <a:pt x="45720" y="22860"/>
                  </a:lnTo>
                  <a:lnTo>
                    <a:pt x="43916" y="31789"/>
                  </a:lnTo>
                  <a:lnTo>
                    <a:pt x="39004" y="39052"/>
                  </a:lnTo>
                  <a:lnTo>
                    <a:pt x="31736" y="43934"/>
                  </a:lnTo>
                  <a:lnTo>
                    <a:pt x="22860" y="45720"/>
                  </a:lnTo>
                  <a:lnTo>
                    <a:pt x="13930" y="43934"/>
                  </a:lnTo>
                  <a:lnTo>
                    <a:pt x="6667" y="39052"/>
                  </a:lnTo>
                  <a:lnTo>
                    <a:pt x="1785" y="31789"/>
                  </a:lnTo>
                  <a:lnTo>
                    <a:pt x="0" y="2286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3483736" y="1550797"/>
              <a:ext cx="0" cy="1630045"/>
            </a:xfrm>
            <a:custGeom>
              <a:avLst/>
              <a:gdLst/>
              <a:ahLst/>
              <a:cxnLst/>
              <a:rect l="l" t="t" r="r" b="b"/>
              <a:pathLst>
                <a:path h="1630045">
                  <a:moveTo>
                    <a:pt x="0" y="0"/>
                  </a:moveTo>
                  <a:lnTo>
                    <a:pt x="0" y="1630044"/>
                  </a:lnTo>
                </a:path>
              </a:pathLst>
            </a:custGeom>
            <a:ln w="19050">
              <a:solidFill>
                <a:srgbClr val="5B9BD4"/>
              </a:solidFill>
              <a:prstDash val="sysDash"/>
            </a:ln>
          </p:spPr>
          <p:txBody>
            <a:bodyPr wrap="square" lIns="0" tIns="0" rIns="0" bIns="0" rtlCol="0"/>
            <a:lstStyle/>
            <a:p>
              <a:endParaRPr/>
            </a:p>
          </p:txBody>
        </p:sp>
        <p:sp>
          <p:nvSpPr>
            <p:cNvPr id="24" name="object 24"/>
            <p:cNvSpPr/>
            <p:nvPr/>
          </p:nvSpPr>
          <p:spPr>
            <a:xfrm>
              <a:off x="2485644" y="1779650"/>
              <a:ext cx="2627630" cy="892175"/>
            </a:xfrm>
            <a:custGeom>
              <a:avLst/>
              <a:gdLst/>
              <a:ahLst/>
              <a:cxnLst/>
              <a:rect l="l" t="t" r="r" b="b"/>
              <a:pathLst>
                <a:path w="2627629" h="892175">
                  <a:moveTo>
                    <a:pt x="968756" y="842264"/>
                  </a:moveTo>
                  <a:lnTo>
                    <a:pt x="950048" y="820293"/>
                  </a:lnTo>
                  <a:lnTo>
                    <a:pt x="913511" y="777367"/>
                  </a:lnTo>
                  <a:lnTo>
                    <a:pt x="899845" y="809523"/>
                  </a:lnTo>
                  <a:lnTo>
                    <a:pt x="2413" y="428371"/>
                  </a:lnTo>
                  <a:lnTo>
                    <a:pt x="0" y="434213"/>
                  </a:lnTo>
                  <a:lnTo>
                    <a:pt x="897369" y="815340"/>
                  </a:lnTo>
                  <a:lnTo>
                    <a:pt x="883666" y="847598"/>
                  </a:lnTo>
                  <a:lnTo>
                    <a:pt x="968756" y="842264"/>
                  </a:lnTo>
                  <a:close/>
                </a:path>
                <a:path w="2627629" h="892175">
                  <a:moveTo>
                    <a:pt x="1746631" y="492252"/>
                  </a:moveTo>
                  <a:lnTo>
                    <a:pt x="1740281" y="479552"/>
                  </a:lnTo>
                  <a:lnTo>
                    <a:pt x="1708531" y="416052"/>
                  </a:lnTo>
                  <a:lnTo>
                    <a:pt x="1670431" y="492252"/>
                  </a:lnTo>
                  <a:lnTo>
                    <a:pt x="1705356" y="492252"/>
                  </a:lnTo>
                  <a:lnTo>
                    <a:pt x="1705356" y="815467"/>
                  </a:lnTo>
                  <a:lnTo>
                    <a:pt x="1670431" y="815467"/>
                  </a:lnTo>
                  <a:lnTo>
                    <a:pt x="1708531" y="891667"/>
                  </a:lnTo>
                  <a:lnTo>
                    <a:pt x="1740281" y="828167"/>
                  </a:lnTo>
                  <a:lnTo>
                    <a:pt x="1746631" y="815467"/>
                  </a:lnTo>
                  <a:lnTo>
                    <a:pt x="1711706" y="815467"/>
                  </a:lnTo>
                  <a:lnTo>
                    <a:pt x="1711706" y="492252"/>
                  </a:lnTo>
                  <a:lnTo>
                    <a:pt x="1746631" y="492252"/>
                  </a:lnTo>
                  <a:close/>
                </a:path>
                <a:path w="2627629" h="892175">
                  <a:moveTo>
                    <a:pt x="2627503" y="3937"/>
                  </a:moveTo>
                  <a:lnTo>
                    <a:pt x="2622423" y="0"/>
                  </a:lnTo>
                  <a:lnTo>
                    <a:pt x="2017191" y="771359"/>
                  </a:lnTo>
                  <a:lnTo>
                    <a:pt x="1989709" y="749808"/>
                  </a:lnTo>
                  <a:lnTo>
                    <a:pt x="1972691" y="833247"/>
                  </a:lnTo>
                  <a:lnTo>
                    <a:pt x="2049653" y="796798"/>
                  </a:lnTo>
                  <a:lnTo>
                    <a:pt x="2034908" y="785241"/>
                  </a:lnTo>
                  <a:lnTo>
                    <a:pt x="2022170" y="775271"/>
                  </a:lnTo>
                  <a:lnTo>
                    <a:pt x="2627503" y="3937"/>
                  </a:lnTo>
                  <a:close/>
                </a:path>
              </a:pathLst>
            </a:custGeom>
            <a:solidFill>
              <a:srgbClr val="5B9BD4"/>
            </a:solidFill>
          </p:spPr>
          <p:txBody>
            <a:bodyPr wrap="square" lIns="0" tIns="0" rIns="0" bIns="0" rtlCol="0"/>
            <a:lstStyle/>
            <a:p>
              <a:endParaRPr/>
            </a:p>
          </p:txBody>
        </p:sp>
        <p:sp>
          <p:nvSpPr>
            <p:cNvPr id="25" name="object 25"/>
            <p:cNvSpPr/>
            <p:nvPr/>
          </p:nvSpPr>
          <p:spPr>
            <a:xfrm>
              <a:off x="4417695" y="1550797"/>
              <a:ext cx="7620" cy="565150"/>
            </a:xfrm>
            <a:custGeom>
              <a:avLst/>
              <a:gdLst/>
              <a:ahLst/>
              <a:cxnLst/>
              <a:rect l="l" t="t" r="r" b="b"/>
              <a:pathLst>
                <a:path w="7620" h="565150">
                  <a:moveTo>
                    <a:pt x="0" y="0"/>
                  </a:moveTo>
                  <a:lnTo>
                    <a:pt x="7238" y="564895"/>
                  </a:lnTo>
                </a:path>
              </a:pathLst>
            </a:custGeom>
            <a:ln w="19050">
              <a:solidFill>
                <a:srgbClr val="5B9BD4"/>
              </a:solidFill>
              <a:prstDash val="sysDash"/>
            </a:ln>
          </p:spPr>
          <p:txBody>
            <a:bodyPr wrap="square" lIns="0" tIns="0" rIns="0" bIns="0" rtlCol="0"/>
            <a:lstStyle/>
            <a:p>
              <a:endParaRPr/>
            </a:p>
          </p:txBody>
        </p:sp>
        <p:sp>
          <p:nvSpPr>
            <p:cNvPr id="26" name="object 26"/>
            <p:cNvSpPr/>
            <p:nvPr/>
          </p:nvSpPr>
          <p:spPr>
            <a:xfrm>
              <a:off x="3494532" y="1803526"/>
              <a:ext cx="5706110" cy="1950720"/>
            </a:xfrm>
            <a:custGeom>
              <a:avLst/>
              <a:gdLst/>
              <a:ahLst/>
              <a:cxnLst/>
              <a:rect l="l" t="t" r="r" b="b"/>
              <a:pathLst>
                <a:path w="5706109" h="1950720">
                  <a:moveTo>
                    <a:pt x="914781" y="37973"/>
                  </a:moveTo>
                  <a:lnTo>
                    <a:pt x="908685" y="34950"/>
                  </a:lnTo>
                  <a:lnTo>
                    <a:pt x="838454" y="0"/>
                  </a:lnTo>
                  <a:lnTo>
                    <a:pt x="838504" y="34950"/>
                  </a:lnTo>
                  <a:lnTo>
                    <a:pt x="76111" y="36182"/>
                  </a:lnTo>
                  <a:lnTo>
                    <a:pt x="76073" y="1270"/>
                  </a:lnTo>
                  <a:lnTo>
                    <a:pt x="0" y="39497"/>
                  </a:lnTo>
                  <a:lnTo>
                    <a:pt x="76200" y="77470"/>
                  </a:lnTo>
                  <a:lnTo>
                    <a:pt x="76136" y="42545"/>
                  </a:lnTo>
                  <a:lnTo>
                    <a:pt x="63500" y="42545"/>
                  </a:lnTo>
                  <a:lnTo>
                    <a:pt x="76123" y="42532"/>
                  </a:lnTo>
                  <a:lnTo>
                    <a:pt x="838517" y="41300"/>
                  </a:lnTo>
                  <a:lnTo>
                    <a:pt x="838581" y="76200"/>
                  </a:lnTo>
                  <a:lnTo>
                    <a:pt x="908151" y="41300"/>
                  </a:lnTo>
                  <a:lnTo>
                    <a:pt x="914781" y="37973"/>
                  </a:lnTo>
                  <a:close/>
                </a:path>
                <a:path w="5706109" h="1950720">
                  <a:moveTo>
                    <a:pt x="5706110" y="1891157"/>
                  </a:moveTo>
                  <a:lnTo>
                    <a:pt x="5700877" y="1888604"/>
                  </a:lnTo>
                  <a:lnTo>
                    <a:pt x="5629656" y="1853692"/>
                  </a:lnTo>
                  <a:lnTo>
                    <a:pt x="5629821" y="1874520"/>
                  </a:lnTo>
                  <a:lnTo>
                    <a:pt x="5629935" y="1888604"/>
                  </a:lnTo>
                  <a:lnTo>
                    <a:pt x="3111271" y="1909470"/>
                  </a:lnTo>
                  <a:lnTo>
                    <a:pt x="3111157" y="1894954"/>
                  </a:lnTo>
                  <a:lnTo>
                    <a:pt x="3111106" y="1888604"/>
                  </a:lnTo>
                  <a:lnTo>
                    <a:pt x="3110992" y="1874520"/>
                  </a:lnTo>
                  <a:lnTo>
                    <a:pt x="3035173" y="1913255"/>
                  </a:lnTo>
                  <a:lnTo>
                    <a:pt x="3111614" y="1950720"/>
                  </a:lnTo>
                  <a:lnTo>
                    <a:pt x="3111449" y="1929892"/>
                  </a:lnTo>
                  <a:lnTo>
                    <a:pt x="3111335" y="1915922"/>
                  </a:lnTo>
                  <a:lnTo>
                    <a:pt x="3098673" y="1915922"/>
                  </a:lnTo>
                  <a:lnTo>
                    <a:pt x="3111322" y="1915820"/>
                  </a:lnTo>
                  <a:lnTo>
                    <a:pt x="3864953" y="1909572"/>
                  </a:lnTo>
                  <a:lnTo>
                    <a:pt x="5629999" y="1894954"/>
                  </a:lnTo>
                  <a:lnTo>
                    <a:pt x="5630113" y="1909572"/>
                  </a:lnTo>
                  <a:lnTo>
                    <a:pt x="5630164" y="1915922"/>
                  </a:lnTo>
                  <a:lnTo>
                    <a:pt x="5630291" y="1929892"/>
                  </a:lnTo>
                  <a:lnTo>
                    <a:pt x="5698693" y="1894954"/>
                  </a:lnTo>
                  <a:lnTo>
                    <a:pt x="5706110" y="1891157"/>
                  </a:lnTo>
                  <a:close/>
                </a:path>
              </a:pathLst>
            </a:custGeom>
            <a:solidFill>
              <a:srgbClr val="5B9BD4"/>
            </a:solidFill>
          </p:spPr>
          <p:txBody>
            <a:bodyPr wrap="square" lIns="0" tIns="0" rIns="0" bIns="0" rtlCol="0"/>
            <a:lstStyle/>
            <a:p>
              <a:endParaRPr/>
            </a:p>
          </p:txBody>
        </p:sp>
      </p:grpSp>
      <p:sp>
        <p:nvSpPr>
          <p:cNvPr id="27" name="object 27"/>
          <p:cNvSpPr txBox="1"/>
          <p:nvPr/>
        </p:nvSpPr>
        <p:spPr>
          <a:xfrm>
            <a:off x="4782058" y="1510020"/>
            <a:ext cx="734568" cy="382156"/>
          </a:xfrm>
          <a:prstGeom prst="rect">
            <a:avLst/>
          </a:prstGeom>
        </p:spPr>
        <p:txBody>
          <a:bodyPr vert="horz" wrap="square" lIns="0" tIns="12700" rIns="0" bIns="0" rtlCol="0">
            <a:spAutoFit/>
          </a:bodyPr>
          <a:lstStyle/>
          <a:p>
            <a:pPr marL="12700">
              <a:lnSpc>
                <a:spcPct val="100000"/>
              </a:lnSpc>
              <a:spcBef>
                <a:spcPts val="100"/>
              </a:spcBef>
            </a:pPr>
            <a:r>
              <a:rPr lang="es-MX" sz="1200" spc="-25" dirty="0">
                <a:latin typeface="Calibri"/>
                <a:cs typeface="Calibri"/>
              </a:rPr>
              <a:t>Ubicación de la carga</a:t>
            </a:r>
            <a:endParaRPr sz="1200" dirty="0">
              <a:latin typeface="Calibri"/>
              <a:cs typeface="Calibri"/>
            </a:endParaRPr>
          </a:p>
        </p:txBody>
      </p:sp>
      <p:sp>
        <p:nvSpPr>
          <p:cNvPr id="28" name="object 28"/>
          <p:cNvSpPr txBox="1"/>
          <p:nvPr/>
        </p:nvSpPr>
        <p:spPr>
          <a:xfrm>
            <a:off x="2124075" y="1273646"/>
            <a:ext cx="1000125" cy="936154"/>
          </a:xfrm>
          <a:prstGeom prst="rect">
            <a:avLst/>
          </a:prstGeom>
        </p:spPr>
        <p:txBody>
          <a:bodyPr vert="horz" wrap="square" lIns="0" tIns="12700" rIns="0" bIns="0" rtlCol="0">
            <a:spAutoFit/>
          </a:bodyPr>
          <a:lstStyle/>
          <a:p>
            <a:pPr marL="12700" marR="5080">
              <a:lnSpc>
                <a:spcPct val="100000"/>
              </a:lnSpc>
              <a:spcBef>
                <a:spcPts val="100"/>
              </a:spcBef>
            </a:pPr>
            <a:r>
              <a:rPr lang="es-MX" sz="1200" dirty="0">
                <a:latin typeface="Calibri"/>
                <a:cs typeface="Calibri"/>
              </a:rPr>
              <a:t>Ubicación de la viga del puente 2: alineada con el borde norte de la mesa</a:t>
            </a:r>
            <a:endParaRPr sz="1200" dirty="0">
              <a:latin typeface="Calibri"/>
              <a:cs typeface="Calibri"/>
            </a:endParaRPr>
          </a:p>
        </p:txBody>
      </p:sp>
      <p:sp>
        <p:nvSpPr>
          <p:cNvPr id="29" name="object 29"/>
          <p:cNvSpPr txBox="1"/>
          <p:nvPr/>
        </p:nvSpPr>
        <p:spPr>
          <a:xfrm>
            <a:off x="6701790" y="2692654"/>
            <a:ext cx="205740"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30</a:t>
            </a:r>
            <a:endParaRPr sz="1400">
              <a:latin typeface="Calibri"/>
              <a:cs typeface="Calibri"/>
            </a:endParaRPr>
          </a:p>
        </p:txBody>
      </p:sp>
      <p:sp>
        <p:nvSpPr>
          <p:cNvPr id="30" name="object 30"/>
          <p:cNvSpPr txBox="1"/>
          <p:nvPr/>
        </p:nvSpPr>
        <p:spPr>
          <a:xfrm>
            <a:off x="3661028" y="1220215"/>
            <a:ext cx="622300" cy="391160"/>
          </a:xfrm>
          <a:prstGeom prst="rect">
            <a:avLst/>
          </a:prstGeom>
        </p:spPr>
        <p:txBody>
          <a:bodyPr vert="horz" wrap="square" lIns="0" tIns="12700" rIns="0" bIns="0" rtlCol="0">
            <a:spAutoFit/>
          </a:bodyPr>
          <a:lstStyle/>
          <a:p>
            <a:pPr marL="635" algn="ctr">
              <a:lnSpc>
                <a:spcPct val="100000"/>
              </a:lnSpc>
              <a:spcBef>
                <a:spcPts val="100"/>
              </a:spcBef>
            </a:pPr>
            <a:r>
              <a:rPr sz="1200" spc="-25" dirty="0">
                <a:latin typeface="Calibri"/>
                <a:cs typeface="Calibri"/>
              </a:rPr>
              <a:t>20</a:t>
            </a:r>
            <a:endParaRPr sz="1200">
              <a:latin typeface="Calibri"/>
              <a:cs typeface="Calibri"/>
            </a:endParaRPr>
          </a:p>
          <a:p>
            <a:pPr algn="ctr">
              <a:lnSpc>
                <a:spcPct val="100000"/>
              </a:lnSpc>
            </a:pPr>
            <a:r>
              <a:rPr sz="1200" spc="-10" dirty="0">
                <a:latin typeface="Calibri"/>
                <a:cs typeface="Calibri"/>
              </a:rPr>
              <a:t>minimum</a:t>
            </a:r>
            <a:endParaRPr sz="1200">
              <a:latin typeface="Calibri"/>
              <a:cs typeface="Calibri"/>
            </a:endParaRPr>
          </a:p>
        </p:txBody>
      </p:sp>
      <p:sp>
        <p:nvSpPr>
          <p:cNvPr id="31" name="object 31"/>
          <p:cNvSpPr txBox="1"/>
          <p:nvPr/>
        </p:nvSpPr>
        <p:spPr>
          <a:xfrm>
            <a:off x="8359520" y="4036263"/>
            <a:ext cx="205740" cy="240029"/>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35</a:t>
            </a:r>
            <a:endParaRPr sz="1400">
              <a:latin typeface="Calibri"/>
              <a:cs typeface="Calibri"/>
            </a:endParaRPr>
          </a:p>
        </p:txBody>
      </p:sp>
      <p:sp>
        <p:nvSpPr>
          <p:cNvPr id="32" name="object 32"/>
          <p:cNvSpPr txBox="1"/>
          <p:nvPr/>
        </p:nvSpPr>
        <p:spPr>
          <a:xfrm>
            <a:off x="3840860" y="2326386"/>
            <a:ext cx="205740"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15</a:t>
            </a:r>
            <a:endParaRPr sz="1400">
              <a:latin typeface="Calibri"/>
              <a:cs typeface="Calibri"/>
            </a:endParaRPr>
          </a:p>
        </p:txBody>
      </p:sp>
      <p:sp>
        <p:nvSpPr>
          <p:cNvPr id="33" name="object 33"/>
          <p:cNvSpPr txBox="1"/>
          <p:nvPr/>
        </p:nvSpPr>
        <p:spPr>
          <a:xfrm>
            <a:off x="7357618" y="3711702"/>
            <a:ext cx="20574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alibri"/>
                <a:cs typeface="Calibri"/>
              </a:rPr>
              <a:t>65</a:t>
            </a:r>
            <a:endParaRPr sz="1400">
              <a:latin typeface="Calibri"/>
              <a:cs typeface="Calibri"/>
            </a:endParaRPr>
          </a:p>
        </p:txBody>
      </p:sp>
      <p:grpSp>
        <p:nvGrpSpPr>
          <p:cNvPr id="34" name="object 34"/>
          <p:cNvGrpSpPr/>
          <p:nvPr/>
        </p:nvGrpSpPr>
        <p:grpSpPr>
          <a:xfrm>
            <a:off x="4081145" y="2187320"/>
            <a:ext cx="4208145" cy="2964180"/>
            <a:chOff x="4081145" y="2187320"/>
            <a:chExt cx="4208145" cy="2964180"/>
          </a:xfrm>
        </p:grpSpPr>
        <p:sp>
          <p:nvSpPr>
            <p:cNvPr id="35" name="object 35"/>
            <p:cNvSpPr/>
            <p:nvPr/>
          </p:nvSpPr>
          <p:spPr>
            <a:xfrm>
              <a:off x="4090670" y="2624581"/>
              <a:ext cx="2437130" cy="1263650"/>
            </a:xfrm>
            <a:custGeom>
              <a:avLst/>
              <a:gdLst/>
              <a:ahLst/>
              <a:cxnLst/>
              <a:rect l="l" t="t" r="r" b="b"/>
              <a:pathLst>
                <a:path w="2437129" h="1263650">
                  <a:moveTo>
                    <a:pt x="2429509" y="698372"/>
                  </a:moveTo>
                  <a:lnTo>
                    <a:pt x="2436749" y="1263268"/>
                  </a:lnTo>
                </a:path>
                <a:path w="2437129" h="1263650">
                  <a:moveTo>
                    <a:pt x="730757" y="0"/>
                  </a:moveTo>
                  <a:lnTo>
                    <a:pt x="0" y="21843"/>
                  </a:lnTo>
                </a:path>
              </a:pathLst>
            </a:custGeom>
            <a:ln w="19050">
              <a:solidFill>
                <a:srgbClr val="5B9BD4"/>
              </a:solidFill>
              <a:prstDash val="sysDash"/>
            </a:ln>
          </p:spPr>
          <p:txBody>
            <a:bodyPr wrap="square" lIns="0" tIns="0" rIns="0" bIns="0" rtlCol="0"/>
            <a:lstStyle/>
            <a:p>
              <a:endParaRPr/>
            </a:p>
          </p:txBody>
        </p:sp>
        <p:sp>
          <p:nvSpPr>
            <p:cNvPr id="36" name="object 36"/>
            <p:cNvSpPr/>
            <p:nvPr/>
          </p:nvSpPr>
          <p:spPr>
            <a:xfrm>
              <a:off x="8054340" y="2195321"/>
              <a:ext cx="76200" cy="346075"/>
            </a:xfrm>
            <a:custGeom>
              <a:avLst/>
              <a:gdLst/>
              <a:ahLst/>
              <a:cxnLst/>
              <a:rect l="l" t="t" r="r" b="b"/>
              <a:pathLst>
                <a:path w="76200" h="346075">
                  <a:moveTo>
                    <a:pt x="34925" y="269366"/>
                  </a:moveTo>
                  <a:lnTo>
                    <a:pt x="0" y="269366"/>
                  </a:lnTo>
                  <a:lnTo>
                    <a:pt x="38100" y="345566"/>
                  </a:lnTo>
                  <a:lnTo>
                    <a:pt x="69850" y="282066"/>
                  </a:lnTo>
                  <a:lnTo>
                    <a:pt x="34925" y="282066"/>
                  </a:lnTo>
                  <a:lnTo>
                    <a:pt x="34925" y="269366"/>
                  </a:lnTo>
                  <a:close/>
                </a:path>
                <a:path w="76200" h="346075">
                  <a:moveTo>
                    <a:pt x="41275" y="63500"/>
                  </a:moveTo>
                  <a:lnTo>
                    <a:pt x="34925" y="63500"/>
                  </a:lnTo>
                  <a:lnTo>
                    <a:pt x="34925" y="282066"/>
                  </a:lnTo>
                  <a:lnTo>
                    <a:pt x="41275" y="282066"/>
                  </a:lnTo>
                  <a:lnTo>
                    <a:pt x="41275" y="63500"/>
                  </a:lnTo>
                  <a:close/>
                </a:path>
                <a:path w="76200" h="346075">
                  <a:moveTo>
                    <a:pt x="76200" y="269366"/>
                  </a:moveTo>
                  <a:lnTo>
                    <a:pt x="41275" y="269366"/>
                  </a:lnTo>
                  <a:lnTo>
                    <a:pt x="41275" y="282066"/>
                  </a:lnTo>
                  <a:lnTo>
                    <a:pt x="69850" y="282066"/>
                  </a:lnTo>
                  <a:lnTo>
                    <a:pt x="76200" y="269366"/>
                  </a:lnTo>
                  <a:close/>
                </a:path>
                <a:path w="76200" h="346075">
                  <a:moveTo>
                    <a:pt x="38100" y="0"/>
                  </a:moveTo>
                  <a:lnTo>
                    <a:pt x="0" y="76200"/>
                  </a:lnTo>
                  <a:lnTo>
                    <a:pt x="34925" y="76200"/>
                  </a:lnTo>
                  <a:lnTo>
                    <a:pt x="34925" y="63500"/>
                  </a:lnTo>
                  <a:lnTo>
                    <a:pt x="69850" y="63500"/>
                  </a:lnTo>
                  <a:lnTo>
                    <a:pt x="38100" y="0"/>
                  </a:lnTo>
                  <a:close/>
                </a:path>
                <a:path w="76200" h="346075">
                  <a:moveTo>
                    <a:pt x="69850" y="63500"/>
                  </a:moveTo>
                  <a:lnTo>
                    <a:pt x="41275" y="63500"/>
                  </a:lnTo>
                  <a:lnTo>
                    <a:pt x="41275" y="76200"/>
                  </a:lnTo>
                  <a:lnTo>
                    <a:pt x="76200" y="76200"/>
                  </a:lnTo>
                  <a:lnTo>
                    <a:pt x="69850" y="63500"/>
                  </a:lnTo>
                  <a:close/>
                </a:path>
              </a:pathLst>
            </a:custGeom>
            <a:solidFill>
              <a:srgbClr val="5B9BD4"/>
            </a:solidFill>
          </p:spPr>
          <p:txBody>
            <a:bodyPr wrap="square" lIns="0" tIns="0" rIns="0" bIns="0" rtlCol="0"/>
            <a:lstStyle/>
            <a:p>
              <a:endParaRPr/>
            </a:p>
          </p:txBody>
        </p:sp>
        <p:sp>
          <p:nvSpPr>
            <p:cNvPr id="37" name="object 37"/>
            <p:cNvSpPr/>
            <p:nvPr/>
          </p:nvSpPr>
          <p:spPr>
            <a:xfrm>
              <a:off x="7534275" y="2513583"/>
              <a:ext cx="745490" cy="1270"/>
            </a:xfrm>
            <a:custGeom>
              <a:avLst/>
              <a:gdLst/>
              <a:ahLst/>
              <a:cxnLst/>
              <a:rect l="l" t="t" r="r" b="b"/>
              <a:pathLst>
                <a:path w="745490" h="1269">
                  <a:moveTo>
                    <a:pt x="745490" y="762"/>
                  </a:moveTo>
                  <a:lnTo>
                    <a:pt x="0" y="0"/>
                  </a:lnTo>
                </a:path>
              </a:pathLst>
            </a:custGeom>
            <a:ln w="19050">
              <a:solidFill>
                <a:srgbClr val="5B9BD4"/>
              </a:solidFill>
              <a:prstDash val="sysDash"/>
            </a:ln>
          </p:spPr>
          <p:txBody>
            <a:bodyPr wrap="square" lIns="0" tIns="0" rIns="0" bIns="0" rtlCol="0"/>
            <a:lstStyle/>
            <a:p>
              <a:endParaRPr/>
            </a:p>
          </p:txBody>
        </p:sp>
        <p:sp>
          <p:nvSpPr>
            <p:cNvPr id="38" name="object 38"/>
            <p:cNvSpPr/>
            <p:nvPr/>
          </p:nvSpPr>
          <p:spPr>
            <a:xfrm>
              <a:off x="7823200" y="2206370"/>
              <a:ext cx="0" cy="2926080"/>
            </a:xfrm>
            <a:custGeom>
              <a:avLst/>
              <a:gdLst/>
              <a:ahLst/>
              <a:cxnLst/>
              <a:rect l="l" t="t" r="r" b="b"/>
              <a:pathLst>
                <a:path h="2926079">
                  <a:moveTo>
                    <a:pt x="0" y="0"/>
                  </a:moveTo>
                  <a:lnTo>
                    <a:pt x="0" y="2926079"/>
                  </a:lnTo>
                </a:path>
              </a:pathLst>
            </a:custGeom>
            <a:ln w="38100">
              <a:solidFill>
                <a:srgbClr val="000000"/>
              </a:solidFill>
            </a:ln>
          </p:spPr>
          <p:txBody>
            <a:bodyPr wrap="square" lIns="0" tIns="0" rIns="0" bIns="0" rtlCol="0"/>
            <a:lstStyle/>
            <a:p>
              <a:endParaRPr/>
            </a:p>
          </p:txBody>
        </p:sp>
        <p:sp>
          <p:nvSpPr>
            <p:cNvPr id="39" name="object 39"/>
            <p:cNvSpPr/>
            <p:nvPr/>
          </p:nvSpPr>
          <p:spPr>
            <a:xfrm>
              <a:off x="7800340" y="2514726"/>
              <a:ext cx="45720" cy="45720"/>
            </a:xfrm>
            <a:custGeom>
              <a:avLst/>
              <a:gdLst/>
              <a:ahLst/>
              <a:cxnLst/>
              <a:rect l="l" t="t" r="r" b="b"/>
              <a:pathLst>
                <a:path w="45720" h="45719">
                  <a:moveTo>
                    <a:pt x="22859" y="0"/>
                  </a:moveTo>
                  <a:lnTo>
                    <a:pt x="13930" y="1781"/>
                  </a:lnTo>
                  <a:lnTo>
                    <a:pt x="6667" y="6635"/>
                  </a:lnTo>
                  <a:lnTo>
                    <a:pt x="1785" y="13823"/>
                  </a:lnTo>
                  <a:lnTo>
                    <a:pt x="0" y="22606"/>
                  </a:lnTo>
                  <a:lnTo>
                    <a:pt x="1785" y="31388"/>
                  </a:lnTo>
                  <a:lnTo>
                    <a:pt x="6667" y="38576"/>
                  </a:lnTo>
                  <a:lnTo>
                    <a:pt x="13930" y="43430"/>
                  </a:lnTo>
                  <a:lnTo>
                    <a:pt x="22859" y="45212"/>
                  </a:lnTo>
                  <a:lnTo>
                    <a:pt x="31736" y="43430"/>
                  </a:lnTo>
                  <a:lnTo>
                    <a:pt x="39004" y="38576"/>
                  </a:lnTo>
                  <a:lnTo>
                    <a:pt x="43916" y="31388"/>
                  </a:lnTo>
                  <a:lnTo>
                    <a:pt x="45719" y="22606"/>
                  </a:lnTo>
                  <a:lnTo>
                    <a:pt x="43916" y="13823"/>
                  </a:lnTo>
                  <a:lnTo>
                    <a:pt x="39004" y="6635"/>
                  </a:lnTo>
                  <a:lnTo>
                    <a:pt x="31736" y="1781"/>
                  </a:lnTo>
                  <a:lnTo>
                    <a:pt x="22859" y="0"/>
                  </a:lnTo>
                  <a:close/>
                </a:path>
              </a:pathLst>
            </a:custGeom>
            <a:solidFill>
              <a:srgbClr val="FFFFFF"/>
            </a:solidFill>
          </p:spPr>
          <p:txBody>
            <a:bodyPr wrap="square" lIns="0" tIns="0" rIns="0" bIns="0" rtlCol="0"/>
            <a:lstStyle/>
            <a:p>
              <a:endParaRPr/>
            </a:p>
          </p:txBody>
        </p:sp>
        <p:sp>
          <p:nvSpPr>
            <p:cNvPr id="40" name="object 40"/>
            <p:cNvSpPr/>
            <p:nvPr/>
          </p:nvSpPr>
          <p:spPr>
            <a:xfrm>
              <a:off x="7800340" y="2514726"/>
              <a:ext cx="45720" cy="45720"/>
            </a:xfrm>
            <a:custGeom>
              <a:avLst/>
              <a:gdLst/>
              <a:ahLst/>
              <a:cxnLst/>
              <a:rect l="l" t="t" r="r" b="b"/>
              <a:pathLst>
                <a:path w="45720" h="45719">
                  <a:moveTo>
                    <a:pt x="0" y="22606"/>
                  </a:moveTo>
                  <a:lnTo>
                    <a:pt x="1785" y="13823"/>
                  </a:lnTo>
                  <a:lnTo>
                    <a:pt x="6667" y="6635"/>
                  </a:lnTo>
                  <a:lnTo>
                    <a:pt x="13930" y="1781"/>
                  </a:lnTo>
                  <a:lnTo>
                    <a:pt x="22859" y="0"/>
                  </a:lnTo>
                  <a:lnTo>
                    <a:pt x="31736" y="1781"/>
                  </a:lnTo>
                  <a:lnTo>
                    <a:pt x="39004" y="6635"/>
                  </a:lnTo>
                  <a:lnTo>
                    <a:pt x="43916" y="13823"/>
                  </a:lnTo>
                  <a:lnTo>
                    <a:pt x="45719" y="22606"/>
                  </a:lnTo>
                  <a:lnTo>
                    <a:pt x="43916" y="31388"/>
                  </a:lnTo>
                  <a:lnTo>
                    <a:pt x="39004" y="38576"/>
                  </a:lnTo>
                  <a:lnTo>
                    <a:pt x="31736" y="43430"/>
                  </a:lnTo>
                  <a:lnTo>
                    <a:pt x="22859" y="45212"/>
                  </a:lnTo>
                  <a:lnTo>
                    <a:pt x="13930" y="43430"/>
                  </a:lnTo>
                  <a:lnTo>
                    <a:pt x="6667" y="38576"/>
                  </a:lnTo>
                  <a:lnTo>
                    <a:pt x="1785" y="31388"/>
                  </a:lnTo>
                  <a:lnTo>
                    <a:pt x="0" y="22606"/>
                  </a:lnTo>
                  <a:close/>
                </a:path>
              </a:pathLst>
            </a:custGeom>
            <a:ln w="12700">
              <a:solidFill>
                <a:srgbClr val="41709C"/>
              </a:solidFill>
            </a:ln>
          </p:spPr>
          <p:txBody>
            <a:bodyPr wrap="square" lIns="0" tIns="0" rIns="0" bIns="0" rtlCol="0"/>
            <a:lstStyle/>
            <a:p>
              <a:endParaRPr/>
            </a:p>
          </p:txBody>
        </p:sp>
        <p:sp>
          <p:nvSpPr>
            <p:cNvPr id="41" name="object 41"/>
            <p:cNvSpPr/>
            <p:nvPr/>
          </p:nvSpPr>
          <p:spPr>
            <a:xfrm>
              <a:off x="7800340" y="4782438"/>
              <a:ext cx="45720" cy="45720"/>
            </a:xfrm>
            <a:custGeom>
              <a:avLst/>
              <a:gdLst/>
              <a:ahLst/>
              <a:cxnLst/>
              <a:rect l="l" t="t" r="r" b="b"/>
              <a:pathLst>
                <a:path w="45720" h="45720">
                  <a:moveTo>
                    <a:pt x="22859" y="0"/>
                  </a:moveTo>
                  <a:lnTo>
                    <a:pt x="13930" y="1781"/>
                  </a:lnTo>
                  <a:lnTo>
                    <a:pt x="6667" y="6635"/>
                  </a:lnTo>
                  <a:lnTo>
                    <a:pt x="1785" y="13823"/>
                  </a:lnTo>
                  <a:lnTo>
                    <a:pt x="0" y="22606"/>
                  </a:lnTo>
                  <a:lnTo>
                    <a:pt x="1785" y="31388"/>
                  </a:lnTo>
                  <a:lnTo>
                    <a:pt x="6667" y="38576"/>
                  </a:lnTo>
                  <a:lnTo>
                    <a:pt x="13930" y="43430"/>
                  </a:lnTo>
                  <a:lnTo>
                    <a:pt x="22859" y="45212"/>
                  </a:lnTo>
                  <a:lnTo>
                    <a:pt x="31736" y="43430"/>
                  </a:lnTo>
                  <a:lnTo>
                    <a:pt x="39004" y="38576"/>
                  </a:lnTo>
                  <a:lnTo>
                    <a:pt x="43916" y="31388"/>
                  </a:lnTo>
                  <a:lnTo>
                    <a:pt x="45719" y="22606"/>
                  </a:lnTo>
                  <a:lnTo>
                    <a:pt x="43916" y="13823"/>
                  </a:lnTo>
                  <a:lnTo>
                    <a:pt x="39004" y="6635"/>
                  </a:lnTo>
                  <a:lnTo>
                    <a:pt x="31736" y="1781"/>
                  </a:lnTo>
                  <a:lnTo>
                    <a:pt x="22859" y="0"/>
                  </a:lnTo>
                  <a:close/>
                </a:path>
              </a:pathLst>
            </a:custGeom>
            <a:solidFill>
              <a:srgbClr val="FFFFFF"/>
            </a:solidFill>
          </p:spPr>
          <p:txBody>
            <a:bodyPr wrap="square" lIns="0" tIns="0" rIns="0" bIns="0" rtlCol="0"/>
            <a:lstStyle/>
            <a:p>
              <a:endParaRPr/>
            </a:p>
          </p:txBody>
        </p:sp>
        <p:sp>
          <p:nvSpPr>
            <p:cNvPr id="42" name="object 42"/>
            <p:cNvSpPr/>
            <p:nvPr/>
          </p:nvSpPr>
          <p:spPr>
            <a:xfrm>
              <a:off x="7800340" y="4782438"/>
              <a:ext cx="45720" cy="45720"/>
            </a:xfrm>
            <a:custGeom>
              <a:avLst/>
              <a:gdLst/>
              <a:ahLst/>
              <a:cxnLst/>
              <a:rect l="l" t="t" r="r" b="b"/>
              <a:pathLst>
                <a:path w="45720" h="45720">
                  <a:moveTo>
                    <a:pt x="0" y="22606"/>
                  </a:moveTo>
                  <a:lnTo>
                    <a:pt x="1785" y="13823"/>
                  </a:lnTo>
                  <a:lnTo>
                    <a:pt x="6667" y="6635"/>
                  </a:lnTo>
                  <a:lnTo>
                    <a:pt x="13930" y="1781"/>
                  </a:lnTo>
                  <a:lnTo>
                    <a:pt x="22859" y="0"/>
                  </a:lnTo>
                  <a:lnTo>
                    <a:pt x="31736" y="1781"/>
                  </a:lnTo>
                  <a:lnTo>
                    <a:pt x="39004" y="6635"/>
                  </a:lnTo>
                  <a:lnTo>
                    <a:pt x="43916" y="13823"/>
                  </a:lnTo>
                  <a:lnTo>
                    <a:pt x="45719" y="22606"/>
                  </a:lnTo>
                  <a:lnTo>
                    <a:pt x="43916" y="31388"/>
                  </a:lnTo>
                  <a:lnTo>
                    <a:pt x="39004" y="38576"/>
                  </a:lnTo>
                  <a:lnTo>
                    <a:pt x="31736" y="43430"/>
                  </a:lnTo>
                  <a:lnTo>
                    <a:pt x="22859" y="45212"/>
                  </a:lnTo>
                  <a:lnTo>
                    <a:pt x="13930" y="43430"/>
                  </a:lnTo>
                  <a:lnTo>
                    <a:pt x="6667" y="38576"/>
                  </a:lnTo>
                  <a:lnTo>
                    <a:pt x="1785" y="31388"/>
                  </a:lnTo>
                  <a:lnTo>
                    <a:pt x="0" y="22606"/>
                  </a:lnTo>
                  <a:close/>
                </a:path>
              </a:pathLst>
            </a:custGeom>
            <a:ln w="12700">
              <a:solidFill>
                <a:srgbClr val="41709C"/>
              </a:solidFill>
            </a:ln>
          </p:spPr>
          <p:txBody>
            <a:bodyPr wrap="square" lIns="0" tIns="0" rIns="0" bIns="0" rtlCol="0"/>
            <a:lstStyle/>
            <a:p>
              <a:endParaRPr/>
            </a:p>
          </p:txBody>
        </p:sp>
      </p:grpSp>
      <p:sp>
        <p:nvSpPr>
          <p:cNvPr id="43" name="object 43"/>
          <p:cNvSpPr txBox="1"/>
          <p:nvPr/>
        </p:nvSpPr>
        <p:spPr>
          <a:xfrm>
            <a:off x="8911590" y="2673476"/>
            <a:ext cx="205740"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12</a:t>
            </a:r>
            <a:endParaRPr sz="1400">
              <a:latin typeface="Calibri"/>
              <a:cs typeface="Calibri"/>
            </a:endParaRPr>
          </a:p>
        </p:txBody>
      </p:sp>
      <p:sp>
        <p:nvSpPr>
          <p:cNvPr id="44" name="object 44"/>
          <p:cNvSpPr txBox="1"/>
          <p:nvPr/>
        </p:nvSpPr>
        <p:spPr>
          <a:xfrm>
            <a:off x="8218678" y="2226056"/>
            <a:ext cx="205740"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Calibri"/>
                <a:cs typeface="Calibri"/>
              </a:rPr>
              <a:t>12</a:t>
            </a:r>
            <a:endParaRPr sz="1400">
              <a:latin typeface="Calibri"/>
              <a:cs typeface="Calibri"/>
            </a:endParaRPr>
          </a:p>
        </p:txBody>
      </p:sp>
      <p:sp>
        <p:nvSpPr>
          <p:cNvPr id="45" name="object 45"/>
          <p:cNvSpPr txBox="1"/>
          <p:nvPr/>
        </p:nvSpPr>
        <p:spPr>
          <a:xfrm>
            <a:off x="8011159" y="4869560"/>
            <a:ext cx="20574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Calibri"/>
                <a:cs typeface="Calibri"/>
              </a:rPr>
              <a:t>12</a:t>
            </a:r>
            <a:endParaRPr sz="1400">
              <a:latin typeface="Calibri"/>
              <a:cs typeface="Calibri"/>
            </a:endParaRPr>
          </a:p>
        </p:txBody>
      </p:sp>
      <p:grpSp>
        <p:nvGrpSpPr>
          <p:cNvPr id="46" name="object 46"/>
          <p:cNvGrpSpPr/>
          <p:nvPr/>
        </p:nvGrpSpPr>
        <p:grpSpPr>
          <a:xfrm>
            <a:off x="6897496" y="1835150"/>
            <a:ext cx="3441700" cy="3679190"/>
            <a:chOff x="6897496" y="1835150"/>
            <a:chExt cx="3441700" cy="3679190"/>
          </a:xfrm>
        </p:grpSpPr>
        <p:sp>
          <p:nvSpPr>
            <p:cNvPr id="47" name="object 47"/>
            <p:cNvSpPr/>
            <p:nvPr/>
          </p:nvSpPr>
          <p:spPr>
            <a:xfrm>
              <a:off x="7959343" y="4797932"/>
              <a:ext cx="76200" cy="347980"/>
            </a:xfrm>
            <a:custGeom>
              <a:avLst/>
              <a:gdLst/>
              <a:ahLst/>
              <a:cxnLst/>
              <a:rect l="l" t="t" r="r" b="b"/>
              <a:pathLst>
                <a:path w="76200" h="347979">
                  <a:moveTo>
                    <a:pt x="34925" y="271272"/>
                  </a:moveTo>
                  <a:lnTo>
                    <a:pt x="0" y="271272"/>
                  </a:lnTo>
                  <a:lnTo>
                    <a:pt x="38100" y="347472"/>
                  </a:lnTo>
                  <a:lnTo>
                    <a:pt x="69850" y="283972"/>
                  </a:lnTo>
                  <a:lnTo>
                    <a:pt x="34925" y="283972"/>
                  </a:lnTo>
                  <a:lnTo>
                    <a:pt x="34925" y="271272"/>
                  </a:lnTo>
                  <a:close/>
                </a:path>
                <a:path w="76200" h="347979">
                  <a:moveTo>
                    <a:pt x="41275" y="63500"/>
                  </a:moveTo>
                  <a:lnTo>
                    <a:pt x="34925" y="63500"/>
                  </a:lnTo>
                  <a:lnTo>
                    <a:pt x="34925" y="283972"/>
                  </a:lnTo>
                  <a:lnTo>
                    <a:pt x="41275" y="283972"/>
                  </a:lnTo>
                  <a:lnTo>
                    <a:pt x="41275" y="63500"/>
                  </a:lnTo>
                  <a:close/>
                </a:path>
                <a:path w="76200" h="347979">
                  <a:moveTo>
                    <a:pt x="76200" y="271272"/>
                  </a:moveTo>
                  <a:lnTo>
                    <a:pt x="41275" y="271272"/>
                  </a:lnTo>
                  <a:lnTo>
                    <a:pt x="41275" y="283972"/>
                  </a:lnTo>
                  <a:lnTo>
                    <a:pt x="69850" y="283972"/>
                  </a:lnTo>
                  <a:lnTo>
                    <a:pt x="76200" y="271272"/>
                  </a:lnTo>
                  <a:close/>
                </a:path>
                <a:path w="76200" h="347979">
                  <a:moveTo>
                    <a:pt x="38100" y="0"/>
                  </a:moveTo>
                  <a:lnTo>
                    <a:pt x="0" y="76200"/>
                  </a:lnTo>
                  <a:lnTo>
                    <a:pt x="34925" y="76200"/>
                  </a:lnTo>
                  <a:lnTo>
                    <a:pt x="34925" y="63500"/>
                  </a:lnTo>
                  <a:lnTo>
                    <a:pt x="69850" y="63500"/>
                  </a:lnTo>
                  <a:lnTo>
                    <a:pt x="38100" y="0"/>
                  </a:lnTo>
                  <a:close/>
                </a:path>
                <a:path w="76200" h="347979">
                  <a:moveTo>
                    <a:pt x="69850" y="63500"/>
                  </a:moveTo>
                  <a:lnTo>
                    <a:pt x="41275" y="63500"/>
                  </a:lnTo>
                  <a:lnTo>
                    <a:pt x="41275" y="76200"/>
                  </a:lnTo>
                  <a:lnTo>
                    <a:pt x="76200" y="76200"/>
                  </a:lnTo>
                  <a:lnTo>
                    <a:pt x="69850" y="63500"/>
                  </a:lnTo>
                  <a:close/>
                </a:path>
              </a:pathLst>
            </a:custGeom>
            <a:solidFill>
              <a:srgbClr val="5B9BD4"/>
            </a:solidFill>
          </p:spPr>
          <p:txBody>
            <a:bodyPr wrap="square" lIns="0" tIns="0" rIns="0" bIns="0" rtlCol="0"/>
            <a:lstStyle/>
            <a:p>
              <a:endParaRPr/>
            </a:p>
          </p:txBody>
        </p:sp>
        <p:sp>
          <p:nvSpPr>
            <p:cNvPr id="48" name="object 48"/>
            <p:cNvSpPr/>
            <p:nvPr/>
          </p:nvSpPr>
          <p:spPr>
            <a:xfrm>
              <a:off x="7522082" y="2916936"/>
              <a:ext cx="1310640" cy="1896110"/>
            </a:xfrm>
            <a:custGeom>
              <a:avLst/>
              <a:gdLst/>
              <a:ahLst/>
              <a:cxnLst/>
              <a:rect l="l" t="t" r="r" b="b"/>
              <a:pathLst>
                <a:path w="1310640" h="1896110">
                  <a:moveTo>
                    <a:pt x="772668" y="1895983"/>
                  </a:moveTo>
                  <a:lnTo>
                    <a:pt x="0" y="1895983"/>
                  </a:lnTo>
                </a:path>
                <a:path w="1310640" h="1896110">
                  <a:moveTo>
                    <a:pt x="1301877" y="0"/>
                  </a:moveTo>
                  <a:lnTo>
                    <a:pt x="1310386" y="731519"/>
                  </a:lnTo>
                </a:path>
              </a:pathLst>
            </a:custGeom>
            <a:ln w="19050">
              <a:solidFill>
                <a:srgbClr val="5B9BD4"/>
              </a:solidFill>
              <a:prstDash val="sysDash"/>
            </a:ln>
          </p:spPr>
          <p:txBody>
            <a:bodyPr wrap="square" lIns="0" tIns="0" rIns="0" bIns="0" rtlCol="0"/>
            <a:lstStyle/>
            <a:p>
              <a:endParaRPr/>
            </a:p>
          </p:txBody>
        </p:sp>
        <p:sp>
          <p:nvSpPr>
            <p:cNvPr id="49" name="object 49"/>
            <p:cNvSpPr/>
            <p:nvPr/>
          </p:nvSpPr>
          <p:spPr>
            <a:xfrm>
              <a:off x="6897497" y="1835149"/>
              <a:ext cx="3441700" cy="3679190"/>
            </a:xfrm>
            <a:custGeom>
              <a:avLst/>
              <a:gdLst/>
              <a:ahLst/>
              <a:cxnLst/>
              <a:rect l="l" t="t" r="r" b="b"/>
              <a:pathLst>
                <a:path w="3441700" h="3679190">
                  <a:moveTo>
                    <a:pt x="854456" y="3047492"/>
                  </a:moveTo>
                  <a:lnTo>
                    <a:pt x="770509" y="3062097"/>
                  </a:lnTo>
                  <a:lnTo>
                    <a:pt x="791235" y="3090240"/>
                  </a:lnTo>
                  <a:lnTo>
                    <a:pt x="0" y="3674110"/>
                  </a:lnTo>
                  <a:lnTo>
                    <a:pt x="3810" y="3679190"/>
                  </a:lnTo>
                  <a:lnTo>
                    <a:pt x="794969" y="3095294"/>
                  </a:lnTo>
                  <a:lnTo>
                    <a:pt x="815721" y="3123438"/>
                  </a:lnTo>
                  <a:lnTo>
                    <a:pt x="836510" y="3082671"/>
                  </a:lnTo>
                  <a:lnTo>
                    <a:pt x="854456" y="3047492"/>
                  </a:lnTo>
                  <a:close/>
                </a:path>
                <a:path w="3441700" h="3679190">
                  <a:moveTo>
                    <a:pt x="858647" y="552450"/>
                  </a:moveTo>
                  <a:lnTo>
                    <a:pt x="825881" y="564642"/>
                  </a:lnTo>
                  <a:lnTo>
                    <a:pt x="616204" y="0"/>
                  </a:lnTo>
                  <a:lnTo>
                    <a:pt x="610235" y="2286"/>
                  </a:lnTo>
                  <a:lnTo>
                    <a:pt x="819937" y="566851"/>
                  </a:lnTo>
                  <a:lnTo>
                    <a:pt x="787273" y="578993"/>
                  </a:lnTo>
                  <a:lnTo>
                    <a:pt x="849503" y="637159"/>
                  </a:lnTo>
                  <a:lnTo>
                    <a:pt x="855776" y="578993"/>
                  </a:lnTo>
                  <a:lnTo>
                    <a:pt x="855802" y="578739"/>
                  </a:lnTo>
                  <a:lnTo>
                    <a:pt x="858647" y="552450"/>
                  </a:lnTo>
                  <a:close/>
                </a:path>
                <a:path w="3441700" h="3679190">
                  <a:moveTo>
                    <a:pt x="2267204" y="1282954"/>
                  </a:moveTo>
                  <a:lnTo>
                    <a:pt x="2260854" y="1279779"/>
                  </a:lnTo>
                  <a:lnTo>
                    <a:pt x="2191004" y="1244854"/>
                  </a:lnTo>
                  <a:lnTo>
                    <a:pt x="2191004" y="1279779"/>
                  </a:lnTo>
                  <a:lnTo>
                    <a:pt x="1995297" y="1279779"/>
                  </a:lnTo>
                  <a:lnTo>
                    <a:pt x="1995297" y="1244854"/>
                  </a:lnTo>
                  <a:lnTo>
                    <a:pt x="1919097" y="1282954"/>
                  </a:lnTo>
                  <a:lnTo>
                    <a:pt x="1995297" y="1321054"/>
                  </a:lnTo>
                  <a:lnTo>
                    <a:pt x="1995297" y="1286129"/>
                  </a:lnTo>
                  <a:lnTo>
                    <a:pt x="2191004" y="1286129"/>
                  </a:lnTo>
                  <a:lnTo>
                    <a:pt x="2191004" y="1321054"/>
                  </a:lnTo>
                  <a:lnTo>
                    <a:pt x="2260854" y="1286129"/>
                  </a:lnTo>
                  <a:lnTo>
                    <a:pt x="2267204" y="1282954"/>
                  </a:lnTo>
                  <a:close/>
                </a:path>
                <a:path w="3441700" h="3679190">
                  <a:moveTo>
                    <a:pt x="3441446" y="1274318"/>
                  </a:moveTo>
                  <a:lnTo>
                    <a:pt x="3440557" y="1267968"/>
                  </a:lnTo>
                  <a:lnTo>
                    <a:pt x="2023249" y="1460195"/>
                  </a:lnTo>
                  <a:lnTo>
                    <a:pt x="2018538" y="1425575"/>
                  </a:lnTo>
                  <a:lnTo>
                    <a:pt x="1948180" y="1473581"/>
                  </a:lnTo>
                  <a:lnTo>
                    <a:pt x="2028825" y="1501140"/>
                  </a:lnTo>
                  <a:lnTo>
                    <a:pt x="2024341" y="1468247"/>
                  </a:lnTo>
                  <a:lnTo>
                    <a:pt x="2024113" y="1466545"/>
                  </a:lnTo>
                  <a:lnTo>
                    <a:pt x="3441446" y="1274318"/>
                  </a:lnTo>
                  <a:close/>
                </a:path>
              </a:pathLst>
            </a:custGeom>
            <a:solidFill>
              <a:srgbClr val="5B9BD4"/>
            </a:solidFill>
          </p:spPr>
          <p:txBody>
            <a:bodyPr wrap="square" lIns="0" tIns="0" rIns="0" bIns="0" rtlCol="0"/>
            <a:lstStyle/>
            <a:p>
              <a:endParaRPr/>
            </a:p>
          </p:txBody>
        </p:sp>
      </p:grpSp>
      <p:sp>
        <p:nvSpPr>
          <p:cNvPr id="50" name="object 50"/>
          <p:cNvSpPr txBox="1"/>
          <p:nvPr/>
        </p:nvSpPr>
        <p:spPr>
          <a:xfrm>
            <a:off x="9296400" y="2850510"/>
            <a:ext cx="2197736" cy="197490"/>
          </a:xfrm>
          <a:prstGeom prst="rect">
            <a:avLst/>
          </a:prstGeom>
        </p:spPr>
        <p:txBody>
          <a:bodyPr vert="horz" wrap="square" lIns="0" tIns="12700" rIns="0" bIns="0" rtlCol="0">
            <a:spAutoFit/>
          </a:bodyPr>
          <a:lstStyle/>
          <a:p>
            <a:pPr marL="12700">
              <a:lnSpc>
                <a:spcPct val="100000"/>
              </a:lnSpc>
              <a:spcBef>
                <a:spcPts val="100"/>
              </a:spcBef>
            </a:pPr>
            <a:r>
              <a:rPr lang="es-MX" sz="1200" dirty="0">
                <a:latin typeface="Calibri"/>
                <a:cs typeface="Calibri"/>
              </a:rPr>
              <a:t>Ubicación Este de Zapata o base 1</a:t>
            </a:r>
          </a:p>
        </p:txBody>
      </p:sp>
      <p:sp>
        <p:nvSpPr>
          <p:cNvPr id="57" name="object 57"/>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8" name="object 58"/>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59" name="object 59"/>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60" name="object 60"/>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7</a:t>
            </a:fld>
            <a:endParaRPr spc="-25" dirty="0"/>
          </a:p>
        </p:txBody>
      </p:sp>
      <p:sp>
        <p:nvSpPr>
          <p:cNvPr id="51" name="object 51"/>
          <p:cNvSpPr txBox="1"/>
          <p:nvPr/>
        </p:nvSpPr>
        <p:spPr>
          <a:xfrm>
            <a:off x="6599934" y="1618613"/>
            <a:ext cx="2232787" cy="197490"/>
          </a:xfrm>
          <a:prstGeom prst="rect">
            <a:avLst/>
          </a:prstGeom>
        </p:spPr>
        <p:txBody>
          <a:bodyPr vert="horz" wrap="square" lIns="0" tIns="12700" rIns="0" bIns="0" rtlCol="0">
            <a:spAutoFit/>
          </a:bodyPr>
          <a:lstStyle/>
          <a:p>
            <a:pPr marL="12700">
              <a:lnSpc>
                <a:spcPct val="100000"/>
              </a:lnSpc>
              <a:spcBef>
                <a:spcPts val="100"/>
              </a:spcBef>
            </a:pPr>
            <a:r>
              <a:rPr lang="es-MX" sz="1200" dirty="0">
                <a:latin typeface="Calibri"/>
                <a:cs typeface="Calibri"/>
              </a:rPr>
              <a:t>Ubicación Nore de Zapata o base 1</a:t>
            </a:r>
            <a:endParaRPr sz="1200" dirty="0">
              <a:latin typeface="Calibri"/>
              <a:cs typeface="Calibri"/>
            </a:endParaRPr>
          </a:p>
        </p:txBody>
      </p:sp>
      <p:sp>
        <p:nvSpPr>
          <p:cNvPr id="52" name="object 52"/>
          <p:cNvSpPr txBox="1"/>
          <p:nvPr/>
        </p:nvSpPr>
        <p:spPr>
          <a:xfrm>
            <a:off x="6075045" y="5585965"/>
            <a:ext cx="2204720" cy="197490"/>
          </a:xfrm>
          <a:prstGeom prst="rect">
            <a:avLst/>
          </a:prstGeom>
        </p:spPr>
        <p:txBody>
          <a:bodyPr vert="horz" wrap="square" lIns="0" tIns="12700" rIns="0" bIns="0" rtlCol="0">
            <a:spAutoFit/>
          </a:bodyPr>
          <a:lstStyle/>
          <a:p>
            <a:pPr marL="12700">
              <a:lnSpc>
                <a:spcPct val="100000"/>
              </a:lnSpc>
              <a:spcBef>
                <a:spcPts val="100"/>
              </a:spcBef>
            </a:pPr>
            <a:r>
              <a:rPr lang="es-MX" sz="1200" dirty="0">
                <a:latin typeface="Calibri"/>
                <a:cs typeface="Calibri"/>
              </a:rPr>
              <a:t>Ubicación Sur de Zapata o base 1</a:t>
            </a:r>
          </a:p>
        </p:txBody>
      </p:sp>
      <p:sp>
        <p:nvSpPr>
          <p:cNvPr id="53" name="object 53"/>
          <p:cNvSpPr txBox="1"/>
          <p:nvPr/>
        </p:nvSpPr>
        <p:spPr>
          <a:xfrm>
            <a:off x="346659" y="4038600"/>
            <a:ext cx="3070225" cy="612347"/>
          </a:xfrm>
          <a:prstGeom prst="rect">
            <a:avLst/>
          </a:prstGeom>
        </p:spPr>
        <p:txBody>
          <a:bodyPr vert="horz" wrap="square" lIns="0" tIns="12065" rIns="0" bIns="0" rtlCol="0">
            <a:spAutoFit/>
          </a:bodyPr>
          <a:lstStyle/>
          <a:p>
            <a:pPr marL="12700">
              <a:lnSpc>
                <a:spcPct val="100000"/>
              </a:lnSpc>
              <a:spcBef>
                <a:spcPts val="95"/>
              </a:spcBef>
            </a:pPr>
            <a:r>
              <a:rPr lang="en-US" sz="1300" dirty="0">
                <a:latin typeface="Calibri"/>
                <a:cs typeface="Calibri"/>
              </a:rPr>
              <a:t>Jr</a:t>
            </a:r>
            <a:r>
              <a:rPr lang="en-US" sz="1300" spc="-35" dirty="0">
                <a:latin typeface="Calibri"/>
                <a:cs typeface="Calibri"/>
              </a:rPr>
              <a:t> </a:t>
            </a:r>
            <a:r>
              <a:rPr lang="en-US" sz="1300" dirty="0">
                <a:latin typeface="Calibri"/>
                <a:cs typeface="Calibri"/>
              </a:rPr>
              <a:t>Division</a:t>
            </a:r>
            <a:r>
              <a:rPr lang="en-US" sz="1300" spc="-10" dirty="0">
                <a:latin typeface="Calibri"/>
                <a:cs typeface="Calibri"/>
              </a:rPr>
              <a:t> </a:t>
            </a:r>
            <a:r>
              <a:rPr lang="en-US" sz="1300" dirty="0">
                <a:latin typeface="Calibri"/>
                <a:cs typeface="Calibri"/>
              </a:rPr>
              <a:t>Start</a:t>
            </a:r>
            <a:r>
              <a:rPr lang="en-US" sz="1300" spc="-35" dirty="0">
                <a:latin typeface="Calibri"/>
                <a:cs typeface="Calibri"/>
              </a:rPr>
              <a:t> </a:t>
            </a:r>
            <a:r>
              <a:rPr lang="en-US" sz="1300" dirty="0">
                <a:latin typeface="Calibri"/>
                <a:cs typeface="Calibri"/>
              </a:rPr>
              <a:t>Line,</a:t>
            </a:r>
            <a:r>
              <a:rPr lang="en-US" sz="1300" spc="-20" dirty="0">
                <a:latin typeface="Calibri"/>
                <a:cs typeface="Calibri"/>
              </a:rPr>
              <a:t> </a:t>
            </a:r>
            <a:r>
              <a:rPr lang="en-US" sz="1300" spc="-25" dirty="0">
                <a:latin typeface="Calibri"/>
                <a:cs typeface="Calibri"/>
              </a:rPr>
              <a:t>Test</a:t>
            </a:r>
            <a:r>
              <a:rPr lang="en-US" sz="1300" spc="-15" dirty="0">
                <a:latin typeface="Calibri"/>
                <a:cs typeface="Calibri"/>
              </a:rPr>
              <a:t> </a:t>
            </a:r>
            <a:r>
              <a:rPr lang="en-US" sz="1300" dirty="0">
                <a:latin typeface="Calibri"/>
                <a:cs typeface="Calibri"/>
              </a:rPr>
              <a:t>Load</a:t>
            </a:r>
            <a:r>
              <a:rPr lang="en-US" sz="1300" spc="-20" dirty="0">
                <a:latin typeface="Calibri"/>
                <a:cs typeface="Calibri"/>
              </a:rPr>
              <a:t> </a:t>
            </a:r>
            <a:r>
              <a:rPr lang="en-US" sz="1300" dirty="0">
                <a:latin typeface="Calibri"/>
                <a:cs typeface="Calibri"/>
              </a:rPr>
              <a:t>and</a:t>
            </a:r>
            <a:r>
              <a:rPr lang="en-US" sz="1300" spc="-20" dirty="0">
                <a:latin typeface="Calibri"/>
                <a:cs typeface="Calibri"/>
              </a:rPr>
              <a:t> </a:t>
            </a:r>
            <a:r>
              <a:rPr lang="en-US" sz="1300" spc="-10" dirty="0">
                <a:latin typeface="Calibri"/>
                <a:cs typeface="Calibri"/>
              </a:rPr>
              <a:t>Bridge</a:t>
            </a:r>
            <a:endParaRPr lang="en-US" sz="1300" dirty="0">
              <a:latin typeface="Calibri"/>
              <a:cs typeface="Calibri"/>
            </a:endParaRPr>
          </a:p>
          <a:p>
            <a:pPr marL="12700">
              <a:lnSpc>
                <a:spcPct val="100000"/>
              </a:lnSpc>
            </a:pPr>
            <a:r>
              <a:rPr lang="en-US" sz="1300" dirty="0">
                <a:latin typeface="Calibri"/>
                <a:cs typeface="Calibri"/>
              </a:rPr>
              <a:t>Beam</a:t>
            </a:r>
            <a:r>
              <a:rPr lang="en-US" sz="1300" spc="-40" dirty="0">
                <a:latin typeface="Calibri"/>
                <a:cs typeface="Calibri"/>
              </a:rPr>
              <a:t> </a:t>
            </a:r>
            <a:r>
              <a:rPr lang="en-US" sz="1300" dirty="0">
                <a:latin typeface="Calibri"/>
                <a:cs typeface="Calibri"/>
              </a:rPr>
              <a:t>2</a:t>
            </a:r>
            <a:r>
              <a:rPr lang="en-US" sz="1300" spc="-45" dirty="0">
                <a:latin typeface="Calibri"/>
                <a:cs typeface="Calibri"/>
              </a:rPr>
              <a:t> </a:t>
            </a:r>
            <a:r>
              <a:rPr lang="en-US" sz="1300" dirty="0">
                <a:latin typeface="Calibri"/>
                <a:cs typeface="Calibri"/>
              </a:rPr>
              <a:t>locations:</a:t>
            </a:r>
            <a:r>
              <a:rPr lang="en-US" sz="1300" spc="-25" dirty="0">
                <a:latin typeface="Calibri"/>
                <a:cs typeface="Calibri"/>
              </a:rPr>
              <a:t> </a:t>
            </a:r>
            <a:r>
              <a:rPr lang="en-US" sz="1300" b="1" dirty="0">
                <a:latin typeface="Calibri"/>
                <a:cs typeface="Calibri"/>
              </a:rPr>
              <a:t>revelado antes de tiempo de incautamiento</a:t>
            </a:r>
            <a:endParaRPr lang="en-US" sz="1300" dirty="0">
              <a:latin typeface="Calibri"/>
              <a:cs typeface="Calibri"/>
            </a:endParaRPr>
          </a:p>
        </p:txBody>
      </p:sp>
      <p:sp>
        <p:nvSpPr>
          <p:cNvPr id="54" name="object 54"/>
          <p:cNvSpPr txBox="1"/>
          <p:nvPr/>
        </p:nvSpPr>
        <p:spPr>
          <a:xfrm>
            <a:off x="346659" y="4713859"/>
            <a:ext cx="3049270" cy="421640"/>
          </a:xfrm>
          <a:prstGeom prst="rect">
            <a:avLst/>
          </a:prstGeom>
        </p:spPr>
        <p:txBody>
          <a:bodyPr vert="horz" wrap="square" lIns="0" tIns="12065" rIns="0" bIns="0" rtlCol="0">
            <a:spAutoFit/>
          </a:bodyPr>
          <a:lstStyle/>
          <a:p>
            <a:pPr marL="12700" marR="5080">
              <a:lnSpc>
                <a:spcPct val="100000"/>
              </a:lnSpc>
              <a:spcBef>
                <a:spcPts val="95"/>
              </a:spcBef>
            </a:pPr>
            <a:r>
              <a:rPr sz="1300" dirty="0">
                <a:latin typeface="Calibri"/>
                <a:cs typeface="Calibri"/>
              </a:rPr>
              <a:t>Sr</a:t>
            </a:r>
            <a:r>
              <a:rPr sz="1300" spc="-40" dirty="0">
                <a:latin typeface="Calibri"/>
                <a:cs typeface="Calibri"/>
              </a:rPr>
              <a:t> </a:t>
            </a:r>
            <a:r>
              <a:rPr sz="1300" dirty="0">
                <a:latin typeface="Calibri"/>
                <a:cs typeface="Calibri"/>
              </a:rPr>
              <a:t>Division</a:t>
            </a:r>
            <a:r>
              <a:rPr sz="1300" spc="-5" dirty="0">
                <a:latin typeface="Calibri"/>
                <a:cs typeface="Calibri"/>
              </a:rPr>
              <a:t> </a:t>
            </a:r>
            <a:r>
              <a:rPr sz="1300" dirty="0">
                <a:latin typeface="Calibri"/>
                <a:cs typeface="Calibri"/>
              </a:rPr>
              <a:t>Start</a:t>
            </a:r>
            <a:r>
              <a:rPr sz="1300" spc="-25" dirty="0">
                <a:latin typeface="Calibri"/>
                <a:cs typeface="Calibri"/>
              </a:rPr>
              <a:t> </a:t>
            </a:r>
            <a:r>
              <a:rPr sz="1300" dirty="0">
                <a:latin typeface="Calibri"/>
                <a:cs typeface="Calibri"/>
              </a:rPr>
              <a:t>Line</a:t>
            </a:r>
            <a:r>
              <a:rPr sz="1300" spc="-20" dirty="0">
                <a:latin typeface="Calibri"/>
                <a:cs typeface="Calibri"/>
              </a:rPr>
              <a:t> </a:t>
            </a:r>
            <a:r>
              <a:rPr sz="1300" dirty="0">
                <a:latin typeface="Calibri"/>
                <a:cs typeface="Calibri"/>
              </a:rPr>
              <a:t>and</a:t>
            </a:r>
            <a:r>
              <a:rPr sz="1300" spc="-15" dirty="0">
                <a:latin typeface="Calibri"/>
                <a:cs typeface="Calibri"/>
              </a:rPr>
              <a:t> </a:t>
            </a:r>
            <a:r>
              <a:rPr sz="1300" spc="-30" dirty="0">
                <a:latin typeface="Calibri"/>
                <a:cs typeface="Calibri"/>
              </a:rPr>
              <a:t>Test</a:t>
            </a:r>
            <a:r>
              <a:rPr sz="1300" spc="-25" dirty="0">
                <a:latin typeface="Calibri"/>
                <a:cs typeface="Calibri"/>
              </a:rPr>
              <a:t> </a:t>
            </a:r>
            <a:r>
              <a:rPr sz="1300" dirty="0">
                <a:latin typeface="Calibri"/>
                <a:cs typeface="Calibri"/>
              </a:rPr>
              <a:t>Load</a:t>
            </a:r>
            <a:r>
              <a:rPr sz="1300" spc="-5" dirty="0">
                <a:latin typeface="Calibri"/>
                <a:cs typeface="Calibri"/>
              </a:rPr>
              <a:t> </a:t>
            </a:r>
            <a:r>
              <a:rPr sz="1300" spc="-10" dirty="0">
                <a:latin typeface="Calibri"/>
                <a:cs typeface="Calibri"/>
              </a:rPr>
              <a:t>locations</a:t>
            </a:r>
            <a:r>
              <a:rPr sz="1300" b="1" spc="-10" dirty="0">
                <a:latin typeface="Calibri"/>
                <a:cs typeface="Calibri"/>
              </a:rPr>
              <a:t>: </a:t>
            </a:r>
            <a:r>
              <a:rPr lang="es-MX" sz="1300" b="1" dirty="0">
                <a:latin typeface="Calibri"/>
                <a:cs typeface="Calibri"/>
              </a:rPr>
              <a:t>Descubierto después del incautamiento</a:t>
            </a:r>
            <a:endParaRPr sz="1300" dirty="0">
              <a:latin typeface="Calibri"/>
              <a:cs typeface="Calibri"/>
            </a:endParaRPr>
          </a:p>
        </p:txBody>
      </p:sp>
      <p:sp>
        <p:nvSpPr>
          <p:cNvPr id="55" name="object 55"/>
          <p:cNvSpPr txBox="1"/>
          <p:nvPr/>
        </p:nvSpPr>
        <p:spPr>
          <a:xfrm>
            <a:off x="346659" y="5308219"/>
            <a:ext cx="3214370" cy="612347"/>
          </a:xfrm>
          <a:prstGeom prst="rect">
            <a:avLst/>
          </a:prstGeom>
        </p:spPr>
        <p:txBody>
          <a:bodyPr vert="horz" wrap="square" lIns="0" tIns="12065" rIns="0" bIns="0" rtlCol="0">
            <a:spAutoFit/>
          </a:bodyPr>
          <a:lstStyle/>
          <a:p>
            <a:pPr marL="12700" marR="5080">
              <a:lnSpc>
                <a:spcPct val="100000"/>
              </a:lnSpc>
              <a:spcBef>
                <a:spcPts val="95"/>
              </a:spcBef>
            </a:pPr>
            <a:r>
              <a:rPr lang="es-MX" sz="1300" dirty="0">
                <a:latin typeface="Calibri"/>
                <a:cs typeface="Calibri"/>
              </a:rPr>
              <a:t>Ubicación de la viga 2 del puente de la División Sr: información para determinar la ubicación real proporcionada en UTF</a:t>
            </a:r>
            <a:endParaRPr sz="1300" dirty="0">
              <a:latin typeface="Calibri"/>
              <a:cs typeface="Calibri"/>
            </a:endParaRPr>
          </a:p>
        </p:txBody>
      </p:sp>
      <p:sp>
        <p:nvSpPr>
          <p:cNvPr id="56" name="object 56"/>
          <p:cNvSpPr txBox="1"/>
          <p:nvPr/>
        </p:nvSpPr>
        <p:spPr>
          <a:xfrm>
            <a:off x="4186682" y="3246943"/>
            <a:ext cx="254000" cy="903605"/>
          </a:xfrm>
          <a:prstGeom prst="rect">
            <a:avLst/>
          </a:prstGeom>
        </p:spPr>
        <p:txBody>
          <a:bodyPr vert="vert270" wrap="square" lIns="0" tIns="0" rIns="0" bIns="0" rtlCol="0">
            <a:spAutoFit/>
          </a:bodyPr>
          <a:lstStyle/>
          <a:p>
            <a:pPr marL="12700">
              <a:lnSpc>
                <a:spcPts val="1810"/>
              </a:lnSpc>
            </a:pPr>
            <a:r>
              <a:rPr sz="1800" dirty="0">
                <a:latin typeface="Calibri"/>
                <a:cs typeface="Calibri"/>
              </a:rPr>
              <a:t>Start</a:t>
            </a:r>
            <a:r>
              <a:rPr sz="1800" spc="-40" dirty="0">
                <a:latin typeface="Calibri"/>
                <a:cs typeface="Calibri"/>
              </a:rPr>
              <a:t> </a:t>
            </a:r>
            <a:r>
              <a:rPr sz="1800" spc="-20" dirty="0">
                <a:latin typeface="Calibri"/>
                <a:cs typeface="Calibri"/>
              </a:rPr>
              <a:t>Line</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4.1</a:t>
            </a:r>
            <a:r>
              <a:rPr spc="-95" dirty="0">
                <a:solidFill>
                  <a:srgbClr val="1F3863"/>
                </a:solidFill>
              </a:rPr>
              <a:t> </a:t>
            </a:r>
            <a:r>
              <a:rPr lang="es-MX" spc="170" dirty="0">
                <a:solidFill>
                  <a:srgbClr val="1F3863"/>
                </a:solidFill>
              </a:rPr>
              <a:t>Detalles del juego: Tareas y puntuación </a:t>
            </a:r>
            <a:r>
              <a:rPr spc="190" dirty="0">
                <a:solidFill>
                  <a:srgbClr val="1F3863"/>
                </a:solidFill>
              </a:rPr>
              <a:t>(1/2)</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8</a:t>
            </a:fld>
            <a:endParaRPr spc="-25" dirty="0"/>
          </a:p>
        </p:txBody>
      </p:sp>
      <p:sp>
        <p:nvSpPr>
          <p:cNvPr id="3" name="object 3"/>
          <p:cNvSpPr txBox="1"/>
          <p:nvPr/>
        </p:nvSpPr>
        <p:spPr>
          <a:xfrm>
            <a:off x="627380" y="1392123"/>
            <a:ext cx="10899140" cy="3475952"/>
          </a:xfrm>
          <a:prstGeom prst="rect">
            <a:avLst/>
          </a:prstGeom>
        </p:spPr>
        <p:txBody>
          <a:bodyPr vert="horz" wrap="square" lIns="0" tIns="13335" rIns="0" bIns="0" rtlCol="0">
            <a:spAutoFit/>
          </a:bodyPr>
          <a:lstStyle/>
          <a:p>
            <a:pPr marL="377825" indent="-365125">
              <a:lnSpc>
                <a:spcPct val="100000"/>
              </a:lnSpc>
              <a:spcBef>
                <a:spcPts val="105"/>
              </a:spcBef>
              <a:buSzPct val="85000"/>
              <a:buChar char="●"/>
              <a:tabLst>
                <a:tab pos="377825" algn="l"/>
              </a:tabLst>
            </a:pPr>
            <a:r>
              <a:rPr lang="es-MX" sz="2000" dirty="0">
                <a:latin typeface="Arial"/>
                <a:cs typeface="Arial"/>
              </a:rPr>
              <a:t>Todos los elementos deben verificarse al final de la ejecución, excepto el inicio del robot, la entrega de carga de prueba y el reinicio.</a:t>
            </a:r>
          </a:p>
          <a:p>
            <a:pPr marL="377825" indent="-365125">
              <a:lnSpc>
                <a:spcPct val="100000"/>
              </a:lnSpc>
              <a:spcBef>
                <a:spcPts val="105"/>
              </a:spcBef>
              <a:buSzPct val="85000"/>
              <a:buChar char="●"/>
              <a:tabLst>
                <a:tab pos="377825" algn="l"/>
              </a:tabLst>
            </a:pPr>
            <a:r>
              <a:rPr lang="es-MX" sz="2000" dirty="0">
                <a:latin typeface="Arial"/>
                <a:cs typeface="Arial"/>
              </a:rPr>
              <a:t>El robot debe comenzar en la orientación descubierta, como se indica en las tareas y factores desconocidos (UTF).</a:t>
            </a:r>
          </a:p>
          <a:p>
            <a:pPr marL="377825" indent="-365125">
              <a:lnSpc>
                <a:spcPct val="100000"/>
              </a:lnSpc>
              <a:spcBef>
                <a:spcPts val="105"/>
              </a:spcBef>
              <a:buSzPct val="85000"/>
              <a:buChar char="●"/>
              <a:tabLst>
                <a:tab pos="377825" algn="l"/>
              </a:tabLst>
            </a:pPr>
            <a:r>
              <a:rPr lang="es-MX" sz="2000" dirty="0">
                <a:latin typeface="Arial"/>
                <a:cs typeface="Arial"/>
              </a:rPr>
              <a:t>Mover la zapata 1 desde su ubicación original a la posición para sujetar las vigas del puente.</a:t>
            </a:r>
          </a:p>
          <a:p>
            <a:pPr marL="377825" indent="-365125">
              <a:lnSpc>
                <a:spcPct val="100000"/>
              </a:lnSpc>
              <a:spcBef>
                <a:spcPts val="105"/>
              </a:spcBef>
              <a:buSzPct val="85000"/>
              <a:buChar char="●"/>
              <a:tabLst>
                <a:tab pos="377825" algn="l"/>
              </a:tabLst>
            </a:pPr>
            <a:r>
              <a:rPr lang="es-MX" sz="2000" dirty="0">
                <a:latin typeface="Arial"/>
                <a:cs typeface="Arial"/>
              </a:rPr>
              <a:t>15 puntos (valor máximo): si se mueve a la ubicación correcta (en línea, entre el marcador de objeto y el borde de la mesa, marcador completamente visible).</a:t>
            </a:r>
          </a:p>
          <a:p>
            <a:pPr marL="377825" indent="-365125">
              <a:lnSpc>
                <a:spcPct val="100000"/>
              </a:lnSpc>
              <a:spcBef>
                <a:spcPts val="105"/>
              </a:spcBef>
              <a:buSzPct val="85000"/>
              <a:buChar char="●"/>
              <a:tabLst>
                <a:tab pos="377825" algn="l"/>
              </a:tabLst>
            </a:pPr>
            <a:r>
              <a:rPr lang="es-MX" sz="2000" dirty="0">
                <a:latin typeface="Arial"/>
                <a:cs typeface="Arial"/>
              </a:rPr>
              <a:t>10 puntos: si se mueve (marcador de objeto completamente visible).</a:t>
            </a:r>
          </a:p>
          <a:p>
            <a:pPr marL="377825" indent="-365125">
              <a:lnSpc>
                <a:spcPct val="100000"/>
              </a:lnSpc>
              <a:spcBef>
                <a:spcPts val="105"/>
              </a:spcBef>
              <a:buSzPct val="85000"/>
              <a:buChar char="●"/>
              <a:tabLst>
                <a:tab pos="377825" algn="l"/>
              </a:tabLst>
            </a:pPr>
            <a:r>
              <a:rPr lang="es-MX" sz="2000" dirty="0">
                <a:latin typeface="Arial"/>
                <a:cs typeface="Arial"/>
              </a:rPr>
              <a:t>Entregar las vigas del puente 1 y 2 a las zapatas para cruzar el río (cada viga se califica por separado).</a:t>
            </a:r>
          </a:p>
          <a:p>
            <a:pPr marL="377825" indent="-365125">
              <a:lnSpc>
                <a:spcPct val="100000"/>
              </a:lnSpc>
              <a:spcBef>
                <a:spcPts val="105"/>
              </a:spcBef>
              <a:buSzPct val="85000"/>
              <a:buChar char="●"/>
              <a:tabLst>
                <a:tab pos="377825" algn="l"/>
              </a:tabLst>
            </a:pPr>
            <a:r>
              <a:rPr lang="es-MX" sz="2000" dirty="0">
                <a:latin typeface="Arial"/>
                <a:cs typeface="Arial"/>
              </a:rPr>
              <a:t>20 puntos (valor máximo): Cruzar el río con una </a:t>
            </a:r>
            <a:endParaRPr sz="1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76200"/>
            <a:ext cx="10059670" cy="574040"/>
          </a:xfrm>
          <a:prstGeom prst="rect">
            <a:avLst/>
          </a:prstGeom>
        </p:spPr>
        <p:txBody>
          <a:bodyPr vert="horz" wrap="square" lIns="0" tIns="12700" rIns="0" bIns="0" rtlCol="0">
            <a:spAutoFit/>
          </a:bodyPr>
          <a:lstStyle/>
          <a:p>
            <a:pPr marL="12700">
              <a:lnSpc>
                <a:spcPct val="100000"/>
              </a:lnSpc>
              <a:spcBef>
                <a:spcPts val="100"/>
              </a:spcBef>
            </a:pPr>
            <a:r>
              <a:rPr spc="190" dirty="0">
                <a:solidFill>
                  <a:srgbClr val="1F3863"/>
                </a:solidFill>
              </a:rPr>
              <a:t>4.1</a:t>
            </a:r>
            <a:r>
              <a:rPr spc="-95" dirty="0">
                <a:solidFill>
                  <a:srgbClr val="1F3863"/>
                </a:solidFill>
              </a:rPr>
              <a:t> </a:t>
            </a:r>
            <a:r>
              <a:rPr lang="es-MX" spc="170" dirty="0">
                <a:solidFill>
                  <a:srgbClr val="1F3863"/>
                </a:solidFill>
              </a:rPr>
              <a:t>Detalles del juego: Tareas y puntuación </a:t>
            </a:r>
            <a:r>
              <a:rPr spc="-95" dirty="0">
                <a:solidFill>
                  <a:srgbClr val="1F3863"/>
                </a:solidFill>
              </a:rPr>
              <a:t> </a:t>
            </a:r>
            <a:r>
              <a:rPr spc="265" dirty="0">
                <a:solidFill>
                  <a:srgbClr val="1F3863"/>
                </a:solidFill>
              </a:rPr>
              <a:t>2/2</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5" dirty="0"/>
              <a:t> </a:t>
            </a:r>
            <a:r>
              <a:rPr dirty="0"/>
              <a:t>2025-</a:t>
            </a:r>
            <a:r>
              <a:rPr spc="465" dirty="0"/>
              <a:t> </a:t>
            </a:r>
            <a:r>
              <a:rPr spc="-10" dirty="0"/>
              <a:t>Robofest</a:t>
            </a:r>
          </a:p>
        </p:txBody>
      </p:sp>
      <p:sp>
        <p:nvSpPr>
          <p:cNvPr id="5" name="object 5"/>
          <p:cNvSpPr txBox="1"/>
          <p:nvPr/>
        </p:nvSpPr>
        <p:spPr>
          <a:xfrm>
            <a:off x="5231129" y="6515665"/>
            <a:ext cx="160591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5"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5" dirty="0">
                <a:solidFill>
                  <a:srgbClr val="7E7E7E"/>
                </a:solidFill>
                <a:latin typeface="Arial"/>
                <a:cs typeface="Arial"/>
              </a:rPr>
              <a:t> </a:t>
            </a:r>
            <a:r>
              <a:rPr sz="900" dirty="0">
                <a:solidFill>
                  <a:srgbClr val="7E7E7E"/>
                </a:solidFill>
                <a:latin typeface="Arial"/>
                <a:cs typeface="Arial"/>
              </a:rPr>
              <a:t>2026</a:t>
            </a:r>
            <a:r>
              <a:rPr sz="900" spc="-15" dirty="0">
                <a:solidFill>
                  <a:srgbClr val="7E7E7E"/>
                </a:solidFill>
                <a:latin typeface="Arial"/>
                <a:cs typeface="Arial"/>
              </a:rPr>
              <a:t> </a:t>
            </a:r>
            <a:r>
              <a:rPr sz="900" spc="-25" dirty="0">
                <a:solidFill>
                  <a:srgbClr val="7E7E7E"/>
                </a:solidFill>
                <a:latin typeface="Arial"/>
                <a:cs typeface="Arial"/>
              </a:rPr>
              <a:t>V3</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1/09/26</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pPr>
            <a:fld id="{81D60167-4931-47E6-BA6A-407CBD079E47}" type="slidenum">
              <a:rPr spc="-25" dirty="0"/>
              <a:t>9</a:t>
            </a:fld>
            <a:endParaRPr spc="-25" dirty="0"/>
          </a:p>
        </p:txBody>
      </p:sp>
      <p:sp>
        <p:nvSpPr>
          <p:cNvPr id="3" name="object 3"/>
          <p:cNvSpPr txBox="1"/>
          <p:nvPr/>
        </p:nvSpPr>
        <p:spPr>
          <a:xfrm>
            <a:off x="627380" y="609600"/>
            <a:ext cx="10901680" cy="5974713"/>
          </a:xfrm>
          <a:prstGeom prst="rect">
            <a:avLst/>
          </a:prstGeom>
        </p:spPr>
        <p:txBody>
          <a:bodyPr vert="horz" wrap="square" lIns="0" tIns="163830" rIns="0" bIns="0" rtlCol="0">
            <a:spAutoFit/>
          </a:bodyPr>
          <a:lstStyle/>
          <a:p>
            <a:pPr marL="377825" indent="-365125">
              <a:lnSpc>
                <a:spcPct val="100000"/>
              </a:lnSpc>
              <a:spcBef>
                <a:spcPts val="1290"/>
              </a:spcBef>
              <a:buSzPct val="85000"/>
              <a:buChar char="●"/>
              <a:tabLst>
                <a:tab pos="377825" algn="l"/>
              </a:tabLst>
            </a:pPr>
            <a:r>
              <a:rPr lang="es-MX" sz="2000" dirty="0">
                <a:latin typeface="Arial"/>
                <a:cs typeface="Arial"/>
              </a:rPr>
              <a:t>Entregar la carga de prueba al puente y rodarla hasta el contenedor en la zapata 2.</a:t>
            </a:r>
          </a:p>
          <a:p>
            <a:pPr marL="377825" indent="-365125">
              <a:lnSpc>
                <a:spcPct val="100000"/>
              </a:lnSpc>
              <a:spcBef>
                <a:spcPts val="1290"/>
              </a:spcBef>
              <a:buSzPct val="85000"/>
              <a:buChar char="●"/>
              <a:tabLst>
                <a:tab pos="377825" algn="l"/>
              </a:tabLst>
            </a:pPr>
            <a:r>
              <a:rPr lang="es-MX" sz="2000" dirty="0">
                <a:latin typeface="Arial"/>
                <a:cs typeface="Arial"/>
              </a:rPr>
              <a:t>20 puntos (valor máximo): La carga se coloca sobre las vigas del puente ANTES de la marca central y rueda hasta el contenedor.</a:t>
            </a:r>
          </a:p>
          <a:p>
            <a:pPr marL="377825" indent="-365125">
              <a:lnSpc>
                <a:spcPct val="100000"/>
              </a:lnSpc>
              <a:spcBef>
                <a:spcPts val="1290"/>
              </a:spcBef>
              <a:buSzPct val="85000"/>
              <a:buChar char="●"/>
              <a:tabLst>
                <a:tab pos="377825" algn="l"/>
              </a:tabLst>
            </a:pPr>
            <a:r>
              <a:rPr lang="es-MX" sz="2000" dirty="0">
                <a:latin typeface="Arial"/>
                <a:cs typeface="Arial"/>
              </a:rPr>
              <a:t>17 puntos: La carga se coloca sobre las vigas del puente DESPUÉS de la marca central y rueda hasta el contenedor.</a:t>
            </a:r>
          </a:p>
          <a:p>
            <a:pPr marL="377825" indent="-365125">
              <a:lnSpc>
                <a:spcPct val="100000"/>
              </a:lnSpc>
              <a:spcBef>
                <a:spcPts val="1290"/>
              </a:spcBef>
              <a:buSzPct val="85000"/>
              <a:buChar char="●"/>
              <a:tabLst>
                <a:tab pos="377825" algn="l"/>
              </a:tabLst>
            </a:pPr>
            <a:r>
              <a:rPr lang="es-MX" sz="2000" dirty="0">
                <a:latin typeface="Arial"/>
                <a:cs typeface="Arial"/>
              </a:rPr>
              <a:t>15 puntos: La carga se coloca sobre las vigas del puente y se apoya sobre ellas.</a:t>
            </a:r>
          </a:p>
          <a:p>
            <a:pPr marL="377825" indent="-365125">
              <a:lnSpc>
                <a:spcPct val="100000"/>
              </a:lnSpc>
              <a:spcBef>
                <a:spcPts val="1290"/>
              </a:spcBef>
              <a:buSzPct val="85000"/>
              <a:buChar char="●"/>
              <a:tabLst>
                <a:tab pos="377825" algn="l"/>
              </a:tabLst>
            </a:pPr>
            <a:r>
              <a:rPr lang="es-MX" sz="2000" dirty="0">
                <a:latin typeface="Arial"/>
                <a:cs typeface="Arial"/>
              </a:rPr>
              <a:t>12 puntos: La carga se coloca en el contenedor de la zapata 2 sin tocar las vigas del puente.</a:t>
            </a:r>
          </a:p>
          <a:p>
            <a:pPr marL="377825" indent="-365125">
              <a:lnSpc>
                <a:spcPct val="100000"/>
              </a:lnSpc>
              <a:spcBef>
                <a:spcPts val="1290"/>
              </a:spcBef>
              <a:buSzPct val="85000"/>
              <a:buChar char="●"/>
              <a:tabLst>
                <a:tab pos="377825" algn="l"/>
              </a:tabLst>
            </a:pPr>
            <a:r>
              <a:rPr lang="es-MX" sz="2000" dirty="0">
                <a:latin typeface="Arial"/>
                <a:cs typeface="Arial"/>
              </a:rPr>
              <a:t>10 puntos: La carga se mueve de su ubicación original y termina fuera del contenedor.</a:t>
            </a:r>
          </a:p>
          <a:p>
            <a:pPr marL="377825" indent="-365125">
              <a:lnSpc>
                <a:spcPct val="100000"/>
              </a:lnSpc>
              <a:spcBef>
                <a:spcPts val="1290"/>
              </a:spcBef>
              <a:buSzPct val="85000"/>
              <a:buChar char="●"/>
              <a:tabLst>
                <a:tab pos="377825" algn="l"/>
              </a:tabLst>
            </a:pPr>
            <a:r>
              <a:rPr lang="es-MX" sz="2000" dirty="0">
                <a:latin typeface="Arial"/>
                <a:cs typeface="Arial"/>
              </a:rPr>
              <a:t>Completar las tareas finales (cada tarea se califica por separado, máximo 14 puntos).</a:t>
            </a:r>
          </a:p>
          <a:p>
            <a:pPr marL="377825" indent="-365125">
              <a:lnSpc>
                <a:spcPct val="100000"/>
              </a:lnSpc>
              <a:spcBef>
                <a:spcPts val="1290"/>
              </a:spcBef>
              <a:buSzPct val="85000"/>
              <a:buChar char="●"/>
              <a:tabLst>
                <a:tab pos="377825" algn="l"/>
              </a:tabLst>
            </a:pPr>
            <a:r>
              <a:rPr lang="es-MX" sz="2000" dirty="0">
                <a:latin typeface="Arial"/>
                <a:cs typeface="Arial"/>
              </a:rPr>
              <a:t>7 puntos: El robot se detiene en la ubicación correcta según las instrucciones del UTF.</a:t>
            </a:r>
          </a:p>
          <a:p>
            <a:pPr marL="377825" indent="-365125">
              <a:lnSpc>
                <a:spcPct val="100000"/>
              </a:lnSpc>
              <a:spcBef>
                <a:spcPts val="1290"/>
              </a:spcBef>
              <a:buSzPct val="85000"/>
              <a:buChar char="●"/>
              <a:tabLst>
                <a:tab pos="377825" algn="l"/>
              </a:tabLst>
            </a:pPr>
            <a:r>
              <a:rPr lang="es-MX" sz="2000" dirty="0">
                <a:latin typeface="Arial"/>
                <a:cs typeface="Arial"/>
              </a:rPr>
              <a:t>7 puntos: El robot se detiene en cualquier ubicación del campo y muestra la ecuación correcta en el UTF.</a:t>
            </a:r>
          </a:p>
          <a:p>
            <a:pPr marL="377825" indent="-365125">
              <a:lnSpc>
                <a:spcPct val="100000"/>
              </a:lnSpc>
              <a:spcBef>
                <a:spcPts val="1290"/>
              </a:spcBef>
              <a:buSzPct val="85000"/>
              <a:buChar char="●"/>
              <a:tabLst>
                <a:tab pos="377825" algn="l"/>
              </a:tabLst>
            </a:pPr>
            <a:r>
              <a:rPr lang="es-MX" sz="2000" dirty="0">
                <a:latin typeface="Arial"/>
                <a:cs typeface="Arial"/>
              </a:rPr>
              <a:t>Revisar la tarjeta de puntuación (sección 10) para obtener más detalles sobre la puntuación y las penalizaciones.</a:t>
            </a:r>
            <a:endParaRPr sz="16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TotalTime>
  <Words>4739</Words>
  <Application>Microsoft Office PowerPoint</Application>
  <PresentationFormat>Panorámica</PresentationFormat>
  <Paragraphs>484</Paragraphs>
  <Slides>32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Calibri</vt:lpstr>
      <vt:lpstr>Cambria Math</vt:lpstr>
      <vt:lpstr>Georgia</vt:lpstr>
      <vt:lpstr>Gill Sans MT</vt:lpstr>
      <vt:lpstr>Times New Roman</vt:lpstr>
      <vt:lpstr>Wingdings</vt:lpstr>
      <vt:lpstr>Office Theme</vt:lpstr>
      <vt:lpstr>Presentación de PowerPoint</vt:lpstr>
      <vt:lpstr>1.1 Game Scenario</vt:lpstr>
      <vt:lpstr>1.2 Game Synopsis</vt:lpstr>
      <vt:lpstr>2 Age Divisions, Team Size and Fees</vt:lpstr>
      <vt:lpstr>3.1 Game Details: CAMPO DE JUEGO</vt:lpstr>
      <vt:lpstr>3.2 Posibles sitios de construcción de puentes</vt:lpstr>
      <vt:lpstr>3.3 Especificaciones de campo de Juego</vt:lpstr>
      <vt:lpstr>4.1 Detalles del juego: Tareas y puntuación (1/2)</vt:lpstr>
      <vt:lpstr>4.1 Detalles del juego: Tareas y puntuación  2/2</vt:lpstr>
      <vt:lpstr>4.2 Game Details: Footer 1 Scoring Examples</vt:lpstr>
      <vt:lpstr>4.3 Game Details: Bridge Beam Scoring Examples</vt:lpstr>
      <vt:lpstr>5 Differences Between Jr and Sr Divisions</vt:lpstr>
      <vt:lpstr>6 Materials List 1/2</vt:lpstr>
      <vt:lpstr>Materials List 2/2</vt:lpstr>
      <vt:lpstr>6.1 Zapata o Base 1 y vigas del puente</vt:lpstr>
      <vt:lpstr>6.2 Base 2 y río</vt:lpstr>
      <vt:lpstr>6.3 Construcción de la base o zapata 2</vt:lpstr>
      <vt:lpstr>7 Especificaciones del robot</vt:lpstr>
      <vt:lpstr>8 Infracciones, reinicio completo, declaración de fin de ejecución</vt:lpstr>
      <vt:lpstr>9.1 Procedimiento/Reglas para jugar 2 rondas (1/3)</vt:lpstr>
      <vt:lpstr>9.1 Procedimiento/Reglas para jugar 2 rondas (2/3)</vt:lpstr>
      <vt:lpstr>9.1 Procedimiento/Reglas para jugar 2 rondas (3/3)</vt:lpstr>
      <vt:lpstr>9.2 Reglas para determinar ganadores y desempates</vt:lpstr>
      <vt:lpstr>10 Scorecard 1 / 2</vt:lpstr>
      <vt:lpstr>10 Scorecard 2 / 2</vt:lpstr>
      <vt:lpstr>11.1 UTF Jr Division Example</vt:lpstr>
      <vt:lpstr>11.2 UTF Sr Division Example</vt:lpstr>
      <vt:lpstr>12 Game Video Qualifier Submission Option</vt:lpstr>
      <vt:lpstr>13 FAQ 1 of 3</vt:lpstr>
      <vt:lpstr>13 FAQ 2 of 3</vt:lpstr>
      <vt:lpstr>13 FAQ 3 of 3</vt:lpstr>
      <vt:lpstr>Little Robots, Big 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Robofest Game Rules</dc:title>
  <dc:creator>Shannan L. Palonis</dc:creator>
  <cp:lastModifiedBy>DocRam</cp:lastModifiedBy>
  <cp:revision>32</cp:revision>
  <dcterms:created xsi:type="dcterms:W3CDTF">2026-01-12T17:57:31Z</dcterms:created>
  <dcterms:modified xsi:type="dcterms:W3CDTF">2026-03-04T05:45:38Z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2026-01-09T00:00:00Z</vt:filetime>
  </property>
  <property fmtid="{D5CDD505-2E9C-101B-9397-08002B2CF9AE}" pid="3" name="Creator">
    <vt:lpwstr>Microsoft® PowerPoint® LTSC</vt:lpwstr>
  </property>
  <property fmtid="{D5CDD505-2E9C-101B-9397-08002B2CF9AE}" pid="4" name="LastSaved">
    <vt:filetime>2026-01-12T00:00:00Z</vt:filetime>
  </property>
  <property fmtid="{D5CDD505-2E9C-101B-9397-08002B2CF9AE}" pid="5" name="Producer">
    <vt:lpwstr>Microsoft® PowerPoint® LTSC</vt:lpwstr>
  </property>
</Properties>
</file>